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5" r:id="rId6"/>
    <p:sldId id="261" r:id="rId7"/>
    <p:sldId id="262" r:id="rId8"/>
    <p:sldId id="269" r:id="rId9"/>
    <p:sldId id="263" r:id="rId10"/>
    <p:sldId id="264" r:id="rId11"/>
    <p:sldId id="265" r:id="rId12"/>
    <p:sldId id="274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798" y="-96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erthi\Downloads\KAVI%20PRIYA.xlsx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erthi\Downloads\KAVI%20PRIYA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pivotSource>
    <c:name>[KAVI PRIYA.xlsx]Sheet2!PivotTable2</c:name>
    <c:fmtId val="13"/>
  </c:pivotSource>
  <c:chart>
    <c:autoTitleDeleted val="1"/>
    <c:pivotFmts>
      <c:pivotFmt>
        <c:idx val="0"/>
      </c:pivotFmt>
      <c:pivotFmt>
        <c:idx val="1"/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Sheet2!$A$4:$A$24</c:f>
              <c:multiLvlStrCache>
                <c:ptCount val="18"/>
                <c:lvl>
                  <c:pt idx="0">
                    <c:v>0.2</c:v>
                  </c:pt>
                  <c:pt idx="1">
                    <c:v>0.3</c:v>
                  </c:pt>
                  <c:pt idx="2">
                    <c:v>0.4</c:v>
                  </c:pt>
                  <c:pt idx="3">
                    <c:v>0.5</c:v>
                  </c:pt>
                  <c:pt idx="4">
                    <c:v>0.6</c:v>
                  </c:pt>
                  <c:pt idx="5">
                    <c:v>0.7</c:v>
                  </c:pt>
                  <c:pt idx="6">
                    <c:v>0.8</c:v>
                  </c:pt>
                  <c:pt idx="7">
                    <c:v>0.9</c:v>
                  </c:pt>
                  <c:pt idx="8">
                    <c:v>1</c:v>
                  </c:pt>
                  <c:pt idx="9">
                    <c:v>0.2</c:v>
                  </c:pt>
                  <c:pt idx="10">
                    <c:v>0.3</c:v>
                  </c:pt>
                  <c:pt idx="11">
                    <c:v>0.4</c:v>
                  </c:pt>
                  <c:pt idx="12">
                    <c:v>0.5</c:v>
                  </c:pt>
                  <c:pt idx="13">
                    <c:v>0.6</c:v>
                  </c:pt>
                  <c:pt idx="14">
                    <c:v>0.7</c:v>
                  </c:pt>
                  <c:pt idx="15">
                    <c:v>0.8</c:v>
                  </c:pt>
                  <c:pt idx="16">
                    <c:v>0.9</c:v>
                  </c:pt>
                  <c:pt idx="17">
                    <c:v>1</c:v>
                  </c:pt>
                </c:lvl>
                <c:lvl>
                  <c:pt idx="0">
                    <c:v>Female</c:v>
                  </c:pt>
                  <c:pt idx="9">
                    <c:v>Male</c:v>
                  </c:pt>
                </c:lvl>
              </c:multiLvlStrCache>
            </c:multiLvlStrRef>
          </c:cat>
          <c:val>
            <c:numRef>
              <c:f>Sheet2!$B$4:$B$24</c:f>
              <c:numCache>
                <c:formatCode>General</c:formatCode>
                <c:ptCount val="18"/>
                <c:pt idx="0">
                  <c:v>1</c:v>
                </c:pt>
                <c:pt idx="1">
                  <c:v>6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7</c:v>
                </c:pt>
                <c:pt idx="7">
                  <c:v>2</c:v>
                </c:pt>
                <c:pt idx="8">
                  <c:v>74</c:v>
                </c:pt>
                <c:pt idx="9">
                  <c:v>2</c:v>
                </c:pt>
                <c:pt idx="10">
                  <c:v>6</c:v>
                </c:pt>
                <c:pt idx="11">
                  <c:v>3</c:v>
                </c:pt>
                <c:pt idx="12">
                  <c:v>1</c:v>
                </c:pt>
                <c:pt idx="13">
                  <c:v>3</c:v>
                </c:pt>
                <c:pt idx="14">
                  <c:v>4</c:v>
                </c:pt>
                <c:pt idx="15">
                  <c:v>4</c:v>
                </c:pt>
                <c:pt idx="16">
                  <c:v>1</c:v>
                </c:pt>
                <c:pt idx="17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83-F548-97AD-03C6CC509BD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cylinder"/>
        <c:axId val="44123264"/>
        <c:axId val="44124800"/>
        <c:axId val="43485376"/>
      </c:bar3DChart>
      <c:catAx>
        <c:axId val="441232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44124800"/>
        <c:crosses val="autoZero"/>
        <c:auto val="1"/>
        <c:lblAlgn val="ctr"/>
        <c:lblOffset val="100"/>
        <c:noMultiLvlLbl val="0"/>
      </c:catAx>
      <c:valAx>
        <c:axId val="44124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44123264"/>
        <c:crosses val="autoZero"/>
        <c:crossBetween val="between"/>
      </c:valAx>
      <c:serAx>
        <c:axId val="43485376"/>
        <c:scaling>
          <c:orientation val="minMax"/>
        </c:scaling>
        <c:delete val="1"/>
        <c:axPos val="b"/>
        <c:majorTickMark val="out"/>
        <c:minorTickMark val="none"/>
        <c:tickLblPos val="nextTo"/>
        <c:crossAx val="44124800"/>
        <c:crosses val="autoZero"/>
      </c:ser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pivotSource>
    <c:name>[KAVI PRIYA.xlsx]Sheet2!PivotTable2</c:name>
    <c:fmtId val="18"/>
  </c:pivotSource>
  <c:chart>
    <c:autoTitleDeleted val="1"/>
    <c:pivotFmts>
      <c:pivotFmt>
        <c:idx val="0"/>
      </c:pivotFmt>
      <c:pivotFmt>
        <c:idx val="1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multiLvlStrRef>
              <c:f>Sheet2!$A$4:$A$24</c:f>
              <c:multiLvlStrCache>
                <c:ptCount val="18"/>
                <c:lvl>
                  <c:pt idx="0">
                    <c:v>0.2</c:v>
                  </c:pt>
                  <c:pt idx="1">
                    <c:v>0.3</c:v>
                  </c:pt>
                  <c:pt idx="2">
                    <c:v>0.4</c:v>
                  </c:pt>
                  <c:pt idx="3">
                    <c:v>0.5</c:v>
                  </c:pt>
                  <c:pt idx="4">
                    <c:v>0.6</c:v>
                  </c:pt>
                  <c:pt idx="5">
                    <c:v>0.7</c:v>
                  </c:pt>
                  <c:pt idx="6">
                    <c:v>0.8</c:v>
                  </c:pt>
                  <c:pt idx="7">
                    <c:v>0.9</c:v>
                  </c:pt>
                  <c:pt idx="8">
                    <c:v>1</c:v>
                  </c:pt>
                  <c:pt idx="9">
                    <c:v>0.2</c:v>
                  </c:pt>
                  <c:pt idx="10">
                    <c:v>0.3</c:v>
                  </c:pt>
                  <c:pt idx="11">
                    <c:v>0.4</c:v>
                  </c:pt>
                  <c:pt idx="12">
                    <c:v>0.5</c:v>
                  </c:pt>
                  <c:pt idx="13">
                    <c:v>0.6</c:v>
                  </c:pt>
                  <c:pt idx="14">
                    <c:v>0.7</c:v>
                  </c:pt>
                  <c:pt idx="15">
                    <c:v>0.8</c:v>
                  </c:pt>
                  <c:pt idx="16">
                    <c:v>0.9</c:v>
                  </c:pt>
                  <c:pt idx="17">
                    <c:v>1</c:v>
                  </c:pt>
                </c:lvl>
                <c:lvl>
                  <c:pt idx="0">
                    <c:v>Female</c:v>
                  </c:pt>
                  <c:pt idx="9">
                    <c:v>Male</c:v>
                  </c:pt>
                </c:lvl>
              </c:multiLvlStrCache>
            </c:multiLvlStrRef>
          </c:cat>
          <c:val>
            <c:numRef>
              <c:f>Sheet2!$B$4:$B$24</c:f>
              <c:numCache>
                <c:formatCode>General</c:formatCode>
                <c:ptCount val="18"/>
                <c:pt idx="0">
                  <c:v>1</c:v>
                </c:pt>
                <c:pt idx="1">
                  <c:v>6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7</c:v>
                </c:pt>
                <c:pt idx="7">
                  <c:v>2</c:v>
                </c:pt>
                <c:pt idx="8">
                  <c:v>74</c:v>
                </c:pt>
                <c:pt idx="9">
                  <c:v>2</c:v>
                </c:pt>
                <c:pt idx="10">
                  <c:v>6</c:v>
                </c:pt>
                <c:pt idx="11">
                  <c:v>3</c:v>
                </c:pt>
                <c:pt idx="12">
                  <c:v>1</c:v>
                </c:pt>
                <c:pt idx="13">
                  <c:v>3</c:v>
                </c:pt>
                <c:pt idx="14">
                  <c:v>4</c:v>
                </c:pt>
                <c:pt idx="15">
                  <c:v>4</c:v>
                </c:pt>
                <c:pt idx="16">
                  <c:v>1</c:v>
                </c:pt>
                <c:pt idx="17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DE-7249-A161-6D33AF0D012F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0"/>
        </c:dLbls>
      </c:pie3DChart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3314150"/>
            <a:ext cx="100983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altLang="en-US" sz="2400" dirty="0"/>
              <a:t> J. KAVI PRIYA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122203079 [</a:t>
            </a:r>
            <a:r>
              <a:rPr lang="en-US" altLang="en-US" sz="2400" dirty="0"/>
              <a:t>unm14522022h17]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 B.COM[CORPORATE SECRETARYSHIP]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 :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67475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094DA3-DFB5-A915-444C-F76228D4B5CD}"/>
              </a:ext>
            </a:extLst>
          </p:cNvPr>
          <p:cNvSpPr txBox="1"/>
          <p:nvPr/>
        </p:nvSpPr>
        <p:spPr>
          <a:xfrm>
            <a:off x="739775" y="1143000"/>
            <a:ext cx="828556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Pivot table is created to summarize the data.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Row labels - It is considered as Employee type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Filter  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main employees in this data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– To make a count on each employees department and their FTE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Employee type category 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Employee type category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2" name="Chart 11"/>
          <p:cNvGraphicFramePr/>
          <p:nvPr/>
        </p:nvGraphicFramePr>
        <p:xfrm>
          <a:off x="990600" y="1371600"/>
          <a:ext cx="76962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altLang="en-US" b="0"/>
              <a:t>RESULTS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762000" y="1371600"/>
          <a:ext cx="76200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C39FC3-B80F-C3A3-C181-8160BD25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023222" y="1649769"/>
            <a:ext cx="7340203" cy="2585323"/>
          </a:xfrm>
        </p:spPr>
        <p:txBody>
          <a:bodyPr/>
          <a:lstStyle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male employees performs higher and whereas female employees performs lower comparing to male employees.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male employees works more efficiently and effectively comparing to female employees according to the employee dataset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125855" y="2059940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457200" lvl="0" indent="-457200" algn="l">
              <a:buFont typeface="Wingdings" pitchFamily="2" charset="2"/>
              <a:buChar char="Ø"/>
            </a:pP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involves assessing individual assessing individual and team contributions to organizational goals.</a:t>
            </a:r>
          </a:p>
          <a:p>
            <a:pPr marL="457200" lvl="0" indent="-457200" algn="l">
              <a:buFont typeface="Wingdings" pitchFamily="2" charset="2"/>
              <a:buChar char="Ø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includes evaluating productivity, quality of work, collaboration, and adherence to deadlines. </a:t>
            </a:r>
          </a:p>
          <a:p>
            <a:pPr marL="457200" lvl="0" indent="-457200" algn="l">
              <a:buFont typeface="Wingdings" pitchFamily="2" charset="2"/>
              <a:buChar char="Ø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Opportunities for development, and ultimately aiming to enhance overall business effectiveness</a:t>
            </a:r>
          </a:p>
          <a:p>
            <a:pPr marL="457200" lvl="0" indent="-457200" algn="l">
              <a:buFont typeface="Wingdings" pitchFamily="2" charset="2"/>
              <a:buChar char="Ø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analysis typically utilizes metrics, feedback, and performance reviews to identity strengths. </a:t>
            </a:r>
            <a:endParaRPr 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883285" y="2043430"/>
            <a:ext cx="7630160" cy="33667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enhance engagement, drive performance, and align individual contributions with organizational objectives.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metrics and feedback, the project identifies strength, and areas for improvement.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performance analysis project aims to evaluate workforce productivity and effectiveness by collecting and analyzing performance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371600" y="2514599"/>
            <a:ext cx="71113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companies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Industries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 development</a:t>
            </a:r>
          </a:p>
          <a:p>
            <a:pPr marL="342900" indent="-342900"/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5480" y="2122170"/>
            <a:ext cx="6859270" cy="2786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graph – data visualizing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 – to figure out overall performance percentage </a:t>
            </a: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826770" y="2057400"/>
            <a:ext cx="9493250" cy="3778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dataset –  downloaded from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–  totally 9 features were available in that 4 features were considered 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– male, female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FTE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type</a:t>
            </a:r>
          </a:p>
          <a:p>
            <a:pPr marL="457200" indent="-457200"/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0" y="2354703"/>
            <a:ext cx="89912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 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chart, I found the highest data of male employees by using pivot table chart.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chart, we can find the FTE of both genders in employee type.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416</Words>
  <Application>Microsoft Office PowerPoint</Application>
  <PresentationFormat>Widescreen</PresentationFormat>
  <Paragraphs>82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Kavi Priya</cp:lastModifiedBy>
  <cp:revision>24</cp:revision>
  <dcterms:created xsi:type="dcterms:W3CDTF">2024-03-29T15:07:00Z</dcterms:created>
  <dcterms:modified xsi:type="dcterms:W3CDTF">2024-08-31T05:37:16Z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4E1D0C94CD794151A3231D89483DEA2A_13</vt:lpwstr>
  </property>
  <property fmtid="{D5CDD505-2E9C-101B-9397-08002B2CF9AE}" pid="5" name="KSOProductBuildVer">
    <vt:lpwstr>1033-12.2.0.18165</vt:lpwstr>
  </property>
</Properties>
</file>