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CDA"/>
    <a:srgbClr val="F6083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20111-2121-405C-A8E8-0147B0420C1A}" type="datetimeFigureOut">
              <a:rPr lang="en-US" smtClean="0"/>
              <a:t>1/11/2017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B993B-B927-456F-89B0-E58DC1CD687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11B993B-B927-456F-89B0-E58DC1CD6872}"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ECE6706D-F90E-4D67-8A45-3910FD85586B}"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E6706D-F90E-4D67-8A45-3910FD85586B}"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CE6706D-F90E-4D67-8A45-3910FD85586B}"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5A5354-425D-4C0B-BDE4-C85CAA4980F7}" type="datetimeFigureOut">
              <a:rPr lang="en-US" smtClean="0"/>
              <a:pPr/>
              <a:t>1/11/2017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E6706D-F90E-4D67-8A45-3910FD85586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05A5354-425D-4C0B-BDE4-C85CAA4980F7}" type="datetimeFigureOut">
              <a:rPr lang="en-US" smtClean="0"/>
              <a:pPr/>
              <a:t>1/11/2017</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ECE6706D-F90E-4D67-8A45-3910FD85586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05A5354-425D-4C0B-BDE4-C85CAA4980F7}" type="datetimeFigureOut">
              <a:rPr lang="en-US" smtClean="0"/>
              <a:pPr/>
              <a:t>1/11/2017</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CE6706D-F90E-4D67-8A45-3910FD85586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28794" y="928670"/>
            <a:ext cx="7072362" cy="1500198"/>
          </a:xfrm>
        </p:spPr>
        <p:txBody>
          <a:bodyPr>
            <a:normAutofit/>
          </a:bodyPr>
          <a:lstStyle/>
          <a:p>
            <a:pPr algn="r"/>
            <a:r>
              <a:rPr lang="en-IN" b="1" dirty="0" smtClean="0">
                <a:latin typeface="Times New Roman" pitchFamily="18" charset="0"/>
                <a:cs typeface="Times New Roman" pitchFamily="18" charset="0"/>
              </a:rPr>
              <a:t>AUTOMATED UNIFIED SYSTEM FOR LPG</a:t>
            </a:r>
            <a:endParaRPr lang="en-IN" b="1" dirty="0">
              <a:latin typeface="Times New Roman" pitchFamily="18" charset="0"/>
              <a:cs typeface="Times New Roman" pitchFamily="18" charset="0"/>
            </a:endParaRPr>
          </a:p>
        </p:txBody>
      </p:sp>
      <p:sp>
        <p:nvSpPr>
          <p:cNvPr id="7" name="Content Placeholder 6"/>
          <p:cNvSpPr>
            <a:spLocks noGrp="1"/>
          </p:cNvSpPr>
          <p:nvPr>
            <p:ph idx="1"/>
          </p:nvPr>
        </p:nvSpPr>
        <p:spPr>
          <a:xfrm>
            <a:off x="1928794" y="2643182"/>
            <a:ext cx="6729402" cy="3454393"/>
          </a:xfrm>
        </p:spPr>
        <p:txBody>
          <a:bodyPr>
            <a:normAutofit fontScale="92500" lnSpcReduction="10000"/>
          </a:bodyPr>
          <a:lstStyle/>
          <a:p>
            <a:pPr algn="r">
              <a:buNone/>
            </a:pPr>
            <a:r>
              <a:rPr lang="en-IN" dirty="0" smtClean="0">
                <a:latin typeface="Times New Roman" pitchFamily="18" charset="0"/>
                <a:cs typeface="Times New Roman" pitchFamily="18" charset="0"/>
              </a:rPr>
              <a:t>GOKULA KAVEEYA S</a:t>
            </a:r>
          </a:p>
          <a:p>
            <a:pPr algn="r">
              <a:buNone/>
            </a:pPr>
            <a:r>
              <a:rPr lang="en-IN" dirty="0" smtClean="0">
                <a:latin typeface="Times New Roman" pitchFamily="18" charset="0"/>
                <a:cs typeface="Times New Roman" pitchFamily="18" charset="0"/>
              </a:rPr>
              <a:t>GOMATHI S</a:t>
            </a:r>
          </a:p>
          <a:p>
            <a:pPr algn="r">
              <a:buNone/>
            </a:pPr>
            <a:r>
              <a:rPr lang="en-IN" dirty="0" smtClean="0">
                <a:latin typeface="Times New Roman" pitchFamily="18" charset="0"/>
                <a:cs typeface="Times New Roman" pitchFamily="18" charset="0"/>
              </a:rPr>
              <a:t>KAVIPRIYA K</a:t>
            </a:r>
          </a:p>
          <a:p>
            <a:pPr algn="r">
              <a:buNone/>
            </a:pPr>
            <a:endParaRPr lang="en-IN" dirty="0">
              <a:latin typeface="Times New Roman" pitchFamily="18" charset="0"/>
              <a:cs typeface="Times New Roman" pitchFamily="18" charset="0"/>
            </a:endParaRPr>
          </a:p>
          <a:p>
            <a:pPr algn="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PROJECT GUIDE-KALAISELVI A</a:t>
            </a:r>
          </a:p>
          <a:p>
            <a:pPr>
              <a:buNone/>
            </a:pPr>
            <a:r>
              <a:rPr lang="en-IN" dirty="0" smtClean="0">
                <a:latin typeface="Times New Roman" pitchFamily="18" charset="0"/>
                <a:cs typeface="Times New Roman" pitchFamily="18" charset="0"/>
              </a:rPr>
              <a:t>BATCH 9</a:t>
            </a:r>
          </a:p>
          <a:p>
            <a:endParaRPr lang="en-IN" dirty="0">
              <a:latin typeface="Times New Roman" pitchFamily="18" charset="0"/>
              <a:cs typeface="Times New Roman" pitchFamily="18" charset="0"/>
            </a:endParaRPr>
          </a:p>
        </p:txBody>
      </p:sp>
      <p:pic>
        <p:nvPicPr>
          <p:cNvPr id="1027" name="Picture 3" descr="C:\Users\ADMIN\Desktop\Smoke_highlight_mob.jpg"/>
          <p:cNvPicPr>
            <a:picLocks noChangeAspect="1" noChangeArrowheads="1"/>
          </p:cNvPicPr>
          <p:nvPr/>
        </p:nvPicPr>
        <p:blipFill>
          <a:blip r:embed="rId2"/>
          <a:srcRect/>
          <a:stretch>
            <a:fillRect/>
          </a:stretch>
        </p:blipFill>
        <p:spPr bwMode="auto">
          <a:xfrm>
            <a:off x="0" y="0"/>
            <a:ext cx="1857356" cy="6858000"/>
          </a:xfrm>
          <a:prstGeom prst="rect">
            <a:avLst/>
          </a:prstGeom>
          <a:noFill/>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endParaRPr lang="en-IN" dirty="0"/>
          </a:p>
        </p:txBody>
      </p:sp>
      <p:sp>
        <p:nvSpPr>
          <p:cNvPr id="3" name="Content Placeholder 2"/>
          <p:cNvSpPr>
            <a:spLocks noGrp="1"/>
          </p:cNvSpPr>
          <p:nvPr>
            <p:ph idx="1"/>
          </p:nvPr>
        </p:nvSpPr>
        <p:spPr>
          <a:xfrm>
            <a:off x="1928794" y="1785926"/>
            <a:ext cx="6843706" cy="4572000"/>
          </a:xfrm>
        </p:spPr>
        <p:txBody>
          <a:bodyPr/>
          <a:lstStyle/>
          <a:p>
            <a:endParaRPr lang="en-IN" dirty="0"/>
          </a:p>
        </p:txBody>
      </p:sp>
      <p:pic>
        <p:nvPicPr>
          <p:cNvPr id="4099" name="Picture 3"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512064"/>
            <a:ext cx="6829444" cy="914400"/>
          </a:xfrm>
        </p:spPr>
        <p:txBody>
          <a:bodyPr/>
          <a:lstStyle/>
          <a:p>
            <a:endParaRPr lang="en-IN" dirty="0"/>
          </a:p>
        </p:txBody>
      </p:sp>
      <p:sp>
        <p:nvSpPr>
          <p:cNvPr id="3" name="Content Placeholder 2"/>
          <p:cNvSpPr>
            <a:spLocks noGrp="1"/>
          </p:cNvSpPr>
          <p:nvPr>
            <p:ph idx="1"/>
          </p:nvPr>
        </p:nvSpPr>
        <p:spPr>
          <a:xfrm>
            <a:off x="1857356" y="1783560"/>
            <a:ext cx="6829444" cy="4572000"/>
          </a:xfrm>
        </p:spPr>
        <p:txBody>
          <a:bodyPr/>
          <a:lstStyle/>
          <a:p>
            <a:endParaRPr lang="en-IN" dirty="0"/>
          </a:p>
        </p:txBody>
      </p:sp>
      <p:pic>
        <p:nvPicPr>
          <p:cNvPr id="5122" name="Picture 2" descr="C:\Users\ADMIN\Desktop\Smoke_highlight_mob.jpg"/>
          <p:cNvPicPr>
            <a:picLocks noChangeAspect="1" noChangeArrowheads="1"/>
          </p:cNvPicPr>
          <p:nvPr/>
        </p:nvPicPr>
        <p:blipFill>
          <a:blip r:embed="rId2"/>
          <a:srcRect/>
          <a:stretch>
            <a:fillRect/>
          </a:stretch>
        </p:blipFill>
        <p:spPr bwMode="auto">
          <a:xfrm>
            <a:off x="0" y="1"/>
            <a:ext cx="1854192"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endParaRPr lang="en-IN" dirty="0"/>
          </a:p>
        </p:txBody>
      </p:sp>
      <p:sp>
        <p:nvSpPr>
          <p:cNvPr id="3" name="Content Placeholder 2"/>
          <p:cNvSpPr>
            <a:spLocks noGrp="1"/>
          </p:cNvSpPr>
          <p:nvPr>
            <p:ph idx="1"/>
          </p:nvPr>
        </p:nvSpPr>
        <p:spPr>
          <a:xfrm>
            <a:off x="1928794" y="1783560"/>
            <a:ext cx="6758006" cy="4572000"/>
          </a:xfrm>
        </p:spPr>
        <p:txBody>
          <a:bodyPr/>
          <a:lstStyle/>
          <a:p>
            <a:endParaRPr lang="en-IN" dirty="0"/>
          </a:p>
        </p:txBody>
      </p:sp>
      <p:pic>
        <p:nvPicPr>
          <p:cNvPr id="6146"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endParaRPr lang="en-IN" dirty="0"/>
          </a:p>
        </p:txBody>
      </p:sp>
      <p:sp>
        <p:nvSpPr>
          <p:cNvPr id="3" name="Content Placeholder 2"/>
          <p:cNvSpPr>
            <a:spLocks noGrp="1"/>
          </p:cNvSpPr>
          <p:nvPr>
            <p:ph idx="1"/>
          </p:nvPr>
        </p:nvSpPr>
        <p:spPr>
          <a:xfrm>
            <a:off x="1928794" y="1783560"/>
            <a:ext cx="6758006" cy="4572000"/>
          </a:xfrm>
        </p:spPr>
        <p:txBody>
          <a:bodyPr/>
          <a:lstStyle/>
          <a:p>
            <a:endParaRPr lang="en-IN" dirty="0"/>
          </a:p>
        </p:txBody>
      </p:sp>
      <p:pic>
        <p:nvPicPr>
          <p:cNvPr id="1026" name="Picture 2" descr="C:\Users\ADMIN\Desktop\Smoke_highlight_mob.jpg"/>
          <p:cNvPicPr>
            <a:picLocks noChangeAspect="1" noChangeArrowheads="1"/>
          </p:cNvPicPr>
          <p:nvPr/>
        </p:nvPicPr>
        <p:blipFill>
          <a:blip r:embed="rId2"/>
          <a:srcRect/>
          <a:stretch>
            <a:fillRect/>
          </a:stretch>
        </p:blipFill>
        <p:spPr bwMode="auto">
          <a:xfrm>
            <a:off x="0" y="0"/>
            <a:ext cx="1857356"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512064"/>
            <a:ext cx="6829444" cy="914400"/>
          </a:xfrm>
        </p:spPr>
        <p:txBody>
          <a:bodyPr/>
          <a:lstStyle/>
          <a:p>
            <a:endParaRPr lang="en-IN" dirty="0"/>
          </a:p>
        </p:txBody>
      </p:sp>
      <p:sp>
        <p:nvSpPr>
          <p:cNvPr id="3" name="Content Placeholder 2"/>
          <p:cNvSpPr>
            <a:spLocks noGrp="1"/>
          </p:cNvSpPr>
          <p:nvPr>
            <p:ph idx="1"/>
          </p:nvPr>
        </p:nvSpPr>
        <p:spPr>
          <a:xfrm>
            <a:off x="1857356" y="1783560"/>
            <a:ext cx="6829444" cy="4572000"/>
          </a:xfrm>
        </p:spPr>
        <p:txBody>
          <a:bodyPr/>
          <a:lstStyle/>
          <a:p>
            <a:endParaRPr lang="en-IN" dirty="0"/>
          </a:p>
        </p:txBody>
      </p:sp>
      <p:pic>
        <p:nvPicPr>
          <p:cNvPr id="2050"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endParaRPr lang="en-IN" dirty="0"/>
          </a:p>
        </p:txBody>
      </p:sp>
      <p:sp>
        <p:nvSpPr>
          <p:cNvPr id="3" name="Content Placeholder 2"/>
          <p:cNvSpPr>
            <a:spLocks noGrp="1"/>
          </p:cNvSpPr>
          <p:nvPr>
            <p:ph idx="1"/>
          </p:nvPr>
        </p:nvSpPr>
        <p:spPr>
          <a:xfrm>
            <a:off x="1928794" y="1783560"/>
            <a:ext cx="6758006" cy="4572000"/>
          </a:xfrm>
        </p:spPr>
        <p:txBody>
          <a:bodyPr/>
          <a:lstStyle/>
          <a:p>
            <a:endParaRPr lang="en-IN" dirty="0"/>
          </a:p>
        </p:txBody>
      </p:sp>
      <p:pic>
        <p:nvPicPr>
          <p:cNvPr id="3074"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512064"/>
            <a:ext cx="6400816" cy="914400"/>
          </a:xfrm>
        </p:spPr>
        <p:txBody>
          <a:bodyPr/>
          <a:lstStyle/>
          <a:p>
            <a:pPr algn="just"/>
            <a:r>
              <a:rPr lang="en-IN" b="1" dirty="0" smtClean="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8794" y="1714488"/>
            <a:ext cx="6829444" cy="4572000"/>
          </a:xfrm>
        </p:spPr>
        <p:txBody>
          <a:bodyPr>
            <a:normAutofit/>
          </a:bodyPr>
          <a:lstStyle/>
          <a:p>
            <a:pPr algn="just">
              <a:buNone/>
            </a:pP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Gas leakage is a major problem with industrial sector, residential premises etc. One of the preventive methods to stop accident associate with the gas leakage is to install a gas leakage detection kit at vulnerable places. The aim of this project is to provide such a design that can automatically detected, alert gas leakage and measure the amount of the gas present in the cylinder and intimate the user Raspberry Pi.</a:t>
            </a:r>
            <a:endParaRPr lang="en-IN" sz="2600" dirty="0">
              <a:latin typeface="Times New Roman" pitchFamily="18" charset="0"/>
              <a:cs typeface="Times New Roman" pitchFamily="18" charset="0"/>
            </a:endParaRPr>
          </a:p>
        </p:txBody>
      </p:sp>
      <p:pic>
        <p:nvPicPr>
          <p:cNvPr id="2050"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pPr algn="just"/>
            <a:r>
              <a:rPr lang="en-IN" b="1" dirty="0" smtClean="0">
                <a:latin typeface="Times New Roman" pitchFamily="18" charset="0"/>
                <a:cs typeface="Times New Roman" pitchFamily="18" charset="0"/>
              </a:rPr>
              <a:t>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8794" y="1783560"/>
            <a:ext cx="6758006" cy="4572000"/>
          </a:xfrm>
        </p:spPr>
        <p:txBody>
          <a:bodyPr/>
          <a:lstStyle/>
          <a:p>
            <a:r>
              <a:rPr lang="en-IN" sz="2400" dirty="0" smtClean="0">
                <a:latin typeface="Times New Roman" pitchFamily="18" charset="0"/>
                <a:cs typeface="Times New Roman" pitchFamily="18" charset="0"/>
              </a:rPr>
              <a:t>Booking is the little time consuming process and it requires some knowledge about the messaging and internet, its difficult task for the uneducated people ad time consuming for busy schedule people.</a:t>
            </a:r>
          </a:p>
          <a:p>
            <a:r>
              <a:rPr lang="en-IN" sz="2400" dirty="0" smtClean="0">
                <a:latin typeface="Times New Roman" pitchFamily="18" charset="0"/>
                <a:cs typeface="Times New Roman" pitchFamily="18" charset="0"/>
              </a:rPr>
              <a:t>And users will not be able to guess the level of the gas. So booking was not within the time.</a:t>
            </a:r>
          </a:p>
          <a:p>
            <a:r>
              <a:rPr lang="en-IN" sz="2400" dirty="0" smtClean="0">
                <a:latin typeface="Times New Roman" pitchFamily="18" charset="0"/>
                <a:cs typeface="Times New Roman" pitchFamily="18" charset="0"/>
              </a:rPr>
              <a:t>The system also involves in measuring the amount of gas and detecting whether there is any leakage in the gas, alerts the user through SMS with the use of microcontroller and sensor.</a:t>
            </a:r>
            <a:endParaRPr lang="en-IN" dirty="0">
              <a:latin typeface="Times New Roman" pitchFamily="18" charset="0"/>
              <a:cs typeface="Times New Roman" pitchFamily="18" charset="0"/>
            </a:endParaRPr>
          </a:p>
        </p:txBody>
      </p:sp>
      <p:pic>
        <p:nvPicPr>
          <p:cNvPr id="5122" name="Picture 2" descr="C:\Users\ADMIN\Desktop\Smoke_highlight_mob.jpg"/>
          <p:cNvPicPr>
            <a:picLocks noChangeAspect="1" noChangeArrowheads="1"/>
          </p:cNvPicPr>
          <p:nvPr/>
        </p:nvPicPr>
        <p:blipFill>
          <a:blip r:embed="rId2"/>
          <a:srcRect/>
          <a:stretch>
            <a:fillRect/>
          </a:stretch>
        </p:blipFill>
        <p:spPr bwMode="auto">
          <a:xfrm>
            <a:off x="1" y="1"/>
            <a:ext cx="1857355"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512064"/>
            <a:ext cx="6615130" cy="914400"/>
          </a:xfrm>
        </p:spPr>
        <p:txBody>
          <a:bodyPr/>
          <a:lstStyle/>
          <a:p>
            <a:r>
              <a:rPr lang="en-IN" b="1" dirty="0" smtClean="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071670" y="1783560"/>
            <a:ext cx="6615130" cy="4572000"/>
          </a:xfrm>
        </p:spPr>
        <p:txBody>
          <a:bodyPr/>
          <a:lstStyle/>
          <a:p>
            <a:pPr algn="just"/>
            <a:r>
              <a:rPr lang="en-IN" sz="2400" dirty="0" smtClean="0">
                <a:latin typeface="Times New Roman" pitchFamily="18" charset="0"/>
                <a:cs typeface="Times New Roman" pitchFamily="18" charset="0"/>
              </a:rPr>
              <a:t>LPG gas leakage detection is done with the use of sensor, raspberry pi as controller and also the detection of weight in a regular basis and intimating the user about the status of amount of the gas.</a:t>
            </a:r>
          </a:p>
          <a:p>
            <a:pPr algn="just"/>
            <a:r>
              <a:rPr lang="en-IN" sz="2400" dirty="0" smtClean="0">
                <a:latin typeface="Times New Roman" pitchFamily="18" charset="0"/>
                <a:cs typeface="Times New Roman" pitchFamily="18" charset="0"/>
              </a:rPr>
              <a:t>This system aims at integrating the leakage detection and amount of gas detection in cost efficient manner.</a:t>
            </a:r>
            <a:endParaRPr lang="en-IN" sz="2400" dirty="0">
              <a:latin typeface="Times New Roman" pitchFamily="18" charset="0"/>
              <a:cs typeface="Times New Roman" pitchFamily="18" charset="0"/>
            </a:endParaRPr>
          </a:p>
        </p:txBody>
      </p:sp>
      <p:pic>
        <p:nvPicPr>
          <p:cNvPr id="6146"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12064"/>
            <a:ext cx="6758006" cy="914400"/>
          </a:xfrm>
        </p:spPr>
        <p:txBody>
          <a:bodyPr/>
          <a:lstStyle/>
          <a:p>
            <a:pPr algn="just"/>
            <a:r>
              <a:rPr lang="en-IN" b="1" dirty="0" smtClean="0">
                <a:latin typeface="Times New Roman" pitchFamily="18" charset="0"/>
                <a:cs typeface="Times New Roman" pitchFamily="18" charset="0"/>
              </a:rPr>
              <a:t>ADVANTAGES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8794" y="1783560"/>
            <a:ext cx="6758006" cy="4572000"/>
          </a:xfrm>
        </p:spPr>
        <p:txBody>
          <a:bodyPr>
            <a:normAutofit/>
          </a:bodyPr>
          <a:lstStyle/>
          <a:p>
            <a:pPr algn="just"/>
            <a:r>
              <a:rPr lang="en-IN" sz="2400" dirty="0" smtClean="0">
                <a:latin typeface="Times New Roman" pitchFamily="18" charset="0"/>
                <a:cs typeface="Times New Roman" pitchFamily="18" charset="0"/>
              </a:rPr>
              <a:t>This system has the major advantage of alerting the user, if any leakage is detected as well as the status of the amount of gas whether the level of gas is low.</a:t>
            </a:r>
          </a:p>
          <a:p>
            <a:pPr algn="just"/>
            <a:r>
              <a:rPr lang="en-IN" sz="2400" dirty="0" smtClean="0">
                <a:latin typeface="Times New Roman" pitchFamily="18" charset="0"/>
                <a:cs typeface="Times New Roman" pitchFamily="18" charset="0"/>
              </a:rPr>
              <a:t>Cost efficient.</a:t>
            </a:r>
          </a:p>
          <a:p>
            <a:pPr algn="just"/>
            <a:r>
              <a:rPr lang="en-IN" sz="2400" dirty="0" smtClean="0">
                <a:latin typeface="Times New Roman" pitchFamily="18" charset="0"/>
                <a:cs typeface="Times New Roman" pitchFamily="18" charset="0"/>
              </a:rPr>
              <a:t>Support additional module for measuring the amount of gas.</a:t>
            </a:r>
            <a:endParaRPr lang="en-IN" sz="2400" dirty="0">
              <a:latin typeface="Times New Roman" pitchFamily="18" charset="0"/>
              <a:cs typeface="Times New Roman" pitchFamily="18" charset="0"/>
            </a:endParaRPr>
          </a:p>
        </p:txBody>
      </p:sp>
      <p:pic>
        <p:nvPicPr>
          <p:cNvPr id="7170" name="Picture 2" descr="C:\Users\ADMIN\Desktop\Smoke_highlight_mob.jpg"/>
          <p:cNvPicPr>
            <a:picLocks noChangeAspect="1" noChangeArrowheads="1"/>
          </p:cNvPicPr>
          <p:nvPr/>
        </p:nvPicPr>
        <p:blipFill>
          <a:blip r:embed="rId2"/>
          <a:srcRect/>
          <a:stretch>
            <a:fillRect/>
          </a:stretch>
        </p:blipFill>
        <p:spPr bwMode="auto">
          <a:xfrm>
            <a:off x="0" y="0"/>
            <a:ext cx="1857356"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512064"/>
            <a:ext cx="7358082" cy="914400"/>
          </a:xfrm>
        </p:spPr>
        <p:txBody>
          <a:bodyPr/>
          <a:lstStyle/>
          <a:p>
            <a:r>
              <a:rPr lang="en-IN" b="1" dirty="0" smtClean="0">
                <a:latin typeface="Times New Roman" pitchFamily="18" charset="0"/>
                <a:cs typeface="Times New Roman" pitchFamily="18" charset="0"/>
              </a:rPr>
              <a:t>HARDWARE REQUIREMENTS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8794" y="1783560"/>
            <a:ext cx="6758006" cy="4572000"/>
          </a:xfrm>
        </p:spPr>
        <p:txBody>
          <a:bodyPr/>
          <a:lstStyle/>
          <a:p>
            <a:r>
              <a:rPr lang="en-IN" sz="2400" dirty="0" smtClean="0">
                <a:latin typeface="Times New Roman" pitchFamily="18" charset="0"/>
                <a:cs typeface="Times New Roman" pitchFamily="18" charset="0"/>
              </a:rPr>
              <a:t>Raspberry pi</a:t>
            </a:r>
          </a:p>
          <a:p>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UNO</a:t>
            </a:r>
          </a:p>
          <a:p>
            <a:r>
              <a:rPr lang="en-IN" sz="2400" dirty="0" smtClean="0">
                <a:latin typeface="Times New Roman" pitchFamily="18" charset="0"/>
                <a:cs typeface="Times New Roman" pitchFamily="18" charset="0"/>
              </a:rPr>
              <a:t>GSM</a:t>
            </a:r>
          </a:p>
          <a:p>
            <a:r>
              <a:rPr lang="en-IN" sz="2400" dirty="0" smtClean="0">
                <a:latin typeface="Times New Roman" pitchFamily="18" charset="0"/>
                <a:cs typeface="Times New Roman" pitchFamily="18" charset="0"/>
              </a:rPr>
              <a:t>Breadboard</a:t>
            </a:r>
          </a:p>
          <a:p>
            <a:r>
              <a:rPr lang="en-IN" sz="2400" dirty="0" smtClean="0">
                <a:latin typeface="Times New Roman" pitchFamily="18" charset="0"/>
                <a:cs typeface="Times New Roman" pitchFamily="18" charset="0"/>
              </a:rPr>
              <a:t>Sensor-MQ5(LPG Sensor)</a:t>
            </a:r>
          </a:p>
          <a:p>
            <a:r>
              <a:rPr lang="en-IN" sz="2400" dirty="0" smtClean="0">
                <a:latin typeface="Times New Roman" pitchFamily="18" charset="0"/>
                <a:cs typeface="Times New Roman" pitchFamily="18" charset="0"/>
              </a:rPr>
              <a:t>Load Cell</a:t>
            </a:r>
          </a:p>
          <a:p>
            <a:r>
              <a:rPr lang="en-IN" sz="2400" dirty="0" smtClean="0">
                <a:latin typeface="Times New Roman" pitchFamily="18" charset="0"/>
                <a:cs typeface="Times New Roman" pitchFamily="18" charset="0"/>
              </a:rPr>
              <a:t>WIFI dongle</a:t>
            </a:r>
          </a:p>
          <a:p>
            <a:r>
              <a:rPr lang="en-IN" sz="2400" dirty="0" smtClean="0">
                <a:latin typeface="Times New Roman" pitchFamily="18" charset="0"/>
                <a:cs typeface="Times New Roman" pitchFamily="18" charset="0"/>
              </a:rPr>
              <a:t>LEDs</a:t>
            </a:r>
          </a:p>
          <a:p>
            <a:pPr>
              <a:buNone/>
            </a:pPr>
            <a:endParaRPr lang="en-IN" dirty="0"/>
          </a:p>
        </p:txBody>
      </p:sp>
      <p:pic>
        <p:nvPicPr>
          <p:cNvPr id="8194" name="Picture 2" descr="C:\Users\ADMIN\Desktop\Smoke_highlight_mob.jpg"/>
          <p:cNvPicPr>
            <a:picLocks noChangeAspect="1" noChangeArrowheads="1"/>
          </p:cNvPicPr>
          <p:nvPr/>
        </p:nvPicPr>
        <p:blipFill>
          <a:blip r:embed="rId2"/>
          <a:srcRect/>
          <a:stretch>
            <a:fillRect/>
          </a:stretch>
        </p:blipFill>
        <p:spPr bwMode="auto">
          <a:xfrm>
            <a:off x="0" y="1"/>
            <a:ext cx="1857356"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428604"/>
            <a:ext cx="7072362" cy="914400"/>
          </a:xfrm>
        </p:spPr>
        <p:txBody>
          <a:bodyPr/>
          <a:lstStyle/>
          <a:p>
            <a:r>
              <a:rPr lang="en-IN" b="1" dirty="0" smtClean="0">
                <a:latin typeface="Times New Roman" pitchFamily="18" charset="0"/>
                <a:cs typeface="Times New Roman" pitchFamily="18" charset="0"/>
              </a:rPr>
              <a:t>SOFTWARE REQUIREMENTS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000232" y="1783560"/>
            <a:ext cx="6686568" cy="4572000"/>
          </a:xfrm>
        </p:spPr>
        <p:txBody>
          <a:bodyPr/>
          <a:lstStyle/>
          <a:p>
            <a:r>
              <a:rPr lang="en-IN" sz="2400" dirty="0" smtClean="0">
                <a:latin typeface="Times New Roman" pitchFamily="18" charset="0"/>
                <a:cs typeface="Times New Roman" pitchFamily="18" charset="0"/>
              </a:rPr>
              <a:t>Software: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1.6.7</a:t>
            </a:r>
          </a:p>
          <a:p>
            <a:r>
              <a:rPr lang="en-IN" sz="2400" dirty="0" smtClean="0">
                <a:latin typeface="Times New Roman" pitchFamily="18" charset="0"/>
                <a:cs typeface="Times New Roman" pitchFamily="18" charset="0"/>
              </a:rPr>
              <a:t>Database: My SQL</a:t>
            </a:r>
          </a:p>
          <a:p>
            <a:endParaRPr lang="en-IN" dirty="0"/>
          </a:p>
        </p:txBody>
      </p:sp>
      <p:pic>
        <p:nvPicPr>
          <p:cNvPr id="1026" name="Picture 2" descr="C:\Users\ADMIN\Desktop\Smoke_highlight_mob.jpg"/>
          <p:cNvPicPr>
            <a:picLocks noChangeAspect="1" noChangeArrowheads="1"/>
          </p:cNvPicPr>
          <p:nvPr/>
        </p:nvPicPr>
        <p:blipFill>
          <a:blip r:embed="rId2"/>
          <a:srcRect/>
          <a:stretch>
            <a:fillRect/>
          </a:stretch>
        </p:blipFill>
        <p:spPr bwMode="auto">
          <a:xfrm>
            <a:off x="0" y="0"/>
            <a:ext cx="1857356"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500042"/>
            <a:ext cx="7072362" cy="914400"/>
          </a:xfrm>
        </p:spPr>
        <p:txBody>
          <a:bodyPr/>
          <a:lstStyle/>
          <a:p>
            <a:r>
              <a:rPr lang="en-IN" b="1" dirty="0" smtClean="0">
                <a:latin typeface="Times New Roman" pitchFamily="18" charset="0"/>
                <a:cs typeface="Times New Roman" pitchFamily="18" charset="0"/>
              </a:rPr>
              <a:t>ARCHITECTURAL DIAGRAM</a:t>
            </a:r>
            <a:endParaRPr lang="en-IN" b="1" dirty="0">
              <a:latin typeface="Times New Roman" pitchFamily="18" charset="0"/>
              <a:cs typeface="Times New Roman" pitchFamily="18" charset="0"/>
            </a:endParaRPr>
          </a:p>
        </p:txBody>
      </p:sp>
      <p:pic>
        <p:nvPicPr>
          <p:cNvPr id="2050" name="Picture 2" descr="C:\Users\ADMIN\Desktop\Smoke_highlight_mob.jpg"/>
          <p:cNvPicPr>
            <a:picLocks noChangeAspect="1" noChangeArrowheads="1"/>
          </p:cNvPicPr>
          <p:nvPr/>
        </p:nvPicPr>
        <p:blipFill>
          <a:blip r:embed="rId3"/>
          <a:srcRect/>
          <a:stretch>
            <a:fillRect/>
          </a:stretch>
        </p:blipFill>
        <p:spPr bwMode="auto">
          <a:xfrm>
            <a:off x="0" y="1"/>
            <a:ext cx="1857356" cy="6858000"/>
          </a:xfrm>
          <a:prstGeom prst="rect">
            <a:avLst/>
          </a:prstGeom>
          <a:noFill/>
        </p:spPr>
      </p:pic>
      <p:sp>
        <p:nvSpPr>
          <p:cNvPr id="6" name="Rectangle 5"/>
          <p:cNvSpPr/>
          <p:nvPr/>
        </p:nvSpPr>
        <p:spPr>
          <a:xfrm>
            <a:off x="3500430" y="2928934"/>
            <a:ext cx="1428760" cy="1714512"/>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ARDUINO</a:t>
            </a:r>
            <a:endParaRPr lang="en-IN" b="1" dirty="0">
              <a:latin typeface="Times New Roman" pitchFamily="18" charset="0"/>
              <a:cs typeface="Times New Roman" pitchFamily="18" charset="0"/>
            </a:endParaRPr>
          </a:p>
        </p:txBody>
      </p:sp>
      <p:sp>
        <p:nvSpPr>
          <p:cNvPr id="7" name="Rectangle 6"/>
          <p:cNvSpPr/>
          <p:nvPr/>
        </p:nvSpPr>
        <p:spPr>
          <a:xfrm>
            <a:off x="2214546" y="2214554"/>
            <a:ext cx="1071570" cy="714380"/>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MQ5</a:t>
            </a:r>
            <a:endParaRPr lang="en-IN" b="1" dirty="0">
              <a:latin typeface="Times New Roman" pitchFamily="18" charset="0"/>
              <a:cs typeface="Times New Roman" pitchFamily="18" charset="0"/>
            </a:endParaRPr>
          </a:p>
        </p:txBody>
      </p:sp>
      <p:sp>
        <p:nvSpPr>
          <p:cNvPr id="9" name="Rectangle 8"/>
          <p:cNvSpPr/>
          <p:nvPr/>
        </p:nvSpPr>
        <p:spPr>
          <a:xfrm>
            <a:off x="2000232" y="5143512"/>
            <a:ext cx="1571636" cy="500066"/>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LOAD CELL</a:t>
            </a:r>
            <a:endParaRPr lang="en-IN" b="1" dirty="0">
              <a:latin typeface="Times New Roman" pitchFamily="18" charset="0"/>
              <a:cs typeface="Times New Roman" pitchFamily="18" charset="0"/>
            </a:endParaRPr>
          </a:p>
        </p:txBody>
      </p:sp>
      <p:sp>
        <p:nvSpPr>
          <p:cNvPr id="10" name="Rectangle 9"/>
          <p:cNvSpPr/>
          <p:nvPr/>
        </p:nvSpPr>
        <p:spPr>
          <a:xfrm>
            <a:off x="5357818" y="2714620"/>
            <a:ext cx="1714512" cy="2143140"/>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RASPBERRY PI</a:t>
            </a:r>
            <a:endParaRPr lang="en-IN" b="1" dirty="0">
              <a:latin typeface="Times New Roman" pitchFamily="18" charset="0"/>
              <a:cs typeface="Times New Roman" pitchFamily="18" charset="0"/>
            </a:endParaRPr>
          </a:p>
        </p:txBody>
      </p:sp>
      <p:sp>
        <p:nvSpPr>
          <p:cNvPr id="12" name="Rectangle 11"/>
          <p:cNvSpPr/>
          <p:nvPr/>
        </p:nvSpPr>
        <p:spPr>
          <a:xfrm>
            <a:off x="5643570" y="5429264"/>
            <a:ext cx="1071570" cy="714380"/>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GSM</a:t>
            </a:r>
            <a:endParaRPr lang="en-IN" b="1" dirty="0">
              <a:latin typeface="Times New Roman" pitchFamily="18" charset="0"/>
              <a:cs typeface="Times New Roman" pitchFamily="18" charset="0"/>
            </a:endParaRPr>
          </a:p>
        </p:txBody>
      </p:sp>
      <p:sp>
        <p:nvSpPr>
          <p:cNvPr id="14" name="Can 13"/>
          <p:cNvSpPr/>
          <p:nvPr/>
        </p:nvSpPr>
        <p:spPr>
          <a:xfrm>
            <a:off x="2285984" y="3429000"/>
            <a:ext cx="914400" cy="1216152"/>
          </a:xfrm>
          <a:prstGeom prst="ca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LPG</a:t>
            </a:r>
            <a:endParaRPr lang="en-IN" b="1" dirty="0">
              <a:latin typeface="Times New Roman" pitchFamily="18" charset="0"/>
              <a:cs typeface="Times New Roman" pitchFamily="18" charset="0"/>
            </a:endParaRPr>
          </a:p>
        </p:txBody>
      </p:sp>
      <p:sp>
        <p:nvSpPr>
          <p:cNvPr id="15" name="Flowchart: Magnetic Disk 14"/>
          <p:cNvSpPr/>
          <p:nvPr/>
        </p:nvSpPr>
        <p:spPr>
          <a:xfrm>
            <a:off x="7572396" y="3357562"/>
            <a:ext cx="1428760" cy="755524"/>
          </a:xfrm>
          <a:prstGeom prst="flowChartMagneticDisk">
            <a:avLst/>
          </a:prstGeom>
          <a:blipFill>
            <a:blip r:embed="rId4"/>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latin typeface="Times New Roman" pitchFamily="18" charset="0"/>
                <a:cs typeface="Times New Roman" pitchFamily="18" charset="0"/>
              </a:rPr>
              <a:t>DATABASE</a:t>
            </a:r>
            <a:endParaRPr lang="en-IN" b="1" dirty="0">
              <a:solidFill>
                <a:schemeClr val="bg1"/>
              </a:solidFill>
              <a:latin typeface="Times New Roman" pitchFamily="18" charset="0"/>
              <a:cs typeface="Times New Roman" pitchFamily="18" charset="0"/>
            </a:endParaRPr>
          </a:p>
        </p:txBody>
      </p:sp>
      <p:sp>
        <p:nvSpPr>
          <p:cNvPr id="44" name="Flowchart: Process 43"/>
          <p:cNvSpPr/>
          <p:nvPr/>
        </p:nvSpPr>
        <p:spPr>
          <a:xfrm>
            <a:off x="7500958" y="5357826"/>
            <a:ext cx="571504" cy="1000132"/>
          </a:xfrm>
          <a:prstGeom prst="flowChartProcess">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46" name="Frame 45"/>
          <p:cNvSpPr/>
          <p:nvPr/>
        </p:nvSpPr>
        <p:spPr>
          <a:xfrm>
            <a:off x="7572396" y="5429264"/>
            <a:ext cx="428628" cy="500066"/>
          </a:xfrm>
          <a:prstGeom prst="fram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p:cNvSpPr txBox="1"/>
          <p:nvPr/>
        </p:nvSpPr>
        <p:spPr>
          <a:xfrm>
            <a:off x="7429520" y="6429396"/>
            <a:ext cx="928694" cy="369332"/>
          </a:xfrm>
          <a:prstGeom prst="rect">
            <a:avLst/>
          </a:prstGeom>
          <a:noFill/>
        </p:spPr>
        <p:txBody>
          <a:bodyPr wrap="square" rtlCol="0">
            <a:spAutoFit/>
          </a:bodyPr>
          <a:lstStyle/>
          <a:p>
            <a:r>
              <a:rPr lang="en-IN" b="1" dirty="0" smtClean="0">
                <a:solidFill>
                  <a:schemeClr val="bg1"/>
                </a:solidFill>
                <a:latin typeface="Times New Roman" pitchFamily="18" charset="0"/>
                <a:cs typeface="Times New Roman" pitchFamily="18" charset="0"/>
              </a:rPr>
              <a:t>USER</a:t>
            </a:r>
            <a:endParaRPr lang="en-IN" b="1" dirty="0">
              <a:solidFill>
                <a:schemeClr val="bg1"/>
              </a:solidFill>
              <a:latin typeface="Times New Roman" pitchFamily="18" charset="0"/>
              <a:cs typeface="Times New Roman" pitchFamily="18" charset="0"/>
            </a:endParaRPr>
          </a:p>
        </p:txBody>
      </p:sp>
      <p:sp>
        <p:nvSpPr>
          <p:cNvPr id="20" name="Action Button: Back or Previous 19">
            <a:hlinkClick r:id="" action="ppaction://hlinkshowjump?jump=previousslide" highlightClick="1"/>
          </p:cNvPr>
          <p:cNvSpPr/>
          <p:nvPr/>
        </p:nvSpPr>
        <p:spPr>
          <a:xfrm>
            <a:off x="7572396" y="6072206"/>
            <a:ext cx="214314" cy="214314"/>
          </a:xfrm>
          <a:prstGeom prst="actionButtonBackPrevious">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ction Button: Forward or Next 21">
            <a:hlinkClick r:id="" action="ppaction://hlinkshowjump?jump=nextslide" highlightClick="1"/>
          </p:cNvPr>
          <p:cNvSpPr/>
          <p:nvPr/>
        </p:nvSpPr>
        <p:spPr>
          <a:xfrm>
            <a:off x="7786710" y="6072206"/>
            <a:ext cx="214314" cy="214314"/>
          </a:xfrm>
          <a:prstGeom prst="actionButtonForwardNex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cxnSp>
        <p:nvCxnSpPr>
          <p:cNvPr id="24" name="Straight Connector 23"/>
          <p:cNvCxnSpPr/>
          <p:nvPr/>
        </p:nvCxnSpPr>
        <p:spPr>
          <a:xfrm rot="5400000" flipH="1" flipV="1">
            <a:off x="7463834" y="5252074"/>
            <a:ext cx="360000" cy="1588"/>
          </a:xfrm>
          <a:prstGeom prst="line">
            <a:avLst/>
          </a:prstGeom>
          <a:ln w="6350">
            <a:gradFill>
              <a:gsLst>
                <a:gs pos="0">
                  <a:schemeClr val="bg1"/>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4929190" y="3643314"/>
            <a:ext cx="428628" cy="214314"/>
          </a:xfrm>
          <a:prstGeom prst="rightArrow">
            <a:avLst>
              <a:gd name="adj1" fmla="val 50000"/>
              <a:gd name="adj2" fmla="val 44530"/>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Left-Right Arrow 80"/>
          <p:cNvSpPr/>
          <p:nvPr/>
        </p:nvSpPr>
        <p:spPr>
          <a:xfrm>
            <a:off x="7072330" y="3643314"/>
            <a:ext cx="500066" cy="214314"/>
          </a:xfrm>
          <a:prstGeom prst="leftRight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Bent-Up Arrow 82"/>
          <p:cNvSpPr/>
          <p:nvPr/>
        </p:nvSpPr>
        <p:spPr>
          <a:xfrm>
            <a:off x="3571868" y="4714884"/>
            <a:ext cx="928694" cy="714380"/>
          </a:xfrm>
          <a:prstGeom prst="bentUpArrow">
            <a:avLst>
              <a:gd name="adj1" fmla="val 13513"/>
              <a:gd name="adj2" fmla="val 21718"/>
              <a:gd name="adj3" fmla="val 25000"/>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Down Arrow 87"/>
          <p:cNvSpPr/>
          <p:nvPr/>
        </p:nvSpPr>
        <p:spPr>
          <a:xfrm>
            <a:off x="6072198" y="4857760"/>
            <a:ext cx="214314" cy="57150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ight Arrow 88"/>
          <p:cNvSpPr/>
          <p:nvPr/>
        </p:nvSpPr>
        <p:spPr>
          <a:xfrm>
            <a:off x="6715140" y="5643578"/>
            <a:ext cx="785818" cy="214314"/>
          </a:xfrm>
          <a:prstGeom prst="right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Up Arrow 89"/>
          <p:cNvSpPr/>
          <p:nvPr/>
        </p:nvSpPr>
        <p:spPr>
          <a:xfrm>
            <a:off x="2643174" y="4714884"/>
            <a:ext cx="214314" cy="357190"/>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Down Arrow 90"/>
          <p:cNvSpPr/>
          <p:nvPr/>
        </p:nvSpPr>
        <p:spPr>
          <a:xfrm>
            <a:off x="2643174" y="3000372"/>
            <a:ext cx="214314" cy="3571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Bent-Up Arrow 91"/>
          <p:cNvSpPr/>
          <p:nvPr/>
        </p:nvSpPr>
        <p:spPr>
          <a:xfrm flipV="1">
            <a:off x="3286116" y="2500306"/>
            <a:ext cx="1143008" cy="357190"/>
          </a:xfrm>
          <a:prstGeom prst="ben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512064"/>
            <a:ext cx="6615130" cy="914400"/>
          </a:xfrm>
        </p:spPr>
        <p:txBody>
          <a:bodyPr/>
          <a:lstStyle/>
          <a:p>
            <a:r>
              <a:rPr lang="en-IN" b="1" dirty="0" smtClean="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143108" y="1714488"/>
            <a:ext cx="6572296" cy="4572000"/>
          </a:xfrm>
        </p:spPr>
        <p:txBody>
          <a:bodyPr>
            <a:normAutofit/>
          </a:bodyPr>
          <a:lstStyle/>
          <a:p>
            <a:r>
              <a:rPr lang="en-IN" sz="2400" dirty="0" smtClean="0">
                <a:latin typeface="Times New Roman" pitchFamily="18" charset="0"/>
                <a:cs typeface="Times New Roman" pitchFamily="18" charset="0"/>
              </a:rPr>
              <a:t>Gas leakage detection</a:t>
            </a:r>
          </a:p>
          <a:p>
            <a:r>
              <a:rPr lang="en-IN" sz="2400" dirty="0" smtClean="0">
                <a:latin typeface="Times New Roman" pitchFamily="18" charset="0"/>
                <a:cs typeface="Times New Roman" pitchFamily="18" charset="0"/>
              </a:rPr>
              <a:t>Notification to the user</a:t>
            </a:r>
          </a:p>
          <a:p>
            <a:r>
              <a:rPr lang="en-IN" sz="2400" dirty="0" smtClean="0">
                <a:latin typeface="Times New Roman" pitchFamily="18" charset="0"/>
                <a:cs typeface="Times New Roman" pitchFamily="18" charset="0"/>
              </a:rPr>
              <a:t>Verification for gas refill</a:t>
            </a:r>
          </a:p>
          <a:p>
            <a:r>
              <a:rPr lang="en-IN" sz="2400" dirty="0" smtClean="0">
                <a:latin typeface="Times New Roman" pitchFamily="18" charset="0"/>
                <a:cs typeface="Times New Roman" pitchFamily="18" charset="0"/>
              </a:rPr>
              <a:t>Auto gas booking</a:t>
            </a:r>
          </a:p>
          <a:p>
            <a:pPr>
              <a:buNone/>
            </a:pPr>
            <a:endParaRPr lang="en-IN" sz="2400" dirty="0">
              <a:latin typeface="Times New Roman" pitchFamily="18" charset="0"/>
              <a:cs typeface="Times New Roman" pitchFamily="18" charset="0"/>
            </a:endParaRPr>
          </a:p>
        </p:txBody>
      </p:sp>
      <p:pic>
        <p:nvPicPr>
          <p:cNvPr id="3075" name="Picture 3" descr="C:\Users\ADMIN\Desktop\Smoke_highlight_mob.jpg"/>
          <p:cNvPicPr>
            <a:picLocks noChangeAspect="1" noChangeArrowheads="1"/>
          </p:cNvPicPr>
          <p:nvPr/>
        </p:nvPicPr>
        <p:blipFill>
          <a:blip r:embed="rId2"/>
          <a:srcRect/>
          <a:stretch>
            <a:fillRect/>
          </a:stretch>
        </p:blipFill>
        <p:spPr bwMode="auto">
          <a:xfrm>
            <a:off x="0" y="0"/>
            <a:ext cx="1857356"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323</TotalTime>
  <Words>348</Words>
  <Application>Microsoft Office PowerPoint</Application>
  <PresentationFormat>On-screen Show (4:3)</PresentationFormat>
  <Paragraphs>49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AUTOMATED UNIFIED SYSTEM FOR LPG</vt:lpstr>
      <vt:lpstr>ABSTRACT</vt:lpstr>
      <vt:lpstr>EXISTING SYSTEM</vt:lpstr>
      <vt:lpstr>PROPOSED SYSTEM</vt:lpstr>
      <vt:lpstr>ADVANTAGES</vt:lpstr>
      <vt:lpstr>HARDWARE REQUIREMENTS</vt:lpstr>
      <vt:lpstr>SOFTWARE REQUIREMENTS</vt:lpstr>
      <vt:lpstr>ARCHITECTURAL DIAGRAM</vt:lpstr>
      <vt:lpstr>MODULES</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UNIFIED SYSTEM FOR LPG</dc:title>
  <dc:creator>ADMIN</dc:creator>
  <cp:lastModifiedBy>ADMIN</cp:lastModifiedBy>
  <cp:revision>52</cp:revision>
  <dcterms:created xsi:type="dcterms:W3CDTF">2017-01-05T14:43:14Z</dcterms:created>
  <dcterms:modified xsi:type="dcterms:W3CDTF">2017-01-11T08:56:29Z</dcterms:modified>
</cp:coreProperties>
</file>