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6.9919072615923034E-2"/>
          <c:w val="0.60766404199475066"/>
          <c:h val="0.80285469524642761"/>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extLst>
            <c:ext xmlns:c16="http://schemas.microsoft.com/office/drawing/2014/chart" uri="{C3380CC4-5D6E-409C-BE32-E72D297353CC}">
              <c16:uniqueId val="{00000000-3194-7F45-9B53-25ECCA42F672}"/>
            </c:ext>
          </c:extLst>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extLst>
            <c:ext xmlns:c16="http://schemas.microsoft.com/office/drawing/2014/chart" uri="{C3380CC4-5D6E-409C-BE32-E72D297353CC}">
              <c16:uniqueId val="{00000001-3194-7F45-9B53-25ECCA42F672}"/>
            </c:ext>
          </c:extLst>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extLst>
            <c:ext xmlns:c16="http://schemas.microsoft.com/office/drawing/2014/chart" uri="{C3380CC4-5D6E-409C-BE32-E72D297353CC}">
              <c16:uniqueId val="{00000002-3194-7F45-9B53-25ECCA42F672}"/>
            </c:ext>
          </c:extLst>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extLst>
            <c:ext xmlns:c16="http://schemas.microsoft.com/office/drawing/2014/chart" uri="{C3380CC4-5D6E-409C-BE32-E72D297353CC}">
              <c16:uniqueId val="{00000003-3194-7F45-9B53-25ECCA42F672}"/>
            </c:ext>
          </c:extLst>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66017.179999999993</c:v>
                </c:pt>
              </c:numCache>
            </c:numRef>
          </c:val>
          <c:extLst>
            <c:ext xmlns:c16="http://schemas.microsoft.com/office/drawing/2014/chart" uri="{C3380CC4-5D6E-409C-BE32-E72D297353CC}">
              <c16:uniqueId val="{00000004-3194-7F45-9B53-25ECCA42F672}"/>
            </c:ext>
          </c:extLst>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extLst>
            <c:ext xmlns:c16="http://schemas.microsoft.com/office/drawing/2014/chart" uri="{C3380CC4-5D6E-409C-BE32-E72D297353CC}">
              <c16:uniqueId val="{00000005-3194-7F45-9B53-25ECCA42F672}"/>
            </c:ext>
          </c:extLst>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127027.63999999998</c:v>
                </c:pt>
              </c:numCache>
            </c:numRef>
          </c:val>
          <c:extLst>
            <c:ext xmlns:c16="http://schemas.microsoft.com/office/drawing/2014/chart" uri="{C3380CC4-5D6E-409C-BE32-E72D297353CC}">
              <c16:uniqueId val="{00000006-3194-7F45-9B53-25ECCA42F672}"/>
            </c:ext>
          </c:extLst>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extLst>
            <c:ext xmlns:c16="http://schemas.microsoft.com/office/drawing/2014/chart" uri="{C3380CC4-5D6E-409C-BE32-E72D297353CC}">
              <c16:uniqueId val="{00000007-3194-7F45-9B53-25ECCA42F672}"/>
            </c:ext>
          </c:extLst>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extLst>
            <c:ext xmlns:c16="http://schemas.microsoft.com/office/drawing/2014/chart" uri="{C3380CC4-5D6E-409C-BE32-E72D297353CC}">
              <c16:uniqueId val="{00000008-3194-7F45-9B53-25ECCA42F672}"/>
            </c:ext>
          </c:extLst>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extLst>
            <c:ext xmlns:c16="http://schemas.microsoft.com/office/drawing/2014/chart" uri="{C3380CC4-5D6E-409C-BE32-E72D297353CC}">
              <c16:uniqueId val="{00000009-3194-7F45-9B53-25ECCA42F672}"/>
            </c:ext>
          </c:extLst>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extLst>
            <c:ext xmlns:c16="http://schemas.microsoft.com/office/drawing/2014/chart" uri="{C3380CC4-5D6E-409C-BE32-E72D297353CC}">
              <c16:uniqueId val="{0000000A-3194-7F45-9B53-25ECCA42F672}"/>
            </c:ext>
          </c:extLst>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numFmt formatCode="General" sourceLinked="0"/>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KAVI PRIYA.A</a:t>
            </a:r>
            <a:endParaRPr lang="en-US" sz="2400" dirty="0"/>
          </a:p>
          <a:p>
            <a:r>
              <a:rPr lang="en-US" sz="2400" dirty="0"/>
              <a:t>REGISTER NO:3122171</a:t>
            </a:r>
            <a:r>
              <a:rPr lang="en-IN" sz="2400" dirty="0"/>
              <a:t>21</a:t>
            </a:r>
            <a:endParaRPr lang="en-US" sz="2400" dirty="0"/>
          </a:p>
          <a:p>
            <a:r>
              <a:rPr lang="en-US" sz="2400" dirty="0"/>
              <a:t>DEPARTMENT:III B COM(COMPUTER APPLICATION)</a:t>
            </a:r>
          </a:p>
          <a:p>
            <a:r>
              <a:rPr lang="en-US" sz="2400" dirty="0"/>
              <a:t>COLLEGE: SHRI KRISHNAWSAMY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0"/>
            <a:ext cx="8556626" cy="528670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lang="en-US" sz="4800" b="1" spc="5" dirty="0">
                <a:latin typeface="Trebuchet MS"/>
                <a:cs typeface="Trebuchet MS"/>
              </a:rPr>
              <a:t>G</a:t>
            </a:r>
          </a:p>
          <a:p>
            <a:pPr marL="12700">
              <a:lnSpc>
                <a:spcPct val="100000"/>
              </a:lnSpc>
              <a:spcBef>
                <a:spcPts val="105"/>
              </a:spcBef>
            </a:pPr>
            <a:r>
              <a:rPr lang="en-US" sz="2400" spc="5" dirty="0">
                <a:latin typeface="Trebuchet MS"/>
                <a:cs typeface="Trebuchet MS"/>
              </a:rPr>
              <a:t>Descriptive analysis : Use pivot tables, charts, and descriptive statistics to understand salary  distributions.</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Comparative analysis: Compare current salary data with market standards using industry benchmarks.                      </a:t>
            </a:r>
          </a:p>
          <a:p>
            <a:pPr marL="12700">
              <a:lnSpc>
                <a:spcPct val="100000"/>
              </a:lnSpc>
              <a:spcBef>
                <a:spcPts val="105"/>
              </a:spcBef>
            </a:pPr>
            <a:endParaRPr lang="en-US" sz="2400" spc="5" dirty="0">
              <a:latin typeface="Cambria" pitchFamily="18" charset="0"/>
              <a:ea typeface="Cambria" pitchFamily="18" charset="0"/>
              <a:cs typeface="Trebuchet MS"/>
            </a:endParaRPr>
          </a:p>
          <a:p>
            <a:pPr marL="12700">
              <a:lnSpc>
                <a:spcPct val="100000"/>
              </a:lnSpc>
              <a:spcBef>
                <a:spcPts val="105"/>
              </a:spcBef>
            </a:pPr>
            <a:endParaRPr lang="en-US" sz="2400" b="1" spc="5" dirty="0">
              <a:latin typeface="Cambria" pitchFamily="18" charset="0"/>
              <a:ea typeface="Cambria" pitchFamily="18" charset="0"/>
              <a:cs typeface="Trebuchet MS"/>
            </a:endParaRPr>
          </a:p>
          <a:p>
            <a:pPr marL="12700">
              <a:lnSpc>
                <a:spcPct val="100000"/>
              </a:lnSpc>
              <a:spcBef>
                <a:spcPts val="105"/>
              </a:spcBef>
            </a:pPr>
            <a:endParaRPr sz="2400" dirty="0">
              <a:latin typeface="Cambria" pitchFamily="18" charset="0"/>
              <a:ea typeface="Cambria"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3198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r>
              <a:rPr lang="en-US" sz="4250" spc="10" dirty="0"/>
              <a:t>                                     </a:t>
            </a:r>
            <a:br>
              <a:rPr lang="en-US" sz="4250" spc="10" dirty="0"/>
            </a:br>
            <a:r>
              <a:rPr lang="en-US" sz="4250" spc="10" dirty="0"/>
              <a:t>    </a:t>
            </a:r>
            <a:r>
              <a:rPr lang="en-US" sz="2000" spc="10" dirty="0">
                <a:latin typeface="Cambria" pitchFamily="18" charset="0"/>
                <a:ea typeface="Cambria" pitchFamily="18" charset="0"/>
              </a:rPr>
              <a:t> salary Disparities: Identify inequality in salaries based on gender, department, or experience.</a:t>
            </a:r>
            <a:br>
              <a:rPr lang="en-US" sz="2000" spc="10" dirty="0">
                <a:latin typeface="Cambria" pitchFamily="18" charset="0"/>
                <a:ea typeface="Cambria" pitchFamily="18" charset="0"/>
              </a:rPr>
            </a:br>
            <a:r>
              <a:rPr lang="en-US" sz="2000" spc="10" dirty="0">
                <a:latin typeface="Cambria" pitchFamily="18" charset="0"/>
                <a:ea typeface="Cambria" pitchFamily="18" charset="0"/>
              </a:rPr>
              <a:t>               </a:t>
            </a:r>
            <a:br>
              <a:rPr lang="en-US" sz="2000" spc="10" dirty="0">
                <a:latin typeface="Cambria" pitchFamily="18" charset="0"/>
                <a:ea typeface="Cambria" pitchFamily="18" charset="0"/>
              </a:rPr>
            </a:br>
            <a:r>
              <a:rPr lang="en-US" sz="2000" spc="10" dirty="0">
                <a:latin typeface="Cambria" pitchFamily="18" charset="0"/>
                <a:ea typeface="Cambria" pitchFamily="18" charset="0"/>
              </a:rPr>
              <a:t>               Salary Predication: Develop models to predicit employee salaries.</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Market Aligment: Assess whether current salaries are in line with market standard.</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Retention: Investigate the relationship between salary and employee retention.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1610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3332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br>
              <a:rPr lang="en-US" sz="3200" spc="5" dirty="0"/>
            </a:br>
            <a:r>
              <a:rPr lang="en-US" sz="2400" spc="5" dirty="0"/>
              <a:t>       </a:t>
            </a:r>
            <a:r>
              <a:rPr lang="en-US" sz="2400" b="0" spc="5" dirty="0">
                <a:latin typeface="Cambria" pitchFamily="18" charset="0"/>
                <a:ea typeface="Cambria" pitchFamily="18" charset="0"/>
              </a:rPr>
              <a:t>HR Department: To refine compensation strategies and ensure fair pay.</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Management: To make informed decisions regarding budget allocation and salary adjustments.</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Employees: For transparency and understanding </a:t>
            </a:r>
            <a:r>
              <a:rPr lang="en-US" sz="2800" b="0" spc="5" dirty="0">
                <a:latin typeface="Cambria" pitchFamily="18" charset="0"/>
                <a:ea typeface="Cambria" pitchFamily="18" charset="0"/>
              </a:rPr>
              <a:t>of </a:t>
            </a:r>
            <a:r>
              <a:rPr lang="en-US" sz="2400" b="0" spc="5" dirty="0">
                <a:latin typeface="Cambria" pitchFamily="18" charset="0"/>
                <a:ea typeface="Cambria" pitchFamily="18" charset="0"/>
              </a:rPr>
              <a:t>salary structure within the organisation.</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15278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US" sz="3600" dirty="0"/>
            </a:br>
            <a:r>
              <a:rPr lang="en-US" sz="3600" dirty="0"/>
              <a:t>                </a:t>
            </a:r>
            <a:br>
              <a:rPr lang="en-US" sz="3600" dirty="0"/>
            </a:br>
            <a:r>
              <a:rPr lang="en-US" sz="3600" dirty="0"/>
              <a:t>                 </a:t>
            </a:r>
            <a:r>
              <a:rPr lang="en-US" sz="2400" b="0" dirty="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78"/>
          </a:xfrm>
        </p:spPr>
        <p:txBody>
          <a:bodyPr/>
          <a:lstStyle/>
          <a:p>
            <a:r>
              <a:rPr lang="en-IN" dirty="0"/>
              <a:t>Dataset Description</a:t>
            </a:r>
            <a:br>
              <a:rPr lang="en-IN" sz="2400" dirty="0"/>
            </a:br>
            <a:r>
              <a:rPr lang="en-IN" sz="2400" b="0" dirty="0">
                <a:latin typeface="Cambria" pitchFamily="18" charset="0"/>
                <a:ea typeface="Cambria" pitchFamily="18" charset="0"/>
              </a:rPr>
              <a:t>Employee ID: Unique identifier for each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Department: The department where the employee works.</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Gender: Gender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Years of Experience: Number of years the employee has worked.</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Educational level: The highest level of education attained by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Salary: The annual salary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Retention status: Whether the employees is still with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733347"/>
          </a:xfrm>
          <a:prstGeom prst="rect">
            <a:avLst/>
          </a:prstGeom>
        </p:spPr>
        <p:txBody>
          <a:bodyPr vert="horz" wrap="square" lIns="0" tIns="16510" rIns="0" bIns="0" rtlCol="0">
            <a:spAutoFit/>
          </a:bodyPr>
          <a:lstStyle/>
          <a:p>
            <a:pPr marL="12700">
              <a:lnSpc>
                <a:spcPct val="100000"/>
              </a:lnSpc>
              <a:spcBef>
                <a:spcPts val="130"/>
              </a:spcBef>
            </a:pPr>
            <a:r>
              <a:rPr sz="4250" spc="15" dirty="0">
                <a:latin typeface="Cambria" pitchFamily="18" charset="0"/>
                <a:ea typeface="Cambria" pitchFamily="18" charset="0"/>
              </a:rPr>
              <a:t>THE</a:t>
            </a:r>
            <a:r>
              <a:rPr sz="4250" spc="20" dirty="0">
                <a:latin typeface="Cambria" pitchFamily="18" charset="0"/>
                <a:ea typeface="Cambria" pitchFamily="18" charset="0"/>
              </a:rPr>
              <a:t> </a:t>
            </a:r>
            <a:r>
              <a:rPr lang="en-US" sz="4250" spc="20" dirty="0">
                <a:latin typeface="Cambria" pitchFamily="18" charset="0"/>
                <a:ea typeface="Cambria" pitchFamily="18" charset="0"/>
              </a:rPr>
              <a:t>"</a:t>
            </a:r>
            <a:r>
              <a:rPr sz="4250" spc="10" dirty="0">
                <a:latin typeface="Cambria" pitchFamily="18" charset="0"/>
                <a:ea typeface="Cambria" pitchFamily="18" charset="0"/>
              </a:rPr>
              <a:t>WOW</a:t>
            </a:r>
            <a:r>
              <a:rPr lang="en-US" sz="4250" spc="10" dirty="0">
                <a:latin typeface="Cambria" pitchFamily="18" charset="0"/>
                <a:ea typeface="Cambria" pitchFamily="18" charset="0"/>
              </a:rPr>
              <a:t>"</a:t>
            </a:r>
            <a:r>
              <a:rPr sz="4250" spc="85" dirty="0">
                <a:latin typeface="Cambria" pitchFamily="18" charset="0"/>
                <a:ea typeface="Cambria" pitchFamily="18" charset="0"/>
              </a:rPr>
              <a:t> </a:t>
            </a:r>
            <a:r>
              <a:rPr sz="4250" spc="10" dirty="0">
                <a:latin typeface="Cambria" pitchFamily="18" charset="0"/>
                <a:ea typeface="Cambria" pitchFamily="18" charset="0"/>
              </a:rPr>
              <a:t>IN</a:t>
            </a:r>
            <a:r>
              <a:rPr sz="4250" spc="-5" dirty="0">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a:latin typeface="Cambria" pitchFamily="18" charset="0"/>
                <a:ea typeface="Cambria" pitchFamily="18" charset="0"/>
              </a:rPr>
              <a:t>SOLUTION</a:t>
            </a:r>
            <a:br>
              <a:rPr lang="en-US" sz="4250" spc="20" dirty="0">
                <a:latin typeface="Cambria" pitchFamily="18" charset="0"/>
                <a:ea typeface="Cambria" pitchFamily="18" charset="0"/>
              </a:rPr>
            </a:br>
            <a:r>
              <a:rPr lang="en-US" sz="2400" b="0" spc="20" dirty="0">
                <a:latin typeface="Cambria" pitchFamily="18" charset="0"/>
                <a:ea typeface="Cambria" pitchFamily="18" charset="0"/>
              </a:rPr>
              <a:t>Salary Distribution: Identify significant salary gaps based on gender or department.</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Prediction accuracy: Evaluate the accuracy of salary predictions.</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Market alignment: Discuss how closely current salaries match market data.</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Retention insights: Explore the link between salary levels and employee retention rates.</a:t>
            </a:r>
            <a:endParaRPr sz="4250" dirty="0">
              <a:latin typeface="Cambria" pitchFamily="18" charset="0"/>
              <a:ea typeface="Cambria"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187</Words>
  <Application>Microsoft Office PowerPoint</Application>
  <PresentationFormat>Widescreen</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salary Disparities: Identify inequality in salaries based on gender, department, or experience.                                Salary Predication: Develop models to predicit employee salaries.                   Market Aligment: Assess whether current salaries are in line with market standard.                    Retention: Investigate the relationship between salary and employee retention.</vt:lpstr>
      <vt:lpstr>PROJECT OVERVIEW</vt:lpstr>
      <vt:lpstr>WHO ARE THE END USERS?        HR Department: To refine compensation strategies and ensure fair pay.               Management: To make informed decisions regarding budget allocation and salary adjustments.                 Employees: For transparency and understanding of salary structure within the organisation.</vt:lpstr>
      <vt:lpstr>OUR SOLUTION AND ITS VALUE PROPOSITION                                   We propose using Excel to conduct a thorough analysis of the employee salary data.  This will include identifying disparities, predicting future salaries, and ensuring alignment with industry standards.  The solution will help HR and management make data-driven decisions.</vt:lpstr>
      <vt:lpstr>Dataset Description Employee ID: Unique identifier for each employee.  Department: The department where the employee works.  Gender: Gender of the employee.  Years of Experience: Number of years the employee has worked.  Educational level: The highest level of education attained by the employee.  Salary: The annual salary of the employee.  Retention status: Whether the employees is still with the company.</vt:lpstr>
      <vt:lpstr>THE "WOW" IN OUR SOLUTION Salary Distribution: Identify significant salary gaps based on gender or department.  Prediction accuracy: Evaluate the accuracy of salary predictions.  Market alignment: Discuss how closely current salaries match market data.  Retention insights: Explore the link between salary levels and employee retention rates.</vt:lpstr>
      <vt:lpstr>PowerPoint Presentation</vt:lpstr>
      <vt:lpstr>RESULTS</vt:lpstr>
      <vt:lpstr>Conclusion             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 Priya</cp:lastModifiedBy>
  <cp:revision>23</cp:revision>
  <dcterms:created xsi:type="dcterms:W3CDTF">2024-03-29T15:07:22Z</dcterms:created>
  <dcterms:modified xsi:type="dcterms:W3CDTF">2024-09-05T07:28:54Z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