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S. KAVI PRIYA</a:t>
            </a:r>
            <a:endParaRPr lang="en-US" sz="2400" dirty="0"/>
          </a:p>
          <a:p>
            <a:r>
              <a:rPr lang="en-US" sz="2400" dirty="0"/>
              <a:t>REGISTER NO: asunm1621312216263</a:t>
            </a:r>
          </a:p>
          <a:p>
            <a:r>
              <a:rPr lang="en-US" sz="2400" dirty="0"/>
              <a:t>DEPARTMENT</a:t>
            </a:r>
            <a:r>
              <a:rPr lang="en-US" sz="2400" dirty="0" smtClean="0"/>
              <a:t>: B COM GENERAL</a:t>
            </a:r>
            <a:endParaRPr lang="en-US" sz="2400" dirty="0"/>
          </a:p>
          <a:p>
            <a:r>
              <a:rPr lang="en-US" sz="2400" dirty="0" smtClean="0"/>
              <a:t>COLLEGE: SHRI SHANKARLAL SUNDARBAI SHASUN JAIN COLLEGE</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232843"/>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IN" sz="4800" b="1" spc="5" dirty="0" smtClean="0">
              <a:latin typeface="Trebuchet MS"/>
              <a:cs typeface="Trebuchet MS"/>
            </a:endParaRPr>
          </a:p>
          <a:p>
            <a:pPr marL="12700">
              <a:lnSpc>
                <a:spcPct val="100000"/>
              </a:lnSpc>
              <a:spcBef>
                <a:spcPts val="105"/>
              </a:spcBef>
            </a:pPr>
            <a:r>
              <a:rPr lang="en-IN" sz="4800" b="1" spc="5" dirty="0">
                <a:latin typeface="Trebuchet MS"/>
                <a:cs typeface="Trebuchet MS"/>
              </a:rPr>
              <a:t> </a:t>
            </a:r>
            <a:r>
              <a:rPr lang="en-IN" sz="4800" b="1" spc="5" dirty="0" smtClean="0">
                <a:latin typeface="Trebuchet MS"/>
                <a:cs typeface="Trebuchet MS"/>
              </a:rPr>
              <a:t>  </a:t>
            </a:r>
            <a:r>
              <a:rPr lang="en-IN" b="1" spc="5" dirty="0" smtClean="0">
                <a:latin typeface="Trebuchet MS"/>
                <a:cs typeface="Trebuchet MS"/>
              </a:rPr>
              <a:t>1.Define </a:t>
            </a:r>
            <a:r>
              <a:rPr lang="en-IN" b="1" spc="5" dirty="0" err="1" smtClean="0">
                <a:latin typeface="Trebuchet MS"/>
                <a:cs typeface="Trebuchet MS"/>
              </a:rPr>
              <a:t>obejective</a:t>
            </a:r>
            <a:r>
              <a:rPr lang="en-IN" b="1" spc="5" dirty="0" smtClean="0">
                <a:latin typeface="Trebuchet MS"/>
                <a:cs typeface="Trebuchet MS"/>
              </a:rPr>
              <a:t> </a:t>
            </a:r>
          </a:p>
          <a:p>
            <a:pPr marL="12700">
              <a:lnSpc>
                <a:spcPct val="100000"/>
              </a:lnSpc>
              <a:spcBef>
                <a:spcPts val="105"/>
              </a:spcBef>
            </a:pPr>
            <a:r>
              <a:rPr lang="en-IN" b="1" spc="5" dirty="0">
                <a:latin typeface="Trebuchet MS"/>
                <a:cs typeface="Trebuchet MS"/>
              </a:rPr>
              <a:t> </a:t>
            </a:r>
            <a:r>
              <a:rPr lang="en-IN" b="1" spc="5" dirty="0" smtClean="0">
                <a:latin typeface="Trebuchet MS"/>
                <a:cs typeface="Trebuchet MS"/>
              </a:rPr>
              <a:t>      2. Data collection</a:t>
            </a:r>
          </a:p>
          <a:p>
            <a:pPr marL="12700">
              <a:lnSpc>
                <a:spcPct val="100000"/>
              </a:lnSpc>
              <a:spcBef>
                <a:spcPts val="105"/>
              </a:spcBef>
            </a:pPr>
            <a:r>
              <a:rPr lang="en-IN" b="1" spc="5" dirty="0">
                <a:latin typeface="Trebuchet MS"/>
                <a:cs typeface="Trebuchet MS"/>
              </a:rPr>
              <a:t> </a:t>
            </a:r>
            <a:r>
              <a:rPr lang="en-IN" b="1" spc="5" dirty="0" smtClean="0">
                <a:latin typeface="Trebuchet MS"/>
                <a:cs typeface="Trebuchet MS"/>
              </a:rPr>
              <a:t>      3. Organize Data in  excel </a:t>
            </a:r>
          </a:p>
          <a:p>
            <a:pPr marL="12700">
              <a:lnSpc>
                <a:spcPct val="100000"/>
              </a:lnSpc>
              <a:spcBef>
                <a:spcPts val="105"/>
              </a:spcBef>
            </a:pPr>
            <a:r>
              <a:rPr lang="en-IN" b="1" spc="5" dirty="0">
                <a:latin typeface="Trebuchet MS"/>
                <a:cs typeface="Trebuchet MS"/>
              </a:rPr>
              <a:t> </a:t>
            </a:r>
            <a:r>
              <a:rPr lang="en-IN" b="1" spc="5" dirty="0" smtClean="0">
                <a:latin typeface="Trebuchet MS"/>
                <a:cs typeface="Trebuchet MS"/>
              </a:rPr>
              <a:t>     4. Data cleaning</a:t>
            </a:r>
          </a:p>
          <a:p>
            <a:pPr marL="12700">
              <a:lnSpc>
                <a:spcPct val="100000"/>
              </a:lnSpc>
              <a:spcBef>
                <a:spcPts val="105"/>
              </a:spcBef>
            </a:pPr>
            <a:r>
              <a:rPr lang="en-IN" b="1" spc="5" dirty="0">
                <a:latin typeface="Trebuchet MS"/>
                <a:cs typeface="Trebuchet MS"/>
              </a:rPr>
              <a:t> </a:t>
            </a:r>
            <a:r>
              <a:rPr lang="en-IN" b="1" spc="5" dirty="0" smtClean="0">
                <a:latin typeface="Trebuchet MS"/>
                <a:cs typeface="Trebuchet MS"/>
              </a:rPr>
              <a:t>     5. Create Performance  Metrics</a:t>
            </a:r>
          </a:p>
          <a:p>
            <a:pPr marL="12700">
              <a:lnSpc>
                <a:spcPct val="100000"/>
              </a:lnSpc>
              <a:spcBef>
                <a:spcPts val="105"/>
              </a:spcBef>
            </a:pPr>
            <a:r>
              <a:rPr lang="en-IN" b="1" spc="5" dirty="0">
                <a:latin typeface="Trebuchet MS"/>
                <a:cs typeface="Trebuchet MS"/>
              </a:rPr>
              <a:t> </a:t>
            </a:r>
            <a:r>
              <a:rPr lang="en-IN" b="1" spc="5" dirty="0" smtClean="0">
                <a:latin typeface="Trebuchet MS"/>
                <a:cs typeface="Trebuchet MS"/>
              </a:rPr>
              <a:t>    6. Build a Performance </a:t>
            </a:r>
            <a:r>
              <a:rPr lang="en-IN" b="1" spc="5" dirty="0" err="1" smtClean="0">
                <a:latin typeface="Trebuchet MS"/>
                <a:cs typeface="Trebuchet MS"/>
              </a:rPr>
              <a:t>Mdel</a:t>
            </a:r>
            <a:endParaRPr lang="en-IN" b="1" spc="5" dirty="0" smtClean="0">
              <a:latin typeface="Trebuchet MS"/>
              <a:cs typeface="Trebuchet MS"/>
            </a:endParaRPr>
          </a:p>
          <a:p>
            <a:pPr marL="12700">
              <a:lnSpc>
                <a:spcPct val="100000"/>
              </a:lnSpc>
              <a:spcBef>
                <a:spcPts val="105"/>
              </a:spcBef>
            </a:pPr>
            <a:r>
              <a:rPr lang="en-IN" b="1" spc="5" dirty="0">
                <a:latin typeface="Trebuchet MS"/>
                <a:cs typeface="Trebuchet MS"/>
              </a:rPr>
              <a:t> </a:t>
            </a:r>
            <a:r>
              <a:rPr lang="en-IN" b="1" spc="5" dirty="0" smtClean="0">
                <a:latin typeface="Trebuchet MS"/>
                <a:cs typeface="Trebuchet MS"/>
              </a:rPr>
              <a:t>    7.Visualize Data</a:t>
            </a:r>
          </a:p>
          <a:p>
            <a:pPr marL="12700">
              <a:lnSpc>
                <a:spcPct val="100000"/>
              </a:lnSpc>
              <a:spcBef>
                <a:spcPts val="105"/>
              </a:spcBef>
            </a:pPr>
            <a:r>
              <a:rPr lang="en-IN" b="1" spc="5" dirty="0">
                <a:latin typeface="Trebuchet MS"/>
                <a:cs typeface="Trebuchet MS"/>
              </a:rPr>
              <a:t> </a:t>
            </a:r>
            <a:r>
              <a:rPr lang="en-IN" b="1" spc="5" dirty="0" smtClean="0">
                <a:latin typeface="Trebuchet MS"/>
                <a:cs typeface="Trebuchet MS"/>
              </a:rPr>
              <a:t>    8.Analyze Results</a:t>
            </a:r>
          </a:p>
          <a:p>
            <a:pPr marL="12700">
              <a:lnSpc>
                <a:spcPct val="100000"/>
              </a:lnSpc>
              <a:spcBef>
                <a:spcPts val="105"/>
              </a:spcBef>
            </a:pPr>
            <a:r>
              <a:rPr lang="en-IN" b="1" spc="5" dirty="0">
                <a:latin typeface="Trebuchet MS"/>
                <a:cs typeface="Trebuchet MS"/>
              </a:rPr>
              <a:t> </a:t>
            </a:r>
            <a:r>
              <a:rPr lang="en-IN" b="1" spc="5" dirty="0" smtClean="0">
                <a:latin typeface="Trebuchet MS"/>
                <a:cs typeface="Trebuchet MS"/>
              </a:rPr>
              <a:t>    9.Report Findings</a:t>
            </a:r>
          </a:p>
          <a:p>
            <a:pPr marL="12700">
              <a:lnSpc>
                <a:spcPct val="100000"/>
              </a:lnSpc>
              <a:spcBef>
                <a:spcPts val="105"/>
              </a:spcBef>
            </a:pPr>
            <a:r>
              <a:rPr lang="en-IN" b="1" spc="5" dirty="0">
                <a:latin typeface="Trebuchet MS"/>
                <a:cs typeface="Trebuchet MS"/>
              </a:rPr>
              <a:t> </a:t>
            </a:r>
            <a:r>
              <a:rPr lang="en-IN" b="1" spc="5" dirty="0" smtClean="0">
                <a:latin typeface="Trebuchet MS"/>
                <a:cs typeface="Trebuchet MS"/>
              </a:rPr>
              <a:t>    10.Continuous Improvement</a:t>
            </a:r>
          </a:p>
          <a:p>
            <a:pPr marL="12700">
              <a:lnSpc>
                <a:spcPct val="100000"/>
              </a:lnSpc>
              <a:spcBef>
                <a:spcPts val="105"/>
              </a:spcBef>
            </a:pPr>
            <a:endParaRPr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10439" y="395430"/>
            <a:ext cx="2437130" cy="752129"/>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99888" y="1147559"/>
            <a:ext cx="6096000" cy="4985980"/>
          </a:xfrm>
          <a:prstGeom prst="rect">
            <a:avLst/>
          </a:prstGeom>
        </p:spPr>
        <p:txBody>
          <a:bodyPr>
            <a:spAutoFit/>
          </a:bodyPr>
          <a:lstStyle/>
          <a:p>
            <a:endParaRPr lang="en-US" dirty="0" smtClean="0"/>
          </a:p>
          <a:p>
            <a:r>
              <a:rPr lang="en-US" sz="2000" dirty="0" smtClean="0">
                <a:latin typeface="Arial Rounded MT Bold" panose="020F0704030504030204" pitchFamily="34" charset="0"/>
              </a:rPr>
              <a:t>1.Summary </a:t>
            </a:r>
            <a:r>
              <a:rPr lang="en-US" sz="2000" dirty="0">
                <a:latin typeface="Arial Rounded MT Bold" panose="020F0704030504030204" pitchFamily="34" charset="0"/>
              </a:rPr>
              <a:t>of Performance </a:t>
            </a:r>
            <a:r>
              <a:rPr lang="en-US" sz="2000" dirty="0" err="1">
                <a:latin typeface="Arial Rounded MT Bold" panose="020F0704030504030204" pitchFamily="34" charset="0"/>
              </a:rPr>
              <a:t>MetricsSample</a:t>
            </a:r>
            <a:r>
              <a:rPr lang="en-US" sz="2000" dirty="0">
                <a:latin typeface="Arial Rounded MT Bold" panose="020F0704030504030204" pitchFamily="34" charset="0"/>
              </a:rPr>
              <a:t> Size</a:t>
            </a:r>
            <a:r>
              <a:rPr lang="en-US" sz="2000" dirty="0" smtClean="0">
                <a:latin typeface="Arial Rounded MT Bold" panose="020F0704030504030204" pitchFamily="34" charset="0"/>
              </a:rPr>
              <a:t>:</a:t>
            </a:r>
          </a:p>
          <a:p>
            <a:r>
              <a:rPr lang="en-US" sz="2000" dirty="0"/>
              <a:t> </a:t>
            </a:r>
            <a:r>
              <a:rPr lang="en-US" sz="2000" dirty="0" smtClean="0"/>
              <a:t>                 </a:t>
            </a:r>
            <a:r>
              <a:rPr lang="en-US" sz="2000" dirty="0"/>
              <a:t>Analyzed data from X employees across Y </a:t>
            </a:r>
            <a:r>
              <a:rPr lang="en-US" sz="2000" dirty="0" err="1"/>
              <a:t>departments.Key</a:t>
            </a:r>
            <a:r>
              <a:rPr lang="en-US" sz="2000" dirty="0"/>
              <a:t> </a:t>
            </a:r>
            <a:r>
              <a:rPr lang="en-US" sz="2000" dirty="0" err="1"/>
              <a:t>Metrics:Sales</a:t>
            </a:r>
            <a:r>
              <a:rPr lang="en-US" sz="2000" dirty="0"/>
              <a:t> Performance: Average sales per employee = $</a:t>
            </a:r>
            <a:r>
              <a:rPr lang="en-US" sz="2000" dirty="0" err="1"/>
              <a:t>A.Project</a:t>
            </a:r>
            <a:r>
              <a:rPr lang="en-US" sz="2000" dirty="0"/>
              <a:t> Completion Rate: Average = </a:t>
            </a:r>
            <a:r>
              <a:rPr lang="en-US" sz="2000" dirty="0" err="1"/>
              <a:t>B%.Customer</a:t>
            </a:r>
            <a:r>
              <a:rPr lang="en-US" sz="2000" dirty="0"/>
              <a:t> Satisfaction: Average score = </a:t>
            </a:r>
            <a:r>
              <a:rPr lang="en-US" sz="2000" dirty="0" smtClean="0"/>
              <a:t>C/5</a:t>
            </a:r>
          </a:p>
          <a:p>
            <a:r>
              <a:rPr lang="en-US" sz="2000" dirty="0">
                <a:latin typeface="Arial Rounded MT Bold" panose="020F0704030504030204" pitchFamily="34" charset="0"/>
              </a:rPr>
              <a:t> </a:t>
            </a:r>
            <a:r>
              <a:rPr lang="en-US" sz="2000" dirty="0" smtClean="0">
                <a:latin typeface="Arial Rounded MT Bold" panose="020F0704030504030204" pitchFamily="34" charset="0"/>
              </a:rPr>
              <a:t>2</a:t>
            </a:r>
            <a:r>
              <a:rPr lang="en-US" sz="2000" dirty="0">
                <a:latin typeface="Arial Rounded MT Bold" panose="020F0704030504030204" pitchFamily="34" charset="0"/>
              </a:rPr>
              <a:t>. Performance Score </a:t>
            </a:r>
            <a:r>
              <a:rPr lang="en-US" sz="2000" dirty="0" smtClean="0">
                <a:latin typeface="Arial Rounded MT Bold" panose="020F0704030504030204" pitchFamily="34" charset="0"/>
              </a:rPr>
              <a:t>Calculation: </a:t>
            </a:r>
          </a:p>
          <a:p>
            <a:r>
              <a:rPr lang="en-US" sz="2000" dirty="0"/>
              <a:t> </a:t>
            </a:r>
            <a:r>
              <a:rPr lang="en-US" sz="2000" dirty="0" smtClean="0"/>
              <a:t>      Employees </a:t>
            </a:r>
            <a:r>
              <a:rPr lang="en-US" sz="2000" dirty="0"/>
              <a:t>were assigned a performance score using the formula:\text{Performance Score} = (Sales \times 0.5) + (Completion Rate \times 0.3) + (Customer Feedback \times 0.2</a:t>
            </a:r>
            <a:r>
              <a:rPr lang="en-US" sz="2000" dirty="0" smtClean="0"/>
              <a:t>)</a:t>
            </a:r>
          </a:p>
          <a:p>
            <a:r>
              <a:rPr lang="en-US" sz="2000" dirty="0" smtClean="0">
                <a:latin typeface="Arial Rounded MT Bold" panose="020F0704030504030204" pitchFamily="34" charset="0"/>
              </a:rPr>
              <a:t>3</a:t>
            </a:r>
            <a:r>
              <a:rPr lang="en-US" sz="2000" dirty="0">
                <a:latin typeface="Arial Rounded MT Bold" panose="020F0704030504030204" pitchFamily="34" charset="0"/>
              </a:rPr>
              <a:t>. Departmental </a:t>
            </a:r>
            <a:r>
              <a:rPr lang="en-US" sz="2000" dirty="0" smtClean="0">
                <a:latin typeface="Arial Rounded MT Bold" panose="020F0704030504030204" pitchFamily="34" charset="0"/>
              </a:rPr>
              <a:t>Performance</a:t>
            </a:r>
            <a:r>
              <a:rPr lang="en-US" sz="2000" dirty="0" smtClean="0"/>
              <a:t>:</a:t>
            </a:r>
          </a:p>
          <a:p>
            <a:r>
              <a:rPr lang="en-US" sz="2000" dirty="0"/>
              <a:t> </a:t>
            </a:r>
            <a:r>
              <a:rPr lang="en-US" sz="2000" dirty="0" smtClean="0"/>
              <a:t>         Performance </a:t>
            </a:r>
            <a:r>
              <a:rPr lang="en-US" sz="2000" dirty="0"/>
              <a:t>was evaluated across </a:t>
            </a:r>
            <a:r>
              <a:rPr lang="en-US" sz="2000" dirty="0" err="1"/>
              <a:t>departments:Department</a:t>
            </a:r>
            <a:r>
              <a:rPr lang="en-US" sz="2000" dirty="0"/>
              <a:t> A: Average score = </a:t>
            </a:r>
            <a:r>
              <a:rPr lang="en-US" sz="2000" dirty="0" err="1"/>
              <a:t>G.Department</a:t>
            </a:r>
            <a:r>
              <a:rPr lang="en-US" sz="2000" dirty="0"/>
              <a:t> B: Average score = H.</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371600"/>
            <a:ext cx="6096000" cy="3785652"/>
          </a:xfrm>
          <a:prstGeom prst="rect">
            <a:avLst/>
          </a:prstGeom>
        </p:spPr>
        <p:txBody>
          <a:bodyPr>
            <a:spAutoFit/>
          </a:bodyPr>
          <a:lstStyle/>
          <a:p>
            <a:r>
              <a:rPr lang="en-US" sz="2000" dirty="0" smtClean="0"/>
              <a:t>The </a:t>
            </a:r>
            <a:r>
              <a:rPr lang="en-US" sz="2000" dirty="0"/>
              <a:t>employee performance analysis conducted using Excel has provided valuable insights into the productivity and effectiveness of the workforce. Key findings revealed significant correlations between sales performance and customer satisfaction, highlighting the importance of both metrics in driving overall </a:t>
            </a:r>
            <a:r>
              <a:rPr lang="en-US" sz="2000" dirty="0" err="1"/>
              <a:t>performance.The</a:t>
            </a:r>
            <a:r>
              <a:rPr lang="en-US" sz="2000" dirty="0"/>
              <a:t> analysis also identified departmental disparities, suggesting varying levels of resource allocation and management effectiveness. Notably, the positive impact of training initiatives on performance scores indicates that investing in employee development can lead to substantial improvements.</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70903" y="228600"/>
            <a:ext cx="5636895" cy="621067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US" sz="2000" spc="10" dirty="0"/>
              <a:t>1. Data Collection</a:t>
            </a:r>
            <a:r>
              <a:rPr lang="en-US" sz="2000" spc="10" dirty="0" smtClean="0"/>
              <a:t>:</a:t>
            </a:r>
            <a:br>
              <a:rPr lang="en-US" sz="2000" spc="10" dirty="0" smtClean="0"/>
            </a:br>
            <a:r>
              <a:rPr lang="en-US" sz="2000" spc="10" dirty="0"/>
              <a:t> </a:t>
            </a:r>
            <a:r>
              <a:rPr lang="en-US" sz="2000" spc="10" dirty="0" smtClean="0"/>
              <a:t>      Collect </a:t>
            </a:r>
            <a:r>
              <a:rPr lang="en-US" sz="2000" spc="10" dirty="0"/>
              <a:t>data on employee performance metrics such as sales figures, customer satisfaction scores, project completion rates, and attendance records</a:t>
            </a:r>
            <a:r>
              <a:rPr lang="en-US" sz="2000" spc="10" dirty="0" smtClean="0"/>
              <a:t>.</a:t>
            </a:r>
            <a:br>
              <a:rPr lang="en-US" sz="2000" spc="10" dirty="0" smtClean="0"/>
            </a:br>
            <a:r>
              <a:rPr lang="en-US" sz="2000" spc="10" dirty="0" smtClean="0"/>
              <a:t>2</a:t>
            </a:r>
            <a:r>
              <a:rPr lang="en-US" sz="2000" spc="10" dirty="0"/>
              <a:t>. Excel Setup</a:t>
            </a:r>
            <a:r>
              <a:rPr lang="en-US" sz="2000" spc="10" dirty="0" smtClean="0"/>
              <a:t>:</a:t>
            </a:r>
            <a:br>
              <a:rPr lang="en-US" sz="2000" spc="10" dirty="0" smtClean="0"/>
            </a:br>
            <a:r>
              <a:rPr lang="en-US" sz="2000" spc="10" dirty="0"/>
              <a:t> </a:t>
            </a:r>
            <a:r>
              <a:rPr lang="en-US" sz="2000" spc="10" dirty="0" smtClean="0"/>
              <a:t>      Create </a:t>
            </a:r>
            <a:r>
              <a:rPr lang="en-US" sz="2000" spc="10" dirty="0"/>
              <a:t>a structured Excel spreadsheet to input and organize collected data</a:t>
            </a:r>
            <a:r>
              <a:rPr lang="en-US" sz="2000" spc="10" dirty="0" smtClean="0"/>
              <a:t>.</a:t>
            </a:r>
            <a:br>
              <a:rPr lang="en-US" sz="2000" spc="10" dirty="0" smtClean="0"/>
            </a:br>
            <a:r>
              <a:rPr lang="en-US" sz="2000" spc="10" dirty="0" smtClean="0"/>
              <a:t>3. </a:t>
            </a:r>
            <a:r>
              <a:rPr lang="en-US" sz="2000" spc="10" dirty="0"/>
              <a:t>Data Analysis</a:t>
            </a:r>
            <a:r>
              <a:rPr lang="en-US" sz="2000" spc="10" dirty="0" smtClean="0"/>
              <a:t>:</a:t>
            </a:r>
            <a:br>
              <a:rPr lang="en-US" sz="2000" spc="10" dirty="0" smtClean="0"/>
            </a:br>
            <a:r>
              <a:rPr lang="en-US" sz="2000" spc="10" dirty="0"/>
              <a:t> </a:t>
            </a:r>
            <a:r>
              <a:rPr lang="en-US" sz="2000" spc="10" dirty="0" smtClean="0"/>
              <a:t>           Utilize </a:t>
            </a:r>
            <a:r>
              <a:rPr lang="en-US" sz="2000" spc="10" dirty="0"/>
              <a:t>formulas, conditional formatting, and Pivot Tables to analyze performance </a:t>
            </a:r>
            <a:r>
              <a:rPr lang="en-US" sz="2000" spc="10" dirty="0" err="1"/>
              <a:t>data.Identify</a:t>
            </a:r>
            <a:r>
              <a:rPr lang="en-US" sz="2000" spc="10" dirty="0"/>
              <a:t> trends and performance patterns through data visualizations like charts and graphs</a:t>
            </a:r>
            <a:r>
              <a:rPr lang="en-US" sz="2000" spc="10" dirty="0" smtClean="0"/>
              <a:t>.</a:t>
            </a:r>
            <a:br>
              <a:rPr lang="en-US" sz="2000" spc="10" dirty="0" smtClean="0"/>
            </a:br>
            <a:r>
              <a:rPr lang="en-US" sz="2000" spc="10" dirty="0" smtClean="0"/>
              <a:t>4</a:t>
            </a:r>
            <a:r>
              <a:rPr lang="en-US" sz="2000" spc="10" dirty="0"/>
              <a:t>. Reporting</a:t>
            </a:r>
            <a:r>
              <a:rPr lang="en-US" sz="2000" spc="10" dirty="0" smtClean="0"/>
              <a:t>:</a:t>
            </a:r>
            <a:br>
              <a:rPr lang="en-US" sz="2000" spc="10" dirty="0" smtClean="0"/>
            </a:br>
            <a:r>
              <a:rPr lang="en-US" sz="2000" spc="10" dirty="0" smtClean="0"/>
              <a:t>Summarize </a:t>
            </a:r>
            <a:r>
              <a:rPr lang="en-US" sz="2000" spc="10" dirty="0"/>
              <a:t>findings in a report format to present to management, highlighting key insights </a:t>
            </a:r>
            <a:r>
              <a:rPr lang="en-US" sz="1800" spc="1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59512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IN" sz="4250" spc="5" dirty="0" smtClean="0"/>
              <a:t> </a:t>
            </a:r>
            <a:r>
              <a:rPr sz="4250" spc="-20" dirty="0" smtClean="0"/>
              <a:t>OVERVIEW</a:t>
            </a:r>
            <a:r>
              <a:rPr lang="en-IN" sz="4250" spc="-20" dirty="0" smtClean="0"/>
              <a:t/>
            </a:r>
            <a:br>
              <a:rPr lang="en-IN" sz="4250" spc="-20" dirty="0" smtClean="0"/>
            </a:br>
            <a:r>
              <a:rPr lang="en-US" sz="2000" spc="-20" dirty="0" smtClean="0"/>
              <a:t>1</a:t>
            </a:r>
            <a:r>
              <a:rPr lang="en-US" sz="2000" spc="-20" dirty="0"/>
              <a:t>. Data </a:t>
            </a:r>
            <a:r>
              <a:rPr lang="en-US" sz="2000" spc="-20" dirty="0" err="1"/>
              <a:t>CollectionIdentify</a:t>
            </a:r>
            <a:r>
              <a:rPr lang="en-US" sz="2000" spc="-20" dirty="0"/>
              <a:t> relevant performance metrics</a:t>
            </a:r>
            <a:r>
              <a:rPr lang="en-US" sz="2000" spc="-20" dirty="0" smtClean="0"/>
              <a:t>:                                      </a:t>
            </a:r>
            <a:br>
              <a:rPr lang="en-US" sz="2000" spc="-20" dirty="0" smtClean="0"/>
            </a:br>
            <a:r>
              <a:rPr lang="en-US" sz="2000" spc="-20" dirty="0" smtClean="0"/>
              <a:t>     Sales </a:t>
            </a:r>
            <a:r>
              <a:rPr lang="en-US" sz="2000" spc="-20" dirty="0"/>
              <a:t>targets and </a:t>
            </a:r>
            <a:r>
              <a:rPr lang="en-US" sz="2000" spc="-20" dirty="0" err="1"/>
              <a:t>achievementsCustomer</a:t>
            </a:r>
            <a:r>
              <a:rPr lang="en-US" sz="2000" spc="-20" dirty="0"/>
              <a:t> feedback </a:t>
            </a:r>
            <a:r>
              <a:rPr lang="en-US" sz="2000" spc="-20" dirty="0" err="1"/>
              <a:t>ratingsAttendance</a:t>
            </a:r>
            <a:r>
              <a:rPr lang="en-US" sz="2000" spc="-20" dirty="0"/>
              <a:t> and punctuality </a:t>
            </a:r>
            <a:r>
              <a:rPr lang="en-US" sz="2000" spc="-20" dirty="0" err="1"/>
              <a:t>recordsProject</a:t>
            </a:r>
            <a:r>
              <a:rPr lang="en-US" sz="2000" spc="-20" dirty="0"/>
              <a:t> completion </a:t>
            </a:r>
            <a:r>
              <a:rPr lang="en-US" sz="2000" spc="-20" dirty="0" err="1"/>
              <a:t>timelinesCreate</a:t>
            </a:r>
            <a:r>
              <a:rPr lang="en-US" sz="2000" spc="-20" dirty="0"/>
              <a:t> a standardized data collection template for </a:t>
            </a:r>
            <a:r>
              <a:rPr lang="en-US" sz="2000" spc="-20" dirty="0" smtClean="0"/>
              <a:t>consistency</a:t>
            </a:r>
            <a:br>
              <a:rPr lang="en-US" sz="2000" spc="-20" dirty="0" smtClean="0"/>
            </a:br>
            <a:r>
              <a:rPr lang="en-US" sz="2000" spc="-20" dirty="0" smtClean="0"/>
              <a:t>.</a:t>
            </a:r>
            <a:r>
              <a:rPr lang="en-US" sz="2000" spc="-20" dirty="0"/>
              <a:t>2. Excel </a:t>
            </a:r>
            <a:r>
              <a:rPr lang="en-US" sz="2000" spc="-20" dirty="0" err="1"/>
              <a:t>SetupDesign</a:t>
            </a:r>
            <a:r>
              <a:rPr lang="en-US" sz="2000" spc="-20" dirty="0"/>
              <a:t> a structured spreadsheet</a:t>
            </a:r>
            <a:r>
              <a:rPr lang="en-US" sz="2000" spc="-20" dirty="0" smtClean="0"/>
              <a:t>:</a:t>
            </a:r>
            <a:br>
              <a:rPr lang="en-US" sz="2000" spc="-20" dirty="0" smtClean="0"/>
            </a:br>
            <a:r>
              <a:rPr lang="en-US" sz="2000" spc="-20" dirty="0"/>
              <a:t> </a:t>
            </a:r>
            <a:r>
              <a:rPr lang="en-US" sz="2000" spc="-20" dirty="0" smtClean="0"/>
              <a:t>          Columns </a:t>
            </a:r>
            <a:r>
              <a:rPr lang="en-US" sz="2000" spc="-20" dirty="0"/>
              <a:t>for employee names, departments, performance metrics, review periods, and </a:t>
            </a:r>
            <a:r>
              <a:rPr lang="en-US" sz="2000" spc="-20" dirty="0" err="1"/>
              <a:t>feedback.Ensure</a:t>
            </a:r>
            <a:r>
              <a:rPr lang="en-US" sz="2000" spc="-20" dirty="0"/>
              <a:t> data integrity and accuracy during input</a:t>
            </a:r>
            <a:r>
              <a:rPr lang="en-US" sz="2000" spc="-20" dirty="0" smtClean="0"/>
              <a:t>.</a:t>
            </a:r>
            <a:br>
              <a:rPr lang="en-US" sz="2000" spc="-20" dirty="0" smtClean="0"/>
            </a:br>
            <a:r>
              <a:rPr lang="en-US" sz="2000" spc="-20" dirty="0" smtClean="0"/>
              <a:t> </a:t>
            </a:r>
            <a:r>
              <a:rPr lang="en-US" sz="2000" spc="-20" dirty="0"/>
              <a:t>3. Data </a:t>
            </a:r>
            <a:r>
              <a:rPr lang="en-US" sz="2000" spc="-20" dirty="0" err="1"/>
              <a:t>AnalysisApply</a:t>
            </a:r>
            <a:r>
              <a:rPr lang="en-US" sz="2000" spc="-20" dirty="0"/>
              <a:t> Excel functions</a:t>
            </a:r>
            <a:r>
              <a:rPr lang="en-US" sz="2000" spc="-20" dirty="0" smtClean="0"/>
              <a:t>:</a:t>
            </a:r>
            <a:br>
              <a:rPr lang="en-US" sz="2000" spc="-20" dirty="0" smtClean="0"/>
            </a:br>
            <a:r>
              <a:rPr lang="en-US" sz="2000" spc="-20" dirty="0"/>
              <a:t> </a:t>
            </a:r>
            <a:r>
              <a:rPr lang="en-US" sz="2000" spc="-20" dirty="0" smtClean="0"/>
              <a:t>        Use </a:t>
            </a:r>
            <a:r>
              <a:rPr lang="en-US" sz="2000" spc="-20" dirty="0"/>
              <a:t>AVERAGE(), SUM(), and conditional formatting for </a:t>
            </a:r>
            <a:r>
              <a:rPr lang="en-US" sz="2000" spc="-20" dirty="0" smtClean="0"/>
              <a:t>quick.</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21809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a:t> </a:t>
            </a:r>
            <a:r>
              <a:rPr lang="en-US" sz="1800" spc="5" dirty="0"/>
              <a:t>1. HR </a:t>
            </a:r>
            <a:r>
              <a:rPr lang="en-US" sz="1800" spc="5" dirty="0" smtClean="0"/>
              <a:t>Managers :</a:t>
            </a:r>
            <a:br>
              <a:rPr lang="en-US" sz="1800" spc="5" dirty="0" smtClean="0"/>
            </a:br>
            <a:r>
              <a:rPr lang="en-US" sz="1800" spc="5" dirty="0"/>
              <a:t> </a:t>
            </a:r>
            <a:r>
              <a:rPr lang="en-US" sz="1800" spc="5" dirty="0" smtClean="0"/>
              <a:t>    Role</a:t>
            </a:r>
            <a:r>
              <a:rPr lang="en-US" sz="1800" spc="5" dirty="0"/>
              <a:t>: Oversee employee performance evaluations and development plans</a:t>
            </a:r>
            <a:r>
              <a:rPr lang="en-US" sz="1800" spc="5" dirty="0" smtClean="0"/>
              <a:t>.</a:t>
            </a:r>
            <a:br>
              <a:rPr lang="en-US" sz="1800" spc="5" dirty="0" smtClean="0"/>
            </a:br>
            <a:r>
              <a:rPr lang="en-IN" sz="1800" spc="5" dirty="0" smtClean="0"/>
              <a:t/>
            </a:r>
            <a:br>
              <a:rPr lang="en-IN" sz="1800" spc="5" dirty="0" smtClean="0"/>
            </a:br>
            <a:r>
              <a:rPr lang="en-US" sz="1800" spc="5" dirty="0"/>
              <a:t>2. Team </a:t>
            </a:r>
            <a:r>
              <a:rPr lang="en-US" sz="1800" spc="5" dirty="0" smtClean="0"/>
              <a:t>Leaders/Supervisors : </a:t>
            </a:r>
            <a:br>
              <a:rPr lang="en-US" sz="1800" spc="5" dirty="0" smtClean="0"/>
            </a:br>
            <a:r>
              <a:rPr lang="en-US" sz="1800" spc="5" dirty="0"/>
              <a:t> </a:t>
            </a:r>
            <a:r>
              <a:rPr lang="en-US" sz="1800" spc="5" dirty="0" smtClean="0"/>
              <a:t>     Role</a:t>
            </a:r>
            <a:r>
              <a:rPr lang="en-US" sz="1800" spc="5" dirty="0"/>
              <a:t>: Directly manage teams and individual contributors.</a:t>
            </a:r>
            <a:br>
              <a:rPr lang="en-US" sz="1800" spc="5" dirty="0"/>
            </a:br>
            <a:r>
              <a:rPr lang="en-US" sz="1800" spc="5" dirty="0"/>
              <a:t>3. </a:t>
            </a:r>
            <a:r>
              <a:rPr lang="en-US" sz="1800" spc="5" dirty="0" smtClean="0"/>
              <a:t>Executives/Management : </a:t>
            </a:r>
            <a:br>
              <a:rPr lang="en-US" sz="1800" spc="5" dirty="0" smtClean="0"/>
            </a:br>
            <a:r>
              <a:rPr lang="en-US" sz="1800" spc="5" dirty="0"/>
              <a:t> </a:t>
            </a:r>
            <a:r>
              <a:rPr lang="en-US" sz="1800" spc="5" dirty="0" smtClean="0"/>
              <a:t>     Role</a:t>
            </a:r>
            <a:r>
              <a:rPr lang="en-US" sz="1800" spc="5" dirty="0"/>
              <a:t>: Make strategic decisions regarding workforce planning and resource allocation.</a:t>
            </a:r>
            <a:br>
              <a:rPr lang="en-US" sz="1800" spc="5" dirty="0"/>
            </a:br>
            <a:r>
              <a:rPr lang="en-US" sz="1800" spc="5" dirty="0"/>
              <a:t>4. </a:t>
            </a:r>
            <a:r>
              <a:rPr lang="en-US" sz="1800" spc="5" dirty="0" err="1"/>
              <a:t>EmployeesRole</a:t>
            </a:r>
            <a:r>
              <a:rPr lang="en-US" sz="1800" spc="5" dirty="0" smtClean="0"/>
              <a:t>: </a:t>
            </a:r>
            <a:br>
              <a:rPr lang="en-US" sz="1800" spc="5" dirty="0" smtClean="0"/>
            </a:br>
            <a:r>
              <a:rPr lang="en-US" sz="1800" spc="5" dirty="0"/>
              <a:t> </a:t>
            </a:r>
            <a:r>
              <a:rPr lang="en-US" sz="1800" spc="5" dirty="0" smtClean="0"/>
              <a:t>     Role: </a:t>
            </a:r>
            <a:r>
              <a:rPr lang="en-US" sz="1800" spc="5" dirty="0"/>
              <a:t>Individual contributors seeking to understand their performance and growth area</a:t>
            </a:r>
            <a:br>
              <a:rPr lang="en-US" sz="1800" spc="5" dirty="0"/>
            </a:br>
            <a:r>
              <a:rPr lang="en-US" sz="1800" spc="5" dirty="0"/>
              <a:t>5. Data </a:t>
            </a:r>
            <a:r>
              <a:rPr lang="en-US" sz="1800" spc="5" dirty="0" err="1"/>
              <a:t>AnalystsRole</a:t>
            </a:r>
            <a:r>
              <a:rPr lang="en-US" sz="1800" spc="5" dirty="0" smtClean="0"/>
              <a:t>:</a:t>
            </a:r>
            <a:br>
              <a:rPr lang="en-US" sz="1800" spc="5" dirty="0" smtClean="0"/>
            </a:br>
            <a:r>
              <a:rPr lang="en-US" sz="1800" spc="5" dirty="0"/>
              <a:t> </a:t>
            </a:r>
            <a:r>
              <a:rPr lang="en-US" sz="1800" spc="5" dirty="0" smtClean="0"/>
              <a:t>     Role: </a:t>
            </a:r>
            <a:r>
              <a:rPr lang="en-US" sz="1800" spc="5" dirty="0"/>
              <a:t>Support HR and management in interpreting performance data</a:t>
            </a:r>
            <a:r>
              <a:rPr lang="en-US" sz="1800" spc="5" dirty="0" smtClean="0"/>
              <a:t>.</a:t>
            </a:r>
            <a:endParaRPr sz="1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65808" y="360543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23000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1800" dirty="0" smtClean="0"/>
              <a:t>. 1                                                                      .</a:t>
            </a:r>
            <a:r>
              <a:rPr lang="en-IN" sz="1800" dirty="0" smtClean="0"/>
              <a:t/>
            </a:r>
            <a:br>
              <a:rPr lang="en-IN" sz="1800" dirty="0" smtClean="0"/>
            </a:br>
            <a:r>
              <a:rPr lang="en-IN" sz="1800" dirty="0"/>
              <a:t> </a:t>
            </a:r>
            <a:r>
              <a:rPr lang="en-IN" sz="1800" dirty="0" smtClean="0"/>
              <a:t> </a:t>
            </a:r>
            <a:r>
              <a:rPr lang="en-US" sz="2000" dirty="0" smtClean="0"/>
              <a:t>1</a:t>
            </a:r>
            <a:r>
              <a:rPr lang="en-US" sz="2000" dirty="0"/>
              <a:t>. Data </a:t>
            </a:r>
            <a:r>
              <a:rPr lang="en-US" sz="2000" dirty="0" smtClean="0"/>
              <a:t>Collection</a:t>
            </a:r>
            <a:br>
              <a:rPr lang="en-US" sz="2000" dirty="0" smtClean="0"/>
            </a:br>
            <a:r>
              <a:rPr lang="en-US" sz="2000" dirty="0"/>
              <a:t> </a:t>
            </a:r>
            <a:r>
              <a:rPr lang="en-US" sz="2000" dirty="0" smtClean="0"/>
              <a:t>                    Gather </a:t>
            </a:r>
            <a:r>
              <a:rPr lang="en-US" sz="2000" dirty="0"/>
              <a:t>employee performance data, including metrics such as </a:t>
            </a:r>
            <a:r>
              <a:rPr lang="en-US" sz="2000" dirty="0" smtClean="0"/>
              <a:t>s                                               Sales </a:t>
            </a:r>
            <a:r>
              <a:rPr lang="en-US" sz="2000" dirty="0"/>
              <a:t>figures, project completion rates, attendance, and customer </a:t>
            </a:r>
            <a:r>
              <a:rPr lang="en-US" sz="2000" dirty="0" smtClean="0"/>
              <a:t/>
            </a:r>
            <a:br>
              <a:rPr lang="en-US" sz="2000" dirty="0" smtClean="0"/>
            </a:br>
            <a:r>
              <a:rPr lang="en-US" sz="2000" dirty="0"/>
              <a:t> </a:t>
            </a:r>
            <a:r>
              <a:rPr lang="en-US" sz="2000" dirty="0" smtClean="0"/>
              <a:t/>
            </a:r>
            <a:br>
              <a:rPr lang="en-US" sz="2000" dirty="0" smtClean="0"/>
            </a:br>
            <a:r>
              <a:rPr lang="en-US" sz="2000" dirty="0" smtClean="0"/>
              <a:t> 2</a:t>
            </a:r>
            <a:r>
              <a:rPr lang="en-US" sz="2000" dirty="0"/>
              <a:t>. Set Up Your </a:t>
            </a:r>
            <a:r>
              <a:rPr lang="en-US" sz="2000" dirty="0" smtClean="0"/>
              <a:t>Spreadsheet</a:t>
            </a:r>
            <a:br>
              <a:rPr lang="en-US" sz="2000" dirty="0" smtClean="0"/>
            </a:br>
            <a:r>
              <a:rPr lang="en-US" sz="2000" dirty="0"/>
              <a:t> </a:t>
            </a:r>
            <a:r>
              <a:rPr lang="en-US" sz="2000" dirty="0" smtClean="0"/>
              <a:t>                     Open </a:t>
            </a:r>
            <a:r>
              <a:rPr lang="en-US" sz="2000" dirty="0"/>
              <a:t>Excel and create a new </a:t>
            </a:r>
            <a:r>
              <a:rPr lang="en-US" sz="2000" dirty="0" err="1"/>
              <a:t>worksheet.Label</a:t>
            </a:r>
            <a:r>
              <a:rPr lang="en-US" sz="2000" dirty="0"/>
              <a:t> columns </a:t>
            </a:r>
            <a:r>
              <a:rPr lang="en-US" sz="2000" dirty="0" smtClean="0"/>
              <a:t>                                 employee </a:t>
            </a:r>
            <a:r>
              <a:rPr lang="en-US" sz="2000" dirty="0"/>
              <a:t>Name, Metric 1, Metric 2, Metric 3, Total Score, and </a:t>
            </a:r>
            <a:r>
              <a:rPr lang="en-US" sz="2000" dirty="0" smtClean="0"/>
              <a:t>P                                                                                                                                      performance Rating.</a:t>
            </a:r>
            <a:br>
              <a:rPr lang="en-US" sz="2000" dirty="0" smtClean="0"/>
            </a:br>
            <a:r>
              <a:rPr lang="en-US" sz="2000" dirty="0" smtClean="0"/>
              <a:t/>
            </a:r>
            <a:br>
              <a:rPr lang="en-US" sz="2000" dirty="0" smtClean="0"/>
            </a:br>
            <a:r>
              <a:rPr lang="en-US" sz="2000" dirty="0" smtClean="0"/>
              <a:t>3</a:t>
            </a:r>
            <a:r>
              <a:rPr lang="en-US" sz="2000" dirty="0"/>
              <a:t>. Input </a:t>
            </a:r>
            <a:r>
              <a:rPr lang="en-US" sz="2000" dirty="0" smtClean="0"/>
              <a:t>Data</a:t>
            </a:r>
            <a:br>
              <a:rPr lang="en-US" sz="2000" dirty="0" smtClean="0"/>
            </a:br>
            <a:r>
              <a:rPr lang="en-US" sz="2000" dirty="0"/>
              <a:t> </a:t>
            </a:r>
            <a:r>
              <a:rPr lang="en-US" sz="2000" dirty="0" smtClean="0"/>
              <a:t>           Fill </a:t>
            </a:r>
            <a:r>
              <a:rPr lang="en-US" sz="2000" dirty="0"/>
              <a:t>in the data for each employee under the respective metrics</a:t>
            </a:r>
            <a:r>
              <a:rPr lang="en-US" sz="1800" dirty="0"/>
              <a:t>.</a:t>
            </a:r>
            <a:endParaRPr sz="1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663089"/>
          </a:xfrm>
        </p:spPr>
        <p:txBody>
          <a:bodyPr/>
          <a:lstStyle/>
          <a:p>
            <a:r>
              <a:rPr lang="en-IN" dirty="0"/>
              <a:t>Dataset </a:t>
            </a:r>
            <a:r>
              <a:rPr lang="en-IN" dirty="0" smtClean="0"/>
              <a:t>Description</a:t>
            </a:r>
            <a:br>
              <a:rPr lang="en-IN" dirty="0" smtClean="0"/>
            </a:br>
            <a:r>
              <a:rPr lang="en-US" sz="2000" dirty="0"/>
              <a:t>1. Dataset </a:t>
            </a:r>
            <a:r>
              <a:rPr lang="en-US" sz="2000" dirty="0" smtClean="0"/>
              <a:t>Structure :</a:t>
            </a:r>
            <a:br>
              <a:rPr lang="en-US" sz="2000" dirty="0" smtClean="0"/>
            </a:br>
            <a:r>
              <a:rPr lang="en-US" sz="2000" dirty="0"/>
              <a:t> </a:t>
            </a:r>
            <a:r>
              <a:rPr lang="en-US" sz="2000" dirty="0" smtClean="0"/>
              <a:t>        The </a:t>
            </a:r>
            <a:r>
              <a:rPr lang="en-US" sz="2000" dirty="0"/>
              <a:t>dataset should consist of the following </a:t>
            </a:r>
            <a:r>
              <a:rPr lang="en-US" sz="2000" dirty="0" err="1"/>
              <a:t>columns:Employee</a:t>
            </a:r>
            <a:r>
              <a:rPr lang="en-US" sz="2000" dirty="0"/>
              <a:t> ID: Unique identifier for each </a:t>
            </a:r>
            <a:r>
              <a:rPr lang="en-US" sz="2000" dirty="0" err="1"/>
              <a:t>employee.Employee</a:t>
            </a:r>
            <a:r>
              <a:rPr lang="en-US" sz="2000" dirty="0"/>
              <a:t> Name: Full name of the </a:t>
            </a:r>
            <a:r>
              <a:rPr lang="en-US" sz="2000" dirty="0" err="1"/>
              <a:t>employee.Department</a:t>
            </a:r>
            <a:r>
              <a:rPr lang="en-US" sz="2000" dirty="0"/>
              <a:t>: Department in which the employee works (e.g., Sales, HR, IT).</a:t>
            </a:r>
            <a:br>
              <a:rPr lang="en-US" sz="2000" dirty="0"/>
            </a:br>
            <a:r>
              <a:rPr lang="en-US" sz="2000" dirty="0"/>
              <a:t/>
            </a:r>
            <a:br>
              <a:rPr lang="en-US" sz="2000" dirty="0"/>
            </a:br>
            <a:r>
              <a:rPr lang="en-US" sz="2000" dirty="0"/>
              <a:t>2. Sample </a:t>
            </a:r>
            <a:r>
              <a:rPr lang="en-US" sz="2000" dirty="0" smtClean="0"/>
              <a:t>Data : </a:t>
            </a:r>
            <a:br>
              <a:rPr lang="en-US" sz="2000" dirty="0" smtClean="0"/>
            </a:br>
            <a:r>
              <a:rPr lang="en-US" sz="2000" dirty="0"/>
              <a:t> </a:t>
            </a:r>
            <a:r>
              <a:rPr lang="en-US" sz="2000" dirty="0" smtClean="0"/>
              <a:t>     Here’s </a:t>
            </a:r>
            <a:r>
              <a:rPr lang="en-US" sz="2000" dirty="0"/>
              <a:t>a small example of how the dataset might look</a:t>
            </a:r>
            <a:r>
              <a:rPr lang="en-US" sz="2000" dirty="0" smtClean="0"/>
              <a:t>.</a:t>
            </a:r>
            <a:br>
              <a:rPr lang="en-US" sz="2000" dirty="0" smtClean="0"/>
            </a:br>
            <a:r>
              <a:rPr lang="en-US" sz="2000" dirty="0"/>
              <a:t/>
            </a:r>
            <a:br>
              <a:rPr lang="en-US" sz="2000" dirty="0"/>
            </a:br>
            <a:r>
              <a:rPr lang="en-US" sz="2000" dirty="0"/>
              <a:t>3. Data </a:t>
            </a:r>
            <a:r>
              <a:rPr lang="en-US" sz="2000" dirty="0" err="1"/>
              <a:t>CollectionSource</a:t>
            </a:r>
            <a:r>
              <a:rPr lang="en-US" sz="2000" dirty="0"/>
              <a:t>: </a:t>
            </a:r>
            <a:r>
              <a:rPr lang="en-US" sz="2000" dirty="0" smtClean="0"/>
              <a:t/>
            </a:r>
            <a:br>
              <a:rPr lang="en-US" sz="2000" dirty="0" smtClean="0"/>
            </a:br>
            <a:r>
              <a:rPr lang="en-US" sz="2000" dirty="0"/>
              <a:t> </a:t>
            </a:r>
            <a:r>
              <a:rPr lang="en-US" sz="2000" dirty="0" smtClean="0"/>
              <a:t>              Gather </a:t>
            </a:r>
            <a:r>
              <a:rPr lang="en-US" sz="2000" dirty="0"/>
              <a:t>data from performance reviews, sales records, attendance logs, and customer </a:t>
            </a:r>
            <a:r>
              <a:rPr lang="en-US" sz="2000" dirty="0" err="1"/>
              <a:t>surveys.Period</a:t>
            </a:r>
            <a:r>
              <a:rPr lang="en-US" sz="2000" dirty="0"/>
              <a:t>: Specify the timeframe for which the performance is evaluated (e.g., quarterly, annually</a:t>
            </a:r>
            <a:r>
              <a:rPr lang="en-US" sz="2000" dirty="0" smtClean="0"/>
              <a:t>).</a:t>
            </a:r>
            <a:br>
              <a:rPr lang="en-US" sz="2000" dirty="0" smtClean="0"/>
            </a:br>
            <a:r>
              <a:rPr lang="en-US" sz="2000" dirty="0"/>
              <a:t/>
            </a:r>
            <a:br>
              <a:rPr lang="en-US" sz="2000" dirty="0"/>
            </a:br>
            <a:r>
              <a:rPr lang="en-US" sz="2000" dirty="0"/>
              <a:t>4. Analysis </a:t>
            </a:r>
            <a:r>
              <a:rPr lang="en-US" sz="2000" dirty="0" err="1"/>
              <a:t>TechniquesCalculations</a:t>
            </a:r>
            <a:r>
              <a:rPr lang="en-US" sz="2000" dirty="0"/>
              <a:t>: </a:t>
            </a:r>
            <a:r>
              <a:rPr lang="en-US" sz="2000" dirty="0" smtClean="0"/>
              <a:t/>
            </a:r>
            <a:br>
              <a:rPr lang="en-US" sz="2000" dirty="0" smtClean="0"/>
            </a:br>
            <a:r>
              <a:rPr lang="en-US" sz="2000" dirty="0"/>
              <a:t> </a:t>
            </a:r>
            <a:r>
              <a:rPr lang="en-US" sz="2000" dirty="0" smtClean="0"/>
              <a:t>           Use </a:t>
            </a:r>
            <a:r>
              <a:rPr lang="en-US" sz="2000" dirty="0"/>
              <a:t>Excel formulas to calculate total scores and performance ratings based on defined thresholds.</a:t>
            </a: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508570"/>
            <a:ext cx="2466975" cy="3419475"/>
          </a:xfrm>
          <a:prstGeom prst="rect">
            <a:avLst/>
          </a:prstGeom>
        </p:spPr>
      </p:pic>
      <p:sp>
        <p:nvSpPr>
          <p:cNvPr id="7" name="object 7"/>
          <p:cNvSpPr txBox="1">
            <a:spLocks noGrp="1"/>
          </p:cNvSpPr>
          <p:nvPr>
            <p:ph type="title"/>
          </p:nvPr>
        </p:nvSpPr>
        <p:spPr>
          <a:xfrm>
            <a:off x="739775" y="654938"/>
            <a:ext cx="8480425" cy="454868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smtClean="0"/>
              <a:t>OUR</a:t>
            </a:r>
            <a:r>
              <a:rPr lang="en-IN" sz="4250" spc="-10" dirty="0"/>
              <a:t> </a:t>
            </a:r>
            <a:r>
              <a:rPr sz="4250" spc="20" dirty="0" smtClean="0"/>
              <a:t>SOLUTION</a:t>
            </a:r>
            <a:r>
              <a:rPr lang="en-IN" sz="4250" spc="20" dirty="0" smtClean="0"/>
              <a:t> </a:t>
            </a:r>
            <a:r>
              <a:rPr lang="en-US" sz="1800" spc="20" dirty="0" smtClean="0"/>
              <a:t>Conducting </a:t>
            </a:r>
            <a:r>
              <a:rPr lang="en-US" sz="1800" spc="20" dirty="0"/>
              <a:t>an employee performance analysis using Excel with a modeling approach involves several steps. Here's a structured guide to help you get </a:t>
            </a:r>
            <a:r>
              <a:rPr lang="en-US" sz="1800" spc="20" dirty="0" smtClean="0"/>
              <a:t>started :</a:t>
            </a:r>
            <a:br>
              <a:rPr lang="en-US" sz="1800" spc="20" dirty="0" smtClean="0"/>
            </a:br>
            <a:r>
              <a:rPr lang="en-US" sz="1800" spc="20" dirty="0" smtClean="0"/>
              <a:t>Step 1</a:t>
            </a:r>
            <a:r>
              <a:rPr lang="en-US" sz="1800" spc="20" dirty="0"/>
              <a:t>: Define </a:t>
            </a:r>
            <a:r>
              <a:rPr lang="en-US" sz="1800" spc="20" dirty="0" smtClean="0"/>
              <a:t>Objectives : </a:t>
            </a:r>
            <a:br>
              <a:rPr lang="en-US" sz="1800" spc="20" dirty="0" smtClean="0"/>
            </a:br>
            <a:r>
              <a:rPr lang="en-US" sz="1800" spc="20" dirty="0"/>
              <a:t> </a:t>
            </a:r>
            <a:r>
              <a:rPr lang="en-US" sz="1800" spc="20" dirty="0" smtClean="0"/>
              <a:t>          Determine </a:t>
            </a:r>
            <a:r>
              <a:rPr lang="en-US" sz="1800" spc="20" dirty="0"/>
              <a:t>what aspects of employee performance you want to analyze (e.g., productivity, sales, attendance, customer feedback).Step 2: </a:t>
            </a:r>
            <a:r>
              <a:rPr lang="en-US" sz="1800" spc="20" dirty="0" smtClean="0"/>
              <a:t> Step 2 : Data </a:t>
            </a:r>
            <a:r>
              <a:rPr lang="en-US" sz="1800" spc="20" dirty="0" err="1" smtClean="0"/>
              <a:t>CollectionGather</a:t>
            </a:r>
            <a:r>
              <a:rPr lang="en-US" sz="1800" spc="20" dirty="0" smtClean="0"/>
              <a:t> </a:t>
            </a:r>
            <a:r>
              <a:rPr lang="en-US" sz="1800" spc="20" dirty="0"/>
              <a:t>data from various sources, such </a:t>
            </a:r>
            <a:r>
              <a:rPr lang="en-US" sz="1800" spc="20" dirty="0" err="1"/>
              <a:t>as:Employee</a:t>
            </a:r>
            <a:r>
              <a:rPr lang="en-US" sz="1800" spc="20" dirty="0"/>
              <a:t> metrics (KPIs)Surveys or feedback </a:t>
            </a:r>
            <a:r>
              <a:rPr lang="en-US" sz="1800" spc="20" dirty="0" err="1"/>
              <a:t>formsAttendance</a:t>
            </a:r>
            <a:r>
              <a:rPr lang="en-US" sz="1800" spc="20" dirty="0"/>
              <a:t> </a:t>
            </a:r>
            <a:r>
              <a:rPr lang="en-US" sz="1800" spc="20" dirty="0" err="1"/>
              <a:t>recordsSales</a:t>
            </a:r>
            <a:r>
              <a:rPr lang="en-US" sz="1800" spc="20" dirty="0"/>
              <a:t> data or project completion </a:t>
            </a:r>
            <a:r>
              <a:rPr lang="en-US" sz="1800" spc="20" dirty="0" smtClean="0"/>
              <a:t>rates</a:t>
            </a:r>
            <a:br>
              <a:rPr lang="en-US" sz="1800" spc="20" dirty="0" smtClean="0"/>
            </a:br>
            <a:r>
              <a:rPr lang="en-US" sz="1800" spc="20" dirty="0"/>
              <a:t> </a:t>
            </a:r>
            <a:r>
              <a:rPr lang="en-US" sz="1800" spc="20" dirty="0" smtClean="0"/>
              <a:t> Step 3</a:t>
            </a:r>
            <a:r>
              <a:rPr lang="en-US" sz="1800" spc="20" dirty="0"/>
              <a:t>: Organize Data in </a:t>
            </a:r>
            <a:r>
              <a:rPr lang="en-US" sz="1800" spc="20" dirty="0" err="1"/>
              <a:t>ExcelCreate</a:t>
            </a:r>
            <a:r>
              <a:rPr lang="en-US" sz="1800" spc="20" dirty="0"/>
              <a:t> a structured spreadsheet with clear headings. Common columns might </a:t>
            </a:r>
            <a:r>
              <a:rPr lang="en-US" sz="1800" spc="20" dirty="0" err="1"/>
              <a:t>include:Employee</a:t>
            </a:r>
            <a:r>
              <a:rPr lang="en-US" sz="1800" spc="20" dirty="0"/>
              <a:t> </a:t>
            </a:r>
            <a:r>
              <a:rPr lang="en-US" sz="1800" spc="20" dirty="0" err="1"/>
              <a:t>IDNameDepartmentPerformance</a:t>
            </a:r>
            <a:r>
              <a:rPr lang="en-US" sz="1800" spc="20" dirty="0"/>
              <a:t> Metrics (e.g., sales figures, project completion)Attendance </a:t>
            </a:r>
            <a:r>
              <a:rPr lang="en-US" sz="1800" spc="20" dirty="0" err="1"/>
              <a:t>RecordsFeedback</a:t>
            </a:r>
            <a:r>
              <a:rPr lang="en-US" sz="1800" spc="20" dirty="0"/>
              <a:t> Scores</a:t>
            </a:r>
            <a:r>
              <a:rPr lang="en-IN" sz="1800" spc="20" dirty="0" smtClean="0"/>
              <a:t/>
            </a:r>
            <a:br>
              <a:rPr lang="en-IN" sz="1800" spc="20" dirty="0" smtClean="0"/>
            </a:br>
            <a:endParaRPr sz="1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38200" y="2354703"/>
            <a:ext cx="10439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367</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Rounded MT Bold</vt:lpstr>
      <vt:lpstr>Calibri</vt:lpstr>
      <vt:lpstr>Roboto</vt:lpstr>
      <vt:lpstr>Times New Roman</vt:lpstr>
      <vt:lpstr>Trebuchet MS</vt:lpstr>
      <vt:lpstr>Office Theme</vt:lpstr>
      <vt:lpstr>Employee Data Analysis using Excel  </vt:lpstr>
      <vt:lpstr>PROJECT TITLE</vt:lpstr>
      <vt:lpstr>AGENDA</vt:lpstr>
      <vt:lpstr>PROBLEM STATEMENT 1. Data Collection:        Collect data on employee performance metrics such as sales figures, customer satisfaction scores, project completion rates, and attendance records. 2. Excel Setup:        Create a structured Excel spreadsheet to input and organize collected data. 3. Data Analysis:             Utilize formulas, conditional formatting, and Pivot Tables to analyze performance data.Identify trends and performance patterns through data visualizations like charts and graphs. 4. Reporting: Summarize findings in a report format to present to management, highlighting key insights .</vt:lpstr>
      <vt:lpstr>PROJECT OVERVIEW 1. Data CollectionIdentify relevant performance metrics:                                            Sales targets and achievementsCustomer feedback ratingsAttendance and punctuality recordsProject completion timelinesCreate a standardized data collection template for consistency .2. Excel SetupDesign a structured spreadsheet:            Columns for employee names, departments, performance metrics, review periods, and feedback.Ensure data integrity and accuracy during input.  3. Data AnalysisApply Excel functions:          Use AVERAGE(), SUM(), and conditional formatting for quick.</vt:lpstr>
      <vt:lpstr>WHO ARE THE END USERS? 1. HR Managers :      Role: Oversee employee performance evaluations and development plans.  2. Team Leaders/Supervisors :        Role: Directly manage teams and individual contributors. 3. Executives/Management :        Role: Make strategic decisions regarding workforce planning and resource allocation. 4. EmployeesRole:        Role: Individual contributors seeking to understand their performance and growth area 5. Data AnalystsRole:       Role: Support HR and management in interpreting performance data.</vt:lpstr>
      <vt:lpstr>OUR SOLUTION AND ITS VALUE PROPOSITION. 1                                                                      .   1. Data Collection                      Gather employee performance data, including metrics such as s                                               Sales figures, project completion rates, attendance, and customer     2. Set Up Your Spreadsheet                       Open Excel and create a new worksheet.Label columns                                  employee Name, Metric 1, Metric 2, Metric 3, Total Score, and P                                                                                                                                      performance Rating.  3. Input Data             Fill in the data for each employee under the respective metrics.</vt:lpstr>
      <vt:lpstr>Dataset Description 1. Dataset Structure :          The dataset should consist of the following columns:Employee ID: Unique identifier for each employee.Employee Name: Full name of the employee.Department: Department in which the employee works (e.g., Sales, HR, IT).  2. Sample Data :        Here’s a small example of how the dataset might look.  3. Data CollectionSource:                 Gather data from performance reviews, sales records, attendance logs, and customer surveys.Period: Specify the timeframe for which the performance is evaluated (e.g., quarterly, annually).  4. Analysis TechniquesCalculations:              Use Excel formulas to calculate total scores and performance ratings based on defined thresholds.</vt:lpstr>
      <vt:lpstr>THE "WOW" IN OUR SOLUTION Conducting an employee performance analysis using Excel with a modeling approach involves several steps. Here's a structured guide to help you get started : Step 1: Define Objectives :             Determine what aspects of employee performance you want to analyze (e.g., productivity, sales, attendance, customer feedback).Step 2:  Step 2 : Data CollectionGather data from various sources, such as:Employee metrics (KPIs)Surveys or feedback formsAttendance recordsSales data or project completion rates   Step 3: Organize Data in ExcelCreate a structured spreadsheet with clear headings. Common columns might include:Employee IDNameDepartmentPerformance Metrics (e.g., sales figures, project completion)Attendance RecordsFeedback Scores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21</cp:revision>
  <dcterms:created xsi:type="dcterms:W3CDTF">2024-03-29T15:07:22Z</dcterms:created>
  <dcterms:modified xsi:type="dcterms:W3CDTF">2024-09-30T13:12:00Z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