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70" r:id="rId4"/>
    <p:sldId id="258" r:id="rId5"/>
    <p:sldId id="259" r:id="rId6"/>
    <p:sldId id="260" r:id="rId7"/>
    <p:sldId id="266" r:id="rId8"/>
    <p:sldId id="263" r:id="rId9"/>
    <p:sldId id="264" r:id="rId10"/>
    <p:sldId id="262" r:id="rId11"/>
    <p:sldId id="267" r:id="rId12"/>
    <p:sldId id="271" r:id="rId13"/>
    <p:sldId id="272" r:id="rId14"/>
    <p:sldId id="265" r:id="rId15"/>
    <p:sldId id="261" r:id="rId16"/>
    <p:sldId id="268"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2" d="100"/>
          <a:sy n="112" d="100"/>
        </p:scale>
        <p:origin x="-1032"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18/04/18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242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18/04/18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027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18/04/18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72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18/04/18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42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18/04/18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48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18/04/18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395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18/04/18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175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18/04/18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684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18/04/18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865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18/04/18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142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18/04/18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5396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18/04/18</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009802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docs.magento.com" TargetMode="External"/><Relationship Id="rId3" Type="http://schemas.openxmlformats.org/officeDocument/2006/relationships/hyperlink" Target="https://ionicframework.com/do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461" y="1200529"/>
            <a:ext cx="7772400" cy="1470025"/>
          </a:xfrm>
        </p:spPr>
        <p:txBody>
          <a:bodyPr/>
          <a:lstStyle/>
          <a:p>
            <a:r>
              <a:rPr lang="en-US" dirty="0" err="1" smtClean="0">
                <a:latin typeface="Times New Roman"/>
                <a:cs typeface="Times New Roman"/>
              </a:rPr>
              <a:t>MageIonic</a:t>
            </a:r>
            <a:r>
              <a:rPr lang="en-US" dirty="0" smtClean="0">
                <a:latin typeface="Times New Roman"/>
                <a:cs typeface="Times New Roman"/>
              </a:rPr>
              <a:t> </a:t>
            </a:r>
            <a:endParaRPr lang="en-US" dirty="0">
              <a:latin typeface="Times New Roman"/>
              <a:cs typeface="Times New Roman"/>
            </a:endParaRPr>
          </a:p>
        </p:txBody>
      </p:sp>
      <p:sp>
        <p:nvSpPr>
          <p:cNvPr id="8" name="TextBox 7"/>
          <p:cNvSpPr txBox="1"/>
          <p:nvPr/>
        </p:nvSpPr>
        <p:spPr>
          <a:xfrm>
            <a:off x="5878640" y="3908001"/>
            <a:ext cx="2659101" cy="1200329"/>
          </a:xfrm>
          <a:prstGeom prst="rect">
            <a:avLst/>
          </a:prstGeom>
          <a:noFill/>
        </p:spPr>
        <p:txBody>
          <a:bodyPr wrap="square" rtlCol="0">
            <a:spAutoFit/>
          </a:bodyPr>
          <a:lstStyle/>
          <a:p>
            <a:r>
              <a:rPr lang="en-US" b="1" dirty="0" smtClean="0">
                <a:latin typeface="Times New Roman"/>
                <a:cs typeface="Times New Roman"/>
              </a:rPr>
              <a:t>Project Members</a:t>
            </a:r>
          </a:p>
          <a:p>
            <a:r>
              <a:rPr lang="en-US" dirty="0" err="1" smtClean="0">
                <a:latin typeface="Times New Roman"/>
                <a:cs typeface="Times New Roman"/>
              </a:rPr>
              <a:t>Arun</a:t>
            </a:r>
            <a:r>
              <a:rPr lang="en-US" dirty="0" smtClean="0">
                <a:latin typeface="Times New Roman"/>
                <a:cs typeface="Times New Roman"/>
              </a:rPr>
              <a:t> </a:t>
            </a:r>
            <a:r>
              <a:rPr lang="en-US" dirty="0">
                <a:latin typeface="Times New Roman"/>
                <a:cs typeface="Times New Roman"/>
              </a:rPr>
              <a:t>K</a:t>
            </a:r>
            <a:r>
              <a:rPr lang="en-US" dirty="0" smtClean="0">
                <a:latin typeface="Times New Roman"/>
                <a:cs typeface="Times New Roman"/>
              </a:rPr>
              <a:t>umar</a:t>
            </a:r>
            <a:r>
              <a:rPr lang="en-US" dirty="0" smtClean="0">
                <a:latin typeface="Times New Roman"/>
                <a:cs typeface="Times New Roman"/>
              </a:rPr>
              <a:t>. A</a:t>
            </a:r>
          </a:p>
          <a:p>
            <a:r>
              <a:rPr lang="en-US" dirty="0" err="1" smtClean="0">
                <a:latin typeface="Times New Roman"/>
                <a:cs typeface="Times New Roman"/>
              </a:rPr>
              <a:t>Kaviraj</a:t>
            </a:r>
            <a:r>
              <a:rPr lang="en-US" dirty="0" smtClean="0">
                <a:latin typeface="Times New Roman"/>
                <a:cs typeface="Times New Roman"/>
              </a:rPr>
              <a:t>. S</a:t>
            </a:r>
          </a:p>
          <a:p>
            <a:r>
              <a:rPr lang="en-US" dirty="0" smtClean="0">
                <a:latin typeface="Times New Roman"/>
                <a:cs typeface="Times New Roman"/>
              </a:rPr>
              <a:t>Kishore Chandra Y</a:t>
            </a:r>
            <a:endParaRPr lang="en-US" dirty="0">
              <a:latin typeface="Times New Roman"/>
              <a:cs typeface="Times New Roman"/>
            </a:endParaRPr>
          </a:p>
        </p:txBody>
      </p:sp>
      <p:sp>
        <p:nvSpPr>
          <p:cNvPr id="9" name="TextBox 8"/>
          <p:cNvSpPr txBox="1"/>
          <p:nvPr/>
        </p:nvSpPr>
        <p:spPr>
          <a:xfrm>
            <a:off x="754806" y="3890336"/>
            <a:ext cx="2659101" cy="923330"/>
          </a:xfrm>
          <a:prstGeom prst="rect">
            <a:avLst/>
          </a:prstGeom>
          <a:noFill/>
        </p:spPr>
        <p:txBody>
          <a:bodyPr wrap="square" rtlCol="0">
            <a:spAutoFit/>
          </a:bodyPr>
          <a:lstStyle/>
          <a:p>
            <a:r>
              <a:rPr lang="en-US" b="1" dirty="0" smtClean="0">
                <a:latin typeface="Times New Roman"/>
                <a:cs typeface="Times New Roman"/>
              </a:rPr>
              <a:t>Project Guide </a:t>
            </a:r>
          </a:p>
          <a:p>
            <a:r>
              <a:rPr lang="en-US" dirty="0" err="1" smtClean="0">
                <a:latin typeface="Times New Roman"/>
                <a:cs typeface="Times New Roman"/>
              </a:rPr>
              <a:t>Srikanth</a:t>
            </a:r>
            <a:r>
              <a:rPr lang="en-US" dirty="0" smtClean="0">
                <a:latin typeface="Times New Roman"/>
                <a:cs typeface="Times New Roman"/>
              </a:rPr>
              <a:t> </a:t>
            </a:r>
            <a:r>
              <a:rPr lang="en-US" dirty="0" err="1" smtClean="0">
                <a:latin typeface="Times New Roman"/>
                <a:cs typeface="Times New Roman"/>
              </a:rPr>
              <a:t>Janarthanan</a:t>
            </a:r>
            <a:endParaRPr lang="en-US" dirty="0" smtClean="0">
              <a:latin typeface="Times New Roman"/>
              <a:cs typeface="Times New Roman"/>
            </a:endParaRPr>
          </a:p>
          <a:p>
            <a:r>
              <a:rPr lang="en-US" dirty="0" smtClean="0">
                <a:latin typeface="Times New Roman"/>
                <a:cs typeface="Times New Roman"/>
              </a:rPr>
              <a:t>Associate Professor-CSE</a:t>
            </a:r>
          </a:p>
        </p:txBody>
      </p:sp>
    </p:spTree>
    <p:extLst>
      <p:ext uri="{BB962C8B-B14F-4D97-AF65-F5344CB8AC3E}">
        <p14:creationId xmlns:p14="http://schemas.microsoft.com/office/powerpoint/2010/main" val="14757014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6081" y="318556"/>
            <a:ext cx="1441420" cy="369332"/>
          </a:xfrm>
          <a:prstGeom prst="rect">
            <a:avLst/>
          </a:prstGeom>
        </p:spPr>
        <p:txBody>
          <a:bodyPr wrap="none">
            <a:spAutoFit/>
          </a:bodyPr>
          <a:lstStyle/>
          <a:p>
            <a:pPr algn="dist"/>
            <a:r>
              <a:rPr lang="en-US" b="1" dirty="0" smtClean="0"/>
              <a:t>WORK FLOW</a:t>
            </a:r>
            <a:endParaRPr lang="en-US" b="1" dirty="0"/>
          </a:p>
        </p:txBody>
      </p:sp>
      <p:pic>
        <p:nvPicPr>
          <p:cNvPr id="3" name="Picture 2" descr="Screenshot 2018-04-09 15.29.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45" y="1054639"/>
            <a:ext cx="8022210" cy="4592792"/>
          </a:xfrm>
          <a:prstGeom prst="rect">
            <a:avLst/>
          </a:prstGeom>
        </p:spPr>
      </p:pic>
    </p:spTree>
    <p:extLst>
      <p:ext uri="{BB962C8B-B14F-4D97-AF65-F5344CB8AC3E}">
        <p14:creationId xmlns:p14="http://schemas.microsoft.com/office/powerpoint/2010/main" val="137581676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3897" y="1411045"/>
            <a:ext cx="7351122" cy="2585323"/>
          </a:xfrm>
          <a:prstGeom prst="rect">
            <a:avLst/>
          </a:prstGeom>
        </p:spPr>
        <p:txBody>
          <a:bodyPr wrap="square">
            <a:spAutoFit/>
          </a:bodyPr>
          <a:lstStyle/>
          <a:p>
            <a:pPr algn="just"/>
            <a:r>
              <a:rPr lang="en-US" dirty="0" smtClean="0">
                <a:latin typeface="Times New Roman"/>
                <a:cs typeface="Times New Roman"/>
              </a:rPr>
              <a:t>	Recent </a:t>
            </a:r>
            <a:r>
              <a:rPr lang="en-US" dirty="0">
                <a:latin typeface="Times New Roman"/>
                <a:cs typeface="Times New Roman"/>
              </a:rPr>
              <a:t>technology trends in Web Services indicate that a solution eliminating the perceived complexity of the WS-* standard technology stack may be in sight: advocates of </a:t>
            </a:r>
            <a:r>
              <a:rPr lang="en-US" dirty="0" smtClean="0">
                <a:latin typeface="Times New Roman"/>
                <a:cs typeface="Times New Roman"/>
              </a:rPr>
              <a:t>Representational </a:t>
            </a:r>
            <a:r>
              <a:rPr lang="en-US" dirty="0">
                <a:latin typeface="Times New Roman"/>
                <a:cs typeface="Times New Roman"/>
              </a:rPr>
              <a:t>State Transfer (REST) have come to believe that their ideas explaining why the World Wide Web works are just as applicable to solve enterprise application integration problems and to radically simplify the plumbing required to build service-oriented architectures. In this tutorial we take a scientific look at the WS-* vs. REST debate by presenting a technical comparison based on architectural principles and decisions.</a:t>
            </a:r>
          </a:p>
        </p:txBody>
      </p:sp>
      <p:sp>
        <p:nvSpPr>
          <p:cNvPr id="7" name="Rectangle 6"/>
          <p:cNvSpPr/>
          <p:nvPr/>
        </p:nvSpPr>
        <p:spPr>
          <a:xfrm>
            <a:off x="913278" y="648525"/>
            <a:ext cx="4572000" cy="369332"/>
          </a:xfrm>
          <a:prstGeom prst="rect">
            <a:avLst/>
          </a:prstGeom>
        </p:spPr>
        <p:txBody>
          <a:bodyPr>
            <a:spAutoFit/>
          </a:bodyPr>
          <a:lstStyle/>
          <a:p>
            <a:r>
              <a:rPr lang="en-US" b="1" dirty="0" smtClean="0">
                <a:latin typeface="Times New Roman"/>
                <a:cs typeface="Times New Roman"/>
              </a:rPr>
              <a:t>REST API</a:t>
            </a:r>
            <a:endParaRPr lang="en-US" b="1" dirty="0">
              <a:latin typeface="Times New Roman"/>
              <a:cs typeface="Times New Roman"/>
            </a:endParaRPr>
          </a:p>
        </p:txBody>
      </p:sp>
      <p:pic>
        <p:nvPicPr>
          <p:cNvPr id="8" name="Picture 7"/>
          <p:cNvPicPr>
            <a:picLocks noChangeAspect="1"/>
          </p:cNvPicPr>
          <p:nvPr/>
        </p:nvPicPr>
        <p:blipFill>
          <a:blip r:embed="rId2"/>
          <a:stretch>
            <a:fillRect/>
          </a:stretch>
        </p:blipFill>
        <p:spPr>
          <a:xfrm>
            <a:off x="2374738" y="4143341"/>
            <a:ext cx="4476045" cy="2476745"/>
          </a:xfrm>
          <a:prstGeom prst="rect">
            <a:avLst/>
          </a:prstGeom>
        </p:spPr>
      </p:pic>
    </p:spTree>
    <p:extLst>
      <p:ext uri="{BB962C8B-B14F-4D97-AF65-F5344CB8AC3E}">
        <p14:creationId xmlns:p14="http://schemas.microsoft.com/office/powerpoint/2010/main" val="1746270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8773" y="288626"/>
            <a:ext cx="4572000" cy="1477328"/>
          </a:xfrm>
          <a:prstGeom prst="rect">
            <a:avLst/>
          </a:prstGeom>
        </p:spPr>
        <p:txBody>
          <a:bodyPr>
            <a:spAutoFit/>
          </a:bodyPr>
          <a:lstStyle/>
          <a:p>
            <a:pPr lvl="0"/>
            <a:r>
              <a:rPr lang="en-US" b="1" dirty="0" smtClean="0">
                <a:latin typeface="Times New Roman"/>
                <a:cs typeface="Times New Roman"/>
              </a:rPr>
              <a:t>Working on REST API</a:t>
            </a:r>
          </a:p>
          <a:p>
            <a:pPr lvl="0"/>
            <a:r>
              <a:rPr lang="en-US" dirty="0" err="1" smtClean="0">
                <a:latin typeface="Times New Roman"/>
                <a:cs typeface="Times New Roman"/>
              </a:rPr>
              <a:t>config.js</a:t>
            </a:r>
            <a:r>
              <a:rPr lang="en-US" dirty="0">
                <a:latin typeface="Times New Roman"/>
                <a:cs typeface="Times New Roman"/>
              </a:rPr>
              <a:t>, </a:t>
            </a:r>
          </a:p>
          <a:p>
            <a:pPr lvl="0"/>
            <a:r>
              <a:rPr lang="en-US" dirty="0" err="1">
                <a:latin typeface="Times New Roman"/>
                <a:cs typeface="Times New Roman"/>
              </a:rPr>
              <a:t>app.js</a:t>
            </a:r>
            <a:r>
              <a:rPr lang="en-US" dirty="0">
                <a:latin typeface="Times New Roman"/>
                <a:cs typeface="Times New Roman"/>
              </a:rPr>
              <a:t>, </a:t>
            </a:r>
          </a:p>
          <a:p>
            <a:pPr lvl="0"/>
            <a:r>
              <a:rPr lang="en-US" dirty="0" err="1">
                <a:latin typeface="Times New Roman"/>
                <a:cs typeface="Times New Roman"/>
              </a:rPr>
              <a:t>controller.js</a:t>
            </a:r>
            <a:r>
              <a:rPr lang="en-US" dirty="0">
                <a:latin typeface="Times New Roman"/>
                <a:cs typeface="Times New Roman"/>
              </a:rPr>
              <a:t>, </a:t>
            </a:r>
          </a:p>
          <a:p>
            <a:pPr lvl="0"/>
            <a:r>
              <a:rPr lang="en-US" dirty="0" err="1">
                <a:latin typeface="Times New Roman"/>
                <a:cs typeface="Times New Roman"/>
              </a:rPr>
              <a:t>services.js</a:t>
            </a:r>
            <a:r>
              <a:rPr lang="en-US" dirty="0">
                <a:latin typeface="Times New Roman"/>
                <a:cs typeface="Times New Roman"/>
              </a:rPr>
              <a:t>. </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734965" y="2545698"/>
            <a:ext cx="5794554" cy="3475959"/>
          </a:xfrm>
          <a:prstGeom prst="rect">
            <a:avLst/>
          </a:prstGeom>
        </p:spPr>
      </p:pic>
      <p:sp>
        <p:nvSpPr>
          <p:cNvPr id="4" name="Rectangle 3"/>
          <p:cNvSpPr/>
          <p:nvPr/>
        </p:nvSpPr>
        <p:spPr>
          <a:xfrm>
            <a:off x="1734965" y="6110995"/>
            <a:ext cx="5851252" cy="369332"/>
          </a:xfrm>
          <a:prstGeom prst="rect">
            <a:avLst/>
          </a:prstGeom>
        </p:spPr>
        <p:txBody>
          <a:bodyPr wrap="square">
            <a:spAutoFit/>
          </a:bodyPr>
          <a:lstStyle/>
          <a:p>
            <a:pPr lvl="0" algn="ctr"/>
            <a:r>
              <a:rPr lang="en-US" b="1" dirty="0" smtClean="0">
                <a:latin typeface="Times New Roman"/>
                <a:cs typeface="Times New Roman"/>
              </a:rPr>
              <a:t>Step-1 : </a:t>
            </a:r>
            <a:r>
              <a:rPr lang="en-US" b="1" dirty="0" err="1" smtClean="0">
                <a:latin typeface="Times New Roman"/>
                <a:cs typeface="Times New Roman"/>
              </a:rPr>
              <a:t>app.js</a:t>
            </a:r>
            <a:r>
              <a:rPr lang="en-US" b="1" dirty="0" smtClean="0">
                <a:latin typeface="Times New Roman"/>
                <a:cs typeface="Times New Roman"/>
              </a:rPr>
              <a:t> and </a:t>
            </a:r>
            <a:r>
              <a:rPr lang="en-US" b="1" dirty="0" err="1" smtClean="0">
                <a:latin typeface="Times New Roman"/>
                <a:cs typeface="Times New Roman"/>
              </a:rPr>
              <a:t>controller.js</a:t>
            </a:r>
            <a:r>
              <a:rPr lang="en-US" b="1" dirty="0" smtClean="0">
                <a:latin typeface="Times New Roman"/>
                <a:cs typeface="Times New Roman"/>
              </a:rPr>
              <a:t> </a:t>
            </a:r>
            <a:endParaRPr lang="en-US" b="1" dirty="0">
              <a:latin typeface="Times New Roman"/>
              <a:cs typeface="Times New Roman"/>
            </a:endParaRPr>
          </a:p>
        </p:txBody>
      </p:sp>
    </p:spTree>
    <p:extLst>
      <p:ext uri="{BB962C8B-B14F-4D97-AF65-F5344CB8AC3E}">
        <p14:creationId xmlns:p14="http://schemas.microsoft.com/office/powerpoint/2010/main" val="20646396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986546" y="1701037"/>
            <a:ext cx="7257368" cy="3696913"/>
          </a:xfrm>
          <a:prstGeom prst="rect">
            <a:avLst/>
          </a:prstGeom>
        </p:spPr>
      </p:pic>
      <p:sp>
        <p:nvSpPr>
          <p:cNvPr id="3" name="Rectangle 2"/>
          <p:cNvSpPr/>
          <p:nvPr/>
        </p:nvSpPr>
        <p:spPr>
          <a:xfrm>
            <a:off x="1043246" y="5625781"/>
            <a:ext cx="7143971" cy="369332"/>
          </a:xfrm>
          <a:prstGeom prst="rect">
            <a:avLst/>
          </a:prstGeom>
        </p:spPr>
        <p:txBody>
          <a:bodyPr wrap="square">
            <a:spAutoFit/>
          </a:bodyPr>
          <a:lstStyle/>
          <a:p>
            <a:pPr lvl="0" algn="ctr"/>
            <a:r>
              <a:rPr lang="en-US" b="1" dirty="0" smtClean="0">
                <a:latin typeface="Times New Roman"/>
                <a:cs typeface="Times New Roman"/>
              </a:rPr>
              <a:t>Step-2 : </a:t>
            </a:r>
            <a:r>
              <a:rPr lang="en-US" b="1" dirty="0" err="1" smtClean="0">
                <a:latin typeface="Times New Roman"/>
                <a:cs typeface="Times New Roman"/>
              </a:rPr>
              <a:t>config.js</a:t>
            </a:r>
            <a:r>
              <a:rPr lang="en-US" b="1" dirty="0" smtClean="0">
                <a:latin typeface="Times New Roman"/>
                <a:cs typeface="Times New Roman"/>
              </a:rPr>
              <a:t>, </a:t>
            </a:r>
            <a:r>
              <a:rPr lang="en-US" b="1" dirty="0" err="1">
                <a:latin typeface="Times New Roman"/>
                <a:cs typeface="Times New Roman"/>
              </a:rPr>
              <a:t>c</a:t>
            </a:r>
            <a:r>
              <a:rPr lang="en-US" b="1" dirty="0" err="1" smtClean="0">
                <a:latin typeface="Times New Roman"/>
                <a:cs typeface="Times New Roman"/>
              </a:rPr>
              <a:t>ontroller.js</a:t>
            </a:r>
            <a:r>
              <a:rPr lang="en-US" b="1" dirty="0" smtClean="0">
                <a:latin typeface="Times New Roman"/>
                <a:cs typeface="Times New Roman"/>
              </a:rPr>
              <a:t> and </a:t>
            </a:r>
            <a:r>
              <a:rPr lang="en-US" b="1" dirty="0" err="1" smtClean="0">
                <a:latin typeface="Times New Roman"/>
                <a:cs typeface="Times New Roman"/>
              </a:rPr>
              <a:t>services.js</a:t>
            </a:r>
            <a:r>
              <a:rPr lang="en-US" b="1" dirty="0" smtClean="0">
                <a:latin typeface="Times New Roman"/>
                <a:cs typeface="Times New Roman"/>
              </a:rPr>
              <a:t> </a:t>
            </a:r>
            <a:endParaRPr lang="en-US" b="1" dirty="0">
              <a:latin typeface="Times New Roman"/>
              <a:cs typeface="Times New Roman"/>
            </a:endParaRPr>
          </a:p>
        </p:txBody>
      </p:sp>
    </p:spTree>
    <p:extLst>
      <p:ext uri="{BB962C8B-B14F-4D97-AF65-F5344CB8AC3E}">
        <p14:creationId xmlns:p14="http://schemas.microsoft.com/office/powerpoint/2010/main" val="4398143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684" y="307217"/>
            <a:ext cx="3702043" cy="369332"/>
          </a:xfrm>
          <a:prstGeom prst="rect">
            <a:avLst/>
          </a:prstGeom>
        </p:spPr>
        <p:txBody>
          <a:bodyPr wrap="none">
            <a:spAutoFit/>
          </a:bodyPr>
          <a:lstStyle/>
          <a:p>
            <a:pPr algn="dist"/>
            <a:r>
              <a:rPr lang="en-US" b="1" dirty="0" err="1" smtClean="0">
                <a:latin typeface="Times New Roman"/>
                <a:cs typeface="Times New Roman"/>
              </a:rPr>
              <a:t>Magionic</a:t>
            </a:r>
            <a:r>
              <a:rPr lang="en-US" b="1" dirty="0" smtClean="0">
                <a:latin typeface="Times New Roman"/>
                <a:cs typeface="Times New Roman"/>
              </a:rPr>
              <a:t> View from </a:t>
            </a:r>
            <a:r>
              <a:rPr lang="en-US" b="1" dirty="0" err="1" smtClean="0">
                <a:latin typeface="Times New Roman"/>
                <a:cs typeface="Times New Roman"/>
              </a:rPr>
              <a:t>Magento</a:t>
            </a:r>
            <a:r>
              <a:rPr lang="en-US" b="1" dirty="0" smtClean="0">
                <a:latin typeface="Times New Roman"/>
                <a:cs typeface="Times New Roman"/>
              </a:rPr>
              <a:t> Store</a:t>
            </a:r>
            <a:endParaRPr lang="en-US" b="1" dirty="0">
              <a:latin typeface="Times New Roman"/>
              <a:cs typeface="Times New Roman"/>
            </a:endParaRPr>
          </a:p>
        </p:txBody>
      </p:sp>
      <p:pic>
        <p:nvPicPr>
          <p:cNvPr id="4" name="Picture 3" descr="Screenshot 2018-04-10 11.27.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03" y="1190724"/>
            <a:ext cx="2420867" cy="4309285"/>
          </a:xfrm>
          <a:prstGeom prst="rect">
            <a:avLst/>
          </a:prstGeom>
          <a:ln>
            <a:noFill/>
          </a:ln>
          <a:effectLst>
            <a:outerShdw blurRad="292100" dist="139700" dir="2700000" algn="tl" rotWithShape="0">
              <a:srgbClr val="333333">
                <a:alpha val="65000"/>
              </a:srgbClr>
            </a:outerShdw>
          </a:effectLst>
        </p:spPr>
      </p:pic>
      <p:pic>
        <p:nvPicPr>
          <p:cNvPr id="5" name="Picture 4" descr="Screenshot 2018-04-10 11.27.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183" y="1190723"/>
            <a:ext cx="2412053" cy="4306224"/>
          </a:xfrm>
          <a:prstGeom prst="rect">
            <a:avLst/>
          </a:prstGeom>
          <a:ln>
            <a:noFill/>
          </a:ln>
          <a:effectLst>
            <a:outerShdw blurRad="292100" dist="139700" dir="2700000" algn="tl" rotWithShape="0">
              <a:srgbClr val="333333">
                <a:alpha val="65000"/>
              </a:srgbClr>
            </a:outerShdw>
          </a:effectLst>
        </p:spPr>
      </p:pic>
      <p:pic>
        <p:nvPicPr>
          <p:cNvPr id="6" name="Picture 5" descr="Screenshot 2018-04-10 11.28.1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824" y="1145363"/>
            <a:ext cx="2456767" cy="4331965"/>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1095833" y="5580420"/>
            <a:ext cx="1101083" cy="276999"/>
          </a:xfrm>
          <a:prstGeom prst="rect">
            <a:avLst/>
          </a:prstGeom>
        </p:spPr>
        <p:txBody>
          <a:bodyPr wrap="none">
            <a:spAutoFit/>
          </a:bodyPr>
          <a:lstStyle/>
          <a:p>
            <a:pPr algn="dist"/>
            <a:r>
              <a:rPr lang="en-US" sz="1200" b="1" dirty="0">
                <a:latin typeface="Times New Roman"/>
                <a:cs typeface="Times New Roman"/>
              </a:rPr>
              <a:t>Android View</a:t>
            </a:r>
          </a:p>
        </p:txBody>
      </p:sp>
      <p:sp>
        <p:nvSpPr>
          <p:cNvPr id="8" name="Rectangle 7"/>
          <p:cNvSpPr/>
          <p:nvPr/>
        </p:nvSpPr>
        <p:spPr>
          <a:xfrm>
            <a:off x="4067070" y="5557740"/>
            <a:ext cx="1009862" cy="276999"/>
          </a:xfrm>
          <a:prstGeom prst="rect">
            <a:avLst/>
          </a:prstGeom>
        </p:spPr>
        <p:txBody>
          <a:bodyPr wrap="none">
            <a:spAutoFit/>
          </a:bodyPr>
          <a:lstStyle/>
          <a:p>
            <a:pPr algn="dist"/>
            <a:r>
              <a:rPr lang="en-US" sz="1200" b="1" dirty="0" err="1" smtClean="0">
                <a:latin typeface="Times New Roman"/>
                <a:cs typeface="Times New Roman"/>
              </a:rPr>
              <a:t>Iphone</a:t>
            </a:r>
            <a:r>
              <a:rPr lang="en-US" sz="1200" b="1" dirty="0" smtClean="0">
                <a:latin typeface="Times New Roman"/>
                <a:cs typeface="Times New Roman"/>
              </a:rPr>
              <a:t> </a:t>
            </a:r>
            <a:r>
              <a:rPr lang="en-US" sz="1200" b="1" dirty="0">
                <a:latin typeface="Times New Roman"/>
                <a:cs typeface="Times New Roman"/>
              </a:rPr>
              <a:t>V</a:t>
            </a:r>
            <a:r>
              <a:rPr lang="en-US" sz="1200" b="1" dirty="0" smtClean="0">
                <a:latin typeface="Times New Roman"/>
                <a:cs typeface="Times New Roman"/>
              </a:rPr>
              <a:t>iew</a:t>
            </a:r>
            <a:endParaRPr lang="en-US" sz="1200" b="1" dirty="0">
              <a:latin typeface="Times New Roman"/>
              <a:cs typeface="Times New Roman"/>
            </a:endParaRPr>
          </a:p>
        </p:txBody>
      </p:sp>
      <p:sp>
        <p:nvSpPr>
          <p:cNvPr id="9" name="Rectangle 8"/>
          <p:cNvSpPr/>
          <p:nvPr/>
        </p:nvSpPr>
        <p:spPr>
          <a:xfrm>
            <a:off x="6658678" y="5659801"/>
            <a:ext cx="1609861" cy="276999"/>
          </a:xfrm>
          <a:prstGeom prst="rect">
            <a:avLst/>
          </a:prstGeom>
        </p:spPr>
        <p:txBody>
          <a:bodyPr wrap="none">
            <a:spAutoFit/>
          </a:bodyPr>
          <a:lstStyle/>
          <a:p>
            <a:pPr algn="dist"/>
            <a:r>
              <a:rPr lang="en-US" sz="1200" b="1" dirty="0" smtClean="0">
                <a:latin typeface="Times New Roman"/>
                <a:cs typeface="Times New Roman"/>
              </a:rPr>
              <a:t>Windows Phone </a:t>
            </a:r>
            <a:r>
              <a:rPr lang="en-US" sz="1200" b="1" dirty="0">
                <a:latin typeface="Times New Roman"/>
                <a:cs typeface="Times New Roman"/>
              </a:rPr>
              <a:t>View</a:t>
            </a:r>
          </a:p>
        </p:txBody>
      </p:sp>
    </p:spTree>
    <p:extLst>
      <p:ext uri="{BB962C8B-B14F-4D97-AF65-F5344CB8AC3E}">
        <p14:creationId xmlns:p14="http://schemas.microsoft.com/office/powerpoint/2010/main" val="32157148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Requirements</a:t>
            </a:r>
            <a:endParaRPr lang="en-US" dirty="0">
              <a:latin typeface="Times New Roman"/>
              <a:cs typeface="Times New Roman"/>
            </a:endParaRPr>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smtClean="0"/>
              <a:t>System Requirements															- Windows or Linux Operating System.										- Memory 1GB of RAM, HDD space of 2GB(</a:t>
            </a:r>
            <a:r>
              <a:rPr lang="en-US" dirty="0" err="1" smtClean="0"/>
              <a:t>atleast</a:t>
            </a:r>
            <a:r>
              <a:rPr lang="en-US" dirty="0" smtClean="0"/>
              <a:t>).						- LAMP or XAMPP stack. 											- PHP 5.6 or &gt;= with </a:t>
            </a:r>
            <a:r>
              <a:rPr lang="en-US" dirty="0" err="1" smtClean="0"/>
              <a:t>simpleXML</a:t>
            </a:r>
            <a:r>
              <a:rPr lang="en-US" dirty="0" smtClean="0"/>
              <a:t>, GD, </a:t>
            </a:r>
            <a:r>
              <a:rPr lang="en-US" dirty="0" err="1" smtClean="0"/>
              <a:t>mcrypt</a:t>
            </a:r>
            <a:r>
              <a:rPr lang="en-US" dirty="0" smtClean="0"/>
              <a:t>, curl, SOAP.			</a:t>
            </a:r>
            <a:r>
              <a:rPr lang="en-US" dirty="0"/>
              <a:t> </a:t>
            </a:r>
            <a:r>
              <a:rPr lang="en-US" dirty="0" smtClean="0"/>
              <a:t>      - MySQL 5.x with </a:t>
            </a:r>
            <a:r>
              <a:rPr lang="en-US" dirty="0" err="1" smtClean="0"/>
              <a:t>PDO_Mysql</a:t>
            </a:r>
            <a:r>
              <a:rPr lang="en-US" dirty="0" smtClean="0"/>
              <a:t> extensions.						</a:t>
            </a:r>
            <a:r>
              <a:rPr lang="en-US" dirty="0"/>
              <a:t> </a:t>
            </a:r>
            <a:r>
              <a:rPr lang="en-US" dirty="0" smtClean="0"/>
              <a:t>      - Node JS, NPM, Cordova.</a:t>
            </a:r>
          </a:p>
        </p:txBody>
      </p:sp>
    </p:spTree>
    <p:extLst>
      <p:ext uri="{BB962C8B-B14F-4D97-AF65-F5344CB8AC3E}">
        <p14:creationId xmlns:p14="http://schemas.microsoft.com/office/powerpoint/2010/main" val="38548949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Conclusion</a:t>
            </a:r>
            <a:endParaRPr lang="en-US" dirty="0">
              <a:latin typeface="Times New Roman"/>
              <a:cs typeface="Times New Roman"/>
            </a:endParaRPr>
          </a:p>
        </p:txBody>
      </p:sp>
      <p:sp>
        <p:nvSpPr>
          <p:cNvPr id="3" name="Content Placeholder 2"/>
          <p:cNvSpPr>
            <a:spLocks noGrp="1"/>
          </p:cNvSpPr>
          <p:nvPr>
            <p:ph idx="1"/>
          </p:nvPr>
        </p:nvSpPr>
        <p:spPr/>
        <p:txBody>
          <a:bodyPr>
            <a:normAutofit/>
          </a:bodyPr>
          <a:lstStyle/>
          <a:p>
            <a:pPr marL="0" indent="0" algn="just">
              <a:buNone/>
            </a:pPr>
            <a:r>
              <a:rPr lang="en-US" sz="2800" dirty="0" smtClean="0">
                <a:latin typeface="Times New Roman"/>
                <a:cs typeface="Times New Roman"/>
              </a:rPr>
              <a:t>	Mobile </a:t>
            </a:r>
            <a:r>
              <a:rPr lang="en-US" sz="2800" dirty="0">
                <a:latin typeface="Times New Roman"/>
                <a:cs typeface="Times New Roman"/>
              </a:rPr>
              <a:t>apps make an energizing market opportunity for online organizations. As it has potential to build a seamless shopping experience that will improve customer engagement. So, being an online store owner, you have to increase your market share by embracing a mobile strategy that not only satisfies your customers’ needs but also checking the endeavors of your rivals. </a:t>
            </a:r>
          </a:p>
        </p:txBody>
      </p:sp>
    </p:spTree>
    <p:extLst>
      <p:ext uri="{BB962C8B-B14F-4D97-AF65-F5344CB8AC3E}">
        <p14:creationId xmlns:p14="http://schemas.microsoft.com/office/powerpoint/2010/main" val="19393293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Reference</a:t>
            </a:r>
            <a:endParaRPr lang="en-US" dirty="0">
              <a:latin typeface="Times New Roman"/>
              <a:cs typeface="Times New Roman"/>
            </a:endParaRPr>
          </a:p>
        </p:txBody>
      </p:sp>
      <p:sp>
        <p:nvSpPr>
          <p:cNvPr id="3" name="Content Placeholder 2"/>
          <p:cNvSpPr>
            <a:spLocks noGrp="1"/>
          </p:cNvSpPr>
          <p:nvPr>
            <p:ph idx="1"/>
          </p:nvPr>
        </p:nvSpPr>
        <p:spPr/>
        <p:txBody>
          <a:bodyPr/>
          <a:lstStyle/>
          <a:p>
            <a:pPr marL="0" indent="0">
              <a:buNone/>
            </a:pPr>
            <a:r>
              <a:rPr lang="en-US" dirty="0" err="1" smtClean="0">
                <a:latin typeface="Times New Roman"/>
                <a:cs typeface="Times New Roman"/>
              </a:rPr>
              <a:t>Magento</a:t>
            </a:r>
            <a:r>
              <a:rPr lang="en-US" dirty="0" smtClean="0">
                <a:latin typeface="Times New Roman"/>
                <a:cs typeface="Times New Roman"/>
              </a:rPr>
              <a:t> 2.2 Developer Documentation</a:t>
            </a:r>
          </a:p>
          <a:p>
            <a:pPr marL="0" indent="0">
              <a:buNone/>
            </a:pPr>
            <a:r>
              <a:rPr lang="en-US" sz="2000" b="1" dirty="0" smtClean="0">
                <a:solidFill>
                  <a:srgbClr val="0000FF"/>
                </a:solidFill>
                <a:latin typeface="Times New Roman"/>
                <a:cs typeface="Times New Roman"/>
                <a:hlinkClick r:id="rId2"/>
              </a:rPr>
              <a:t>https</a:t>
            </a:r>
            <a:r>
              <a:rPr lang="en-US" sz="2000" b="1" dirty="0">
                <a:solidFill>
                  <a:srgbClr val="0000FF"/>
                </a:solidFill>
                <a:latin typeface="Times New Roman"/>
                <a:cs typeface="Times New Roman"/>
                <a:hlinkClick r:id="rId2"/>
              </a:rPr>
              <a:t>://</a:t>
            </a:r>
            <a:r>
              <a:rPr lang="en-US" sz="2000" b="1" dirty="0" smtClean="0">
                <a:solidFill>
                  <a:srgbClr val="0000FF"/>
                </a:solidFill>
                <a:latin typeface="Times New Roman"/>
                <a:cs typeface="Times New Roman"/>
                <a:hlinkClick r:id="rId2"/>
              </a:rPr>
              <a:t>devdocs.magento.com</a:t>
            </a:r>
            <a:endParaRPr lang="en-US" sz="2000" b="1" dirty="0" smtClean="0">
              <a:solidFill>
                <a:srgbClr val="0000FF"/>
              </a:solidFill>
              <a:latin typeface="Times New Roman"/>
              <a:cs typeface="Times New Roman"/>
            </a:endParaRPr>
          </a:p>
          <a:p>
            <a:pPr marL="0" indent="0">
              <a:buNone/>
            </a:pPr>
            <a:r>
              <a:rPr lang="en-US" dirty="0" smtClean="0">
                <a:latin typeface="Times New Roman"/>
                <a:cs typeface="Times New Roman"/>
              </a:rPr>
              <a:t>Ionic Framework Documentation</a:t>
            </a:r>
          </a:p>
          <a:p>
            <a:pPr marL="0" indent="0">
              <a:buNone/>
            </a:pPr>
            <a:r>
              <a:rPr lang="en-US" sz="2000" b="1" dirty="0">
                <a:solidFill>
                  <a:srgbClr val="0000FF"/>
                </a:solidFill>
                <a:latin typeface="Times New Roman"/>
                <a:cs typeface="Times New Roman"/>
                <a:hlinkClick r:id="rId3"/>
              </a:rPr>
              <a:t>https://ionicframework.com/docs</a:t>
            </a:r>
            <a:r>
              <a:rPr lang="en-US" sz="2000" b="1" dirty="0" smtClean="0">
                <a:solidFill>
                  <a:srgbClr val="0000FF"/>
                </a:solidFill>
                <a:latin typeface="Times New Roman"/>
                <a:cs typeface="Times New Roman"/>
                <a:hlinkClick r:id="rId3"/>
              </a:rPr>
              <a:t>/</a:t>
            </a:r>
            <a:endParaRPr lang="en-US" sz="2000" b="1" dirty="0" smtClean="0">
              <a:solidFill>
                <a:srgbClr val="0000FF"/>
              </a:solidFill>
              <a:latin typeface="Times New Roman"/>
              <a:cs typeface="Times New Roman"/>
            </a:endParaRPr>
          </a:p>
          <a:p>
            <a:pPr marL="0" indent="0">
              <a:buNone/>
            </a:pPr>
            <a:r>
              <a:rPr lang="en-US" dirty="0" smtClean="0">
                <a:solidFill>
                  <a:srgbClr val="000000"/>
                </a:solidFill>
                <a:latin typeface="Times New Roman"/>
                <a:cs typeface="Times New Roman"/>
              </a:rPr>
              <a:t>REST API Documentation</a:t>
            </a:r>
          </a:p>
          <a:p>
            <a:pPr marL="0" indent="0">
              <a:buNone/>
            </a:pPr>
            <a:r>
              <a:rPr lang="en-US" sz="2000" b="1" dirty="0">
                <a:solidFill>
                  <a:srgbClr val="0000FF"/>
                </a:solidFill>
                <a:latin typeface="Times New Roman"/>
                <a:cs typeface="Times New Roman"/>
              </a:rPr>
              <a:t>https://</a:t>
            </a:r>
            <a:r>
              <a:rPr lang="en-US" sz="2000" b="1" dirty="0" err="1">
                <a:solidFill>
                  <a:srgbClr val="0000FF"/>
                </a:solidFill>
                <a:latin typeface="Times New Roman"/>
                <a:cs typeface="Times New Roman"/>
              </a:rPr>
              <a:t>bocoup.com</a:t>
            </a:r>
            <a:r>
              <a:rPr lang="en-US" sz="2000" b="1" dirty="0">
                <a:solidFill>
                  <a:srgbClr val="0000FF"/>
                </a:solidFill>
                <a:latin typeface="Times New Roman"/>
                <a:cs typeface="Times New Roman"/>
              </a:rPr>
              <a:t>/blog/documenting-your-</a:t>
            </a:r>
            <a:r>
              <a:rPr lang="en-US" sz="2000" b="1" dirty="0" err="1">
                <a:solidFill>
                  <a:srgbClr val="0000FF"/>
                </a:solidFill>
                <a:latin typeface="Times New Roman"/>
                <a:cs typeface="Times New Roman"/>
              </a:rPr>
              <a:t>api</a:t>
            </a:r>
            <a:endParaRPr lang="en-US" sz="2000" b="1" dirty="0">
              <a:solidFill>
                <a:srgbClr val="0000FF"/>
              </a:solidFill>
              <a:latin typeface="Times New Roman"/>
              <a:cs typeface="Times New Roman"/>
            </a:endParaRPr>
          </a:p>
          <a:p>
            <a:pPr marL="0" indent="0">
              <a:buNone/>
            </a:pPr>
            <a:endParaRPr lang="en-US" dirty="0">
              <a:solidFill>
                <a:srgbClr val="000000"/>
              </a:solidFill>
              <a:latin typeface="Times New Roman"/>
              <a:cs typeface="Times New Roman"/>
            </a:endParaRPr>
          </a:p>
        </p:txBody>
      </p:sp>
    </p:spTree>
    <p:extLst>
      <p:ext uri="{BB962C8B-B14F-4D97-AF65-F5344CB8AC3E}">
        <p14:creationId xmlns:p14="http://schemas.microsoft.com/office/powerpoint/2010/main" val="14184172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a:cs typeface="Times New Roman"/>
              </a:rPr>
              <a:t>What is MageIonic ?</a:t>
            </a:r>
            <a:endParaRPr lang="en-US" b="1" dirty="0">
              <a:latin typeface="Times New Roman"/>
              <a:cs typeface="Times New Roman"/>
            </a:endParaRPr>
          </a:p>
        </p:txBody>
      </p:sp>
      <p:sp>
        <p:nvSpPr>
          <p:cNvPr id="3" name="Content Placeholder 2"/>
          <p:cNvSpPr>
            <a:spLocks noGrp="1"/>
          </p:cNvSpPr>
          <p:nvPr>
            <p:ph idx="1"/>
          </p:nvPr>
        </p:nvSpPr>
        <p:spPr/>
        <p:txBody>
          <a:bodyPr>
            <a:normAutofit/>
          </a:bodyPr>
          <a:lstStyle/>
          <a:p>
            <a:pPr>
              <a:lnSpc>
                <a:spcPct val="150000"/>
              </a:lnSpc>
            </a:pPr>
            <a:r>
              <a:rPr lang="en-US" sz="1900" dirty="0" smtClean="0">
                <a:latin typeface="Times New Roman"/>
                <a:cs typeface="Times New Roman"/>
              </a:rPr>
              <a:t>MageIonic = </a:t>
            </a:r>
            <a:r>
              <a:rPr lang="en-US" sz="1900" b="1" dirty="0" smtClean="0">
                <a:latin typeface="Times New Roman"/>
                <a:cs typeface="Times New Roman"/>
              </a:rPr>
              <a:t>Magento</a:t>
            </a:r>
            <a:r>
              <a:rPr lang="en-US" sz="1900" dirty="0" smtClean="0">
                <a:latin typeface="Times New Roman"/>
                <a:cs typeface="Times New Roman"/>
              </a:rPr>
              <a:t> + </a:t>
            </a:r>
            <a:r>
              <a:rPr lang="en-US" sz="1900" b="1" dirty="0" smtClean="0">
                <a:latin typeface="Times New Roman"/>
                <a:cs typeface="Times New Roman"/>
              </a:rPr>
              <a:t>Ionic</a:t>
            </a:r>
            <a:r>
              <a:rPr lang="en-US" sz="1900" dirty="0" smtClean="0">
                <a:latin typeface="Times New Roman"/>
                <a:cs typeface="Times New Roman"/>
              </a:rPr>
              <a:t> </a:t>
            </a:r>
          </a:p>
          <a:p>
            <a:pPr>
              <a:lnSpc>
                <a:spcPct val="150000"/>
              </a:lnSpc>
            </a:pPr>
            <a:r>
              <a:rPr lang="en-US" sz="1900" dirty="0" smtClean="0">
                <a:latin typeface="Times New Roman"/>
                <a:cs typeface="Times New Roman"/>
              </a:rPr>
              <a:t>Magento - Open Source Framework for E-Commerce Developments.</a:t>
            </a:r>
          </a:p>
          <a:p>
            <a:pPr>
              <a:lnSpc>
                <a:spcPct val="150000"/>
              </a:lnSpc>
            </a:pPr>
            <a:r>
              <a:rPr lang="en-US" sz="1900" dirty="0" smtClean="0">
                <a:latin typeface="Times New Roman"/>
                <a:cs typeface="Times New Roman"/>
              </a:rPr>
              <a:t>Ionic - Open Source Framework for Various platform mobile application development.</a:t>
            </a:r>
          </a:p>
          <a:p>
            <a:pPr>
              <a:lnSpc>
                <a:spcPct val="150000"/>
              </a:lnSpc>
            </a:pPr>
            <a:r>
              <a:rPr lang="en-US" sz="1900" dirty="0" smtClean="0">
                <a:latin typeface="Times New Roman"/>
                <a:cs typeface="Times New Roman"/>
              </a:rPr>
              <a:t>Integration of two different frameworks to with some added features is </a:t>
            </a:r>
            <a:r>
              <a:rPr lang="en-US" sz="1900" b="1" dirty="0" smtClean="0">
                <a:latin typeface="Times New Roman"/>
                <a:cs typeface="Times New Roman"/>
              </a:rPr>
              <a:t>MageIonic.</a:t>
            </a:r>
          </a:p>
          <a:p>
            <a:pPr>
              <a:lnSpc>
                <a:spcPct val="150000"/>
              </a:lnSpc>
            </a:pPr>
            <a:r>
              <a:rPr lang="en-US" sz="1900" dirty="0" smtClean="0">
                <a:latin typeface="Times New Roman"/>
                <a:cs typeface="Times New Roman"/>
              </a:rPr>
              <a:t>Developing </a:t>
            </a:r>
            <a:r>
              <a:rPr lang="en-US" sz="1900" b="1" dirty="0" smtClean="0">
                <a:latin typeface="Times New Roman"/>
                <a:cs typeface="Times New Roman"/>
              </a:rPr>
              <a:t>Hybrid web applications</a:t>
            </a:r>
            <a:r>
              <a:rPr lang="en-US" sz="1900" dirty="0" smtClean="0">
                <a:latin typeface="Times New Roman"/>
                <a:cs typeface="Times New Roman"/>
              </a:rPr>
              <a:t> using MageIonic.</a:t>
            </a:r>
          </a:p>
        </p:txBody>
      </p:sp>
    </p:spTree>
    <p:extLst>
      <p:ext uri="{BB962C8B-B14F-4D97-AF65-F5344CB8AC3E}">
        <p14:creationId xmlns:p14="http://schemas.microsoft.com/office/powerpoint/2010/main" val="40597028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Abstract</a:t>
            </a:r>
            <a:endParaRPr lang="en-US" dirty="0">
              <a:latin typeface="Times New Roman"/>
              <a:cs typeface="Times New Roman"/>
            </a:endParaRPr>
          </a:p>
        </p:txBody>
      </p:sp>
      <p:sp>
        <p:nvSpPr>
          <p:cNvPr id="3" name="Content Placeholder 2"/>
          <p:cNvSpPr>
            <a:spLocks noGrp="1"/>
          </p:cNvSpPr>
          <p:nvPr>
            <p:ph idx="1"/>
          </p:nvPr>
        </p:nvSpPr>
        <p:spPr/>
        <p:txBody>
          <a:bodyPr>
            <a:normAutofit fontScale="77500" lnSpcReduction="20000"/>
          </a:bodyPr>
          <a:lstStyle/>
          <a:p>
            <a:pPr marL="0" indent="0" algn="just">
              <a:lnSpc>
                <a:spcPct val="120000"/>
              </a:lnSpc>
              <a:buNone/>
            </a:pPr>
            <a:r>
              <a:rPr lang="en-US" dirty="0">
                <a:latin typeface="Times New Roman"/>
                <a:cs typeface="Times New Roman"/>
              </a:rPr>
              <a:t>	Mobile phone is a long-range, portable electronic device used for mobile communication. </a:t>
            </a:r>
            <a:r>
              <a:rPr lang="en-US" dirty="0" smtClean="0">
                <a:latin typeface="Times New Roman"/>
                <a:cs typeface="Times New Roman"/>
              </a:rPr>
              <a:t>When </a:t>
            </a:r>
            <a:r>
              <a:rPr lang="en-US" dirty="0">
                <a:latin typeface="Times New Roman"/>
                <a:cs typeface="Times New Roman"/>
              </a:rPr>
              <a:t>the mobile phones are become popular, merchants set mobiles as a target of marketplace. So the need of mobile apps also increases. It is difficult to develop native apps for all the business needs. Because it requires much time and resource to develop a native mobile applications. So the Hybrid apps are best replacement for native apps. </a:t>
            </a:r>
            <a:r>
              <a:rPr lang="en-US" dirty="0" err="1">
                <a:latin typeface="Times New Roman"/>
                <a:cs typeface="Times New Roman"/>
              </a:rPr>
              <a:t>Mageionic</a:t>
            </a:r>
            <a:r>
              <a:rPr lang="en-US" dirty="0">
                <a:latin typeface="Times New Roman"/>
                <a:cs typeface="Times New Roman"/>
              </a:rPr>
              <a:t> focuses the hybrid web app in the e-commerce platforms. It is designed to reduce the time and cost of developing mobile apps for every e-commerce sites which was developed by </a:t>
            </a:r>
            <a:r>
              <a:rPr lang="en-US" dirty="0" err="1">
                <a:latin typeface="Times New Roman"/>
                <a:cs typeface="Times New Roman"/>
              </a:rPr>
              <a:t>magento</a:t>
            </a:r>
            <a:r>
              <a:rPr lang="en-US" dirty="0">
                <a:latin typeface="Times New Roman"/>
                <a:cs typeface="Times New Roman"/>
              </a:rPr>
              <a:t>. </a:t>
            </a:r>
            <a:endParaRPr lang="en-US" dirty="0">
              <a:latin typeface="Times New Roman"/>
              <a:cs typeface="Times New Roman"/>
            </a:endParaRPr>
          </a:p>
        </p:txBody>
      </p:sp>
    </p:spTree>
    <p:extLst>
      <p:ext uri="{BB962C8B-B14F-4D97-AF65-F5344CB8AC3E}">
        <p14:creationId xmlns:p14="http://schemas.microsoft.com/office/powerpoint/2010/main" val="26631258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a:cs typeface="Times New Roman"/>
              </a:rPr>
              <a:t>Objectives</a:t>
            </a:r>
            <a:endParaRPr lang="en-US" b="1" dirty="0">
              <a:latin typeface="Times New Roman"/>
              <a:cs typeface="Times New Roman"/>
            </a:endParaRPr>
          </a:p>
        </p:txBody>
      </p:sp>
      <p:sp>
        <p:nvSpPr>
          <p:cNvPr id="3" name="Content Placeholder 2"/>
          <p:cNvSpPr>
            <a:spLocks noGrp="1"/>
          </p:cNvSpPr>
          <p:nvPr>
            <p:ph idx="1"/>
          </p:nvPr>
        </p:nvSpPr>
        <p:spPr>
          <a:xfrm>
            <a:off x="1941909" y="1635617"/>
            <a:ext cx="6686550" cy="4842456"/>
          </a:xfrm>
        </p:spPr>
        <p:txBody>
          <a:bodyPr>
            <a:noAutofit/>
          </a:bodyPr>
          <a:lstStyle/>
          <a:p>
            <a:pPr>
              <a:lnSpc>
                <a:spcPct val="160000"/>
              </a:lnSpc>
            </a:pPr>
            <a:r>
              <a:rPr lang="en-US" sz="1900" dirty="0" smtClean="0">
                <a:latin typeface="Times New Roman"/>
                <a:cs typeface="Times New Roman"/>
              </a:rPr>
              <a:t>Integrating two different frameworks to provide combined features and functionalities.</a:t>
            </a:r>
          </a:p>
          <a:p>
            <a:pPr>
              <a:lnSpc>
                <a:spcPct val="160000"/>
              </a:lnSpc>
            </a:pPr>
            <a:r>
              <a:rPr lang="en-US" sz="1900" dirty="0" smtClean="0">
                <a:latin typeface="Times New Roman"/>
                <a:cs typeface="Times New Roman"/>
              </a:rPr>
              <a:t>Communication between these frameworks through API’s to obtain       vice-versa operability</a:t>
            </a:r>
          </a:p>
          <a:p>
            <a:pPr>
              <a:lnSpc>
                <a:spcPct val="160000"/>
              </a:lnSpc>
            </a:pPr>
            <a:r>
              <a:rPr lang="en-US" sz="1900" dirty="0" smtClean="0">
                <a:latin typeface="Times New Roman"/>
                <a:cs typeface="Times New Roman"/>
              </a:rPr>
              <a:t>Providing the Concept of Hybrid Web applications to almost all platforms (i.e.)Desktop, Tablets, Mobiles.</a:t>
            </a:r>
          </a:p>
          <a:p>
            <a:pPr>
              <a:lnSpc>
                <a:spcPct val="160000"/>
              </a:lnSpc>
            </a:pPr>
            <a:r>
              <a:rPr lang="en-US" sz="1900" dirty="0" smtClean="0">
                <a:latin typeface="Times New Roman"/>
                <a:cs typeface="Times New Roman"/>
              </a:rPr>
              <a:t>Revolution in code reusability, reducing time and cost on providing multi environment compatibility.</a:t>
            </a:r>
          </a:p>
          <a:p>
            <a:pPr>
              <a:lnSpc>
                <a:spcPct val="160000"/>
              </a:lnSpc>
            </a:pPr>
            <a:r>
              <a:rPr lang="en-US" sz="1900" dirty="0" smtClean="0">
                <a:latin typeface="Times New Roman"/>
                <a:cs typeface="Times New Roman"/>
              </a:rPr>
              <a:t>Almost all </a:t>
            </a:r>
            <a:r>
              <a:rPr lang="en-US" sz="1900" dirty="0">
                <a:latin typeface="Times New Roman"/>
                <a:cs typeface="Times New Roman"/>
              </a:rPr>
              <a:t>kind of</a:t>
            </a:r>
            <a:r>
              <a:rPr lang="en-US" sz="1900" dirty="0" smtClean="0">
                <a:latin typeface="Times New Roman"/>
                <a:cs typeface="Times New Roman"/>
              </a:rPr>
              <a:t> support for all business needs.</a:t>
            </a:r>
            <a:endParaRPr lang="en-US" sz="1900" dirty="0">
              <a:latin typeface="Times New Roman"/>
              <a:cs typeface="Times New Roman"/>
            </a:endParaRPr>
          </a:p>
        </p:txBody>
      </p:sp>
    </p:spTree>
    <p:extLst>
      <p:ext uri="{BB962C8B-B14F-4D97-AF65-F5344CB8AC3E}">
        <p14:creationId xmlns:p14="http://schemas.microsoft.com/office/powerpoint/2010/main" val="18576936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Magento</a:t>
            </a:r>
            <a:endParaRPr lang="en-US" sz="3600" b="1" dirty="0"/>
          </a:p>
        </p:txBody>
      </p:sp>
      <p:sp>
        <p:nvSpPr>
          <p:cNvPr id="3" name="Content Placeholder 2"/>
          <p:cNvSpPr>
            <a:spLocks noGrp="1"/>
          </p:cNvSpPr>
          <p:nvPr>
            <p:ph idx="1"/>
          </p:nvPr>
        </p:nvSpPr>
        <p:spPr/>
        <p:txBody>
          <a:bodyPr>
            <a:normAutofit fontScale="77500" lnSpcReduction="20000"/>
          </a:bodyPr>
          <a:lstStyle/>
          <a:p>
            <a:pPr algn="just"/>
            <a:r>
              <a:rPr lang="en-US" b="1" dirty="0">
                <a:latin typeface="Times New Roman"/>
                <a:cs typeface="Times New Roman"/>
              </a:rPr>
              <a:t>Magento </a:t>
            </a:r>
            <a:r>
              <a:rPr lang="en-US" dirty="0">
                <a:latin typeface="Times New Roman"/>
                <a:cs typeface="Times New Roman"/>
              </a:rPr>
              <a:t>is an ecommerce platform built </a:t>
            </a:r>
            <a:r>
              <a:rPr lang="en-US" dirty="0" smtClean="0">
                <a:latin typeface="Times New Roman"/>
                <a:cs typeface="Times New Roman"/>
              </a:rPr>
              <a:t>on open source</a:t>
            </a:r>
            <a:r>
              <a:rPr lang="en-US" dirty="0" smtClean="0">
                <a:solidFill>
                  <a:schemeClr val="tx1">
                    <a:lumMod val="50000"/>
                    <a:lumOff val="50000"/>
                  </a:schemeClr>
                </a:solidFill>
                <a:latin typeface="Times New Roman"/>
                <a:cs typeface="Times New Roman"/>
              </a:rPr>
              <a:t> </a:t>
            </a:r>
            <a:r>
              <a:rPr lang="en-US" dirty="0">
                <a:latin typeface="Times New Roman"/>
                <a:cs typeface="Times New Roman"/>
              </a:rPr>
              <a:t>technology which provides online merchants with a flexible shopping cart system, as well as control over the look, content and functionality of their online store. </a:t>
            </a:r>
            <a:endParaRPr lang="en-US" dirty="0" smtClean="0">
              <a:latin typeface="Times New Roman"/>
              <a:cs typeface="Times New Roman"/>
            </a:endParaRPr>
          </a:p>
          <a:p>
            <a:pPr algn="just"/>
            <a:r>
              <a:rPr lang="en-US" dirty="0" smtClean="0">
                <a:latin typeface="Times New Roman"/>
                <a:cs typeface="Times New Roman"/>
              </a:rPr>
              <a:t>Magento </a:t>
            </a:r>
            <a:r>
              <a:rPr lang="en-US" dirty="0">
                <a:latin typeface="Times New Roman"/>
                <a:cs typeface="Times New Roman"/>
              </a:rPr>
              <a:t>offers powerful marketing, search engine optimization, and </a:t>
            </a:r>
            <a:r>
              <a:rPr lang="en-US" dirty="0" smtClean="0">
                <a:latin typeface="Times New Roman"/>
                <a:cs typeface="Times New Roman"/>
              </a:rPr>
              <a:t>  catalog-management </a:t>
            </a:r>
            <a:r>
              <a:rPr lang="en-US" dirty="0">
                <a:latin typeface="Times New Roman"/>
                <a:cs typeface="Times New Roman"/>
              </a:rPr>
              <a:t>tools. </a:t>
            </a:r>
            <a:endParaRPr lang="en-US" dirty="0" smtClean="0">
              <a:latin typeface="Times New Roman"/>
              <a:cs typeface="Times New Roman"/>
            </a:endParaRPr>
          </a:p>
          <a:p>
            <a:pPr algn="just"/>
            <a:r>
              <a:rPr lang="en-US" dirty="0" smtClean="0">
                <a:latin typeface="Times New Roman"/>
                <a:cs typeface="Times New Roman"/>
              </a:rPr>
              <a:t>We </a:t>
            </a:r>
            <a:r>
              <a:rPr lang="en-US" dirty="0">
                <a:latin typeface="Times New Roman"/>
                <a:cs typeface="Times New Roman"/>
              </a:rPr>
              <a:t>believe that Magento is </a:t>
            </a:r>
            <a:r>
              <a:rPr lang="en-US" b="1" dirty="0">
                <a:latin typeface="Times New Roman"/>
                <a:cs typeface="Times New Roman"/>
              </a:rPr>
              <a:t>one of the best ecommerce platforms available today</a:t>
            </a:r>
            <a:r>
              <a:rPr lang="en-US" dirty="0">
                <a:latin typeface="Times New Roman"/>
                <a:cs typeface="Times New Roman"/>
              </a:rPr>
              <a:t>, with editions ranging from community open source, to massive, large-scale enterprise SaaS based systems.</a:t>
            </a:r>
          </a:p>
        </p:txBody>
      </p:sp>
      <p:sp>
        <p:nvSpPr>
          <p:cNvPr id="4" name="Text Placeholder 3"/>
          <p:cNvSpPr>
            <a:spLocks noGrp="1"/>
          </p:cNvSpPr>
          <p:nvPr>
            <p:ph type="body" sz="half" idx="2"/>
          </p:nvPr>
        </p:nvSpPr>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ctr"/>
            <a:endParaRPr lang="en-US" sz="2800" b="1" dirty="0" smtClean="0"/>
          </a:p>
          <a:p>
            <a:pPr algn="ctr"/>
            <a:r>
              <a:rPr lang="en-US" sz="2800" b="1" dirty="0" smtClean="0"/>
              <a:t>Roy Rubin</a:t>
            </a:r>
            <a:r>
              <a:rPr lang="en-US" dirty="0" smtClean="0"/>
              <a:t>  </a:t>
            </a:r>
          </a:p>
          <a:p>
            <a:pPr algn="r"/>
            <a:r>
              <a:rPr lang="en-US" dirty="0" smtClean="0"/>
              <a:t>- June 25, 2009.</a:t>
            </a:r>
          </a:p>
          <a:p>
            <a:endParaRPr lang="en-US" dirty="0"/>
          </a:p>
        </p:txBody>
      </p:sp>
      <p:sp>
        <p:nvSpPr>
          <p:cNvPr id="8" name="Rectangle 7"/>
          <p:cNvSpPr/>
          <p:nvPr/>
        </p:nvSpPr>
        <p:spPr>
          <a:xfrm>
            <a:off x="811297" y="1791755"/>
            <a:ext cx="2375141" cy="231051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10409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8417" y="446088"/>
            <a:ext cx="2628899" cy="976312"/>
          </a:xfrm>
        </p:spPr>
        <p:txBody>
          <a:bodyPr>
            <a:noAutofit/>
          </a:bodyPr>
          <a:lstStyle/>
          <a:p>
            <a:pPr algn="ctr"/>
            <a:r>
              <a:rPr lang="en-US" sz="3600" b="1" dirty="0" smtClean="0"/>
              <a:t>Ionic Framework</a:t>
            </a:r>
            <a:endParaRPr lang="en-US" sz="3600" b="1" dirty="0"/>
          </a:p>
        </p:txBody>
      </p:sp>
      <p:sp>
        <p:nvSpPr>
          <p:cNvPr id="3" name="Content Placeholder 2"/>
          <p:cNvSpPr>
            <a:spLocks noGrp="1"/>
          </p:cNvSpPr>
          <p:nvPr>
            <p:ph idx="1"/>
          </p:nvPr>
        </p:nvSpPr>
        <p:spPr>
          <a:xfrm>
            <a:off x="871814" y="457429"/>
            <a:ext cx="3886200" cy="5414963"/>
          </a:xfrm>
        </p:spPr>
        <p:txBody>
          <a:bodyPr>
            <a:normAutofit fontScale="62500" lnSpcReduction="20000"/>
          </a:bodyPr>
          <a:lstStyle/>
          <a:p>
            <a:pPr algn="just"/>
            <a:r>
              <a:rPr lang="en-US" dirty="0">
                <a:latin typeface="Times New Roman"/>
                <a:cs typeface="Times New Roman"/>
              </a:rPr>
              <a:t>Ionic is an </a:t>
            </a:r>
            <a:r>
              <a:rPr lang="en-US" b="1" dirty="0">
                <a:latin typeface="Times New Roman"/>
                <a:cs typeface="Times New Roman"/>
              </a:rPr>
              <a:t>HTML5</a:t>
            </a:r>
            <a:r>
              <a:rPr lang="en-US" dirty="0">
                <a:latin typeface="Times New Roman"/>
                <a:cs typeface="Times New Roman"/>
              </a:rPr>
              <a:t> </a:t>
            </a:r>
            <a:r>
              <a:rPr lang="en-US" b="1" dirty="0">
                <a:latin typeface="Times New Roman"/>
                <a:cs typeface="Times New Roman"/>
              </a:rPr>
              <a:t>mobile app</a:t>
            </a:r>
            <a:r>
              <a:rPr lang="en-US" dirty="0">
                <a:latin typeface="Times New Roman"/>
                <a:cs typeface="Times New Roman"/>
              </a:rPr>
              <a:t> development framework targeted at building hybrid mobile apps. </a:t>
            </a:r>
            <a:endParaRPr lang="en-US" dirty="0" smtClean="0">
              <a:latin typeface="Times New Roman"/>
              <a:cs typeface="Times New Roman"/>
            </a:endParaRPr>
          </a:p>
          <a:p>
            <a:pPr algn="just"/>
            <a:r>
              <a:rPr lang="en-US" b="1" dirty="0" smtClean="0">
                <a:latin typeface="Times New Roman"/>
                <a:cs typeface="Times New Roman"/>
              </a:rPr>
              <a:t>Hybrid </a:t>
            </a:r>
            <a:r>
              <a:rPr lang="en-US" b="1" dirty="0">
                <a:latin typeface="Times New Roman"/>
                <a:cs typeface="Times New Roman"/>
              </a:rPr>
              <a:t>apps</a:t>
            </a:r>
            <a:r>
              <a:rPr lang="en-US" dirty="0">
                <a:latin typeface="Times New Roman"/>
                <a:cs typeface="Times New Roman"/>
              </a:rPr>
              <a:t> are essentially small websites running in a browser shell in an app that have access to the native platform layer. </a:t>
            </a:r>
            <a:endParaRPr lang="en-US" dirty="0" smtClean="0">
              <a:latin typeface="Times New Roman"/>
              <a:cs typeface="Times New Roman"/>
            </a:endParaRPr>
          </a:p>
          <a:p>
            <a:pPr algn="just"/>
            <a:r>
              <a:rPr lang="en-US" dirty="0" smtClean="0">
                <a:latin typeface="Times New Roman"/>
                <a:cs typeface="Times New Roman"/>
              </a:rPr>
              <a:t>Hybrid </a:t>
            </a:r>
            <a:r>
              <a:rPr lang="en-US" dirty="0">
                <a:latin typeface="Times New Roman"/>
                <a:cs typeface="Times New Roman"/>
              </a:rPr>
              <a:t>apps have many benefits over pure </a:t>
            </a:r>
            <a:r>
              <a:rPr lang="en-US" b="1" dirty="0">
                <a:latin typeface="Times New Roman"/>
                <a:cs typeface="Times New Roman"/>
              </a:rPr>
              <a:t>native apps</a:t>
            </a:r>
            <a:r>
              <a:rPr lang="en-US" dirty="0">
                <a:latin typeface="Times New Roman"/>
                <a:cs typeface="Times New Roman"/>
              </a:rPr>
              <a:t>, specifically in terms of </a:t>
            </a:r>
            <a:r>
              <a:rPr lang="en-US" i="1" dirty="0">
                <a:latin typeface="Times New Roman"/>
                <a:cs typeface="Times New Roman"/>
              </a:rPr>
              <a:t>platform support</a:t>
            </a:r>
            <a:r>
              <a:rPr lang="en-US" dirty="0">
                <a:latin typeface="Times New Roman"/>
                <a:cs typeface="Times New Roman"/>
              </a:rPr>
              <a:t>, </a:t>
            </a:r>
            <a:r>
              <a:rPr lang="en-US" i="1" dirty="0">
                <a:latin typeface="Times New Roman"/>
                <a:cs typeface="Times New Roman"/>
              </a:rPr>
              <a:t>speed of development</a:t>
            </a:r>
            <a:r>
              <a:rPr lang="en-US" dirty="0">
                <a:latin typeface="Times New Roman"/>
                <a:cs typeface="Times New Roman"/>
              </a:rPr>
              <a:t>, and </a:t>
            </a:r>
            <a:r>
              <a:rPr lang="en-US" i="1" dirty="0">
                <a:latin typeface="Times New Roman"/>
                <a:cs typeface="Times New Roman"/>
              </a:rPr>
              <a:t>access to 3rd party code</a:t>
            </a:r>
            <a:r>
              <a:rPr lang="en-US" dirty="0" smtClean="0">
                <a:latin typeface="Times New Roman"/>
                <a:cs typeface="Times New Roman"/>
              </a:rPr>
              <a:t>.</a:t>
            </a:r>
          </a:p>
          <a:p>
            <a:pPr algn="just"/>
            <a:r>
              <a:rPr lang="en-US" dirty="0">
                <a:latin typeface="Times New Roman"/>
                <a:cs typeface="Times New Roman"/>
              </a:rPr>
              <a:t>Unlike a responsive framework, Ionic comes with very native-styled mobile UI elements and layouts that you’d get with a native SDK on </a:t>
            </a:r>
            <a:r>
              <a:rPr lang="en-US" b="1" dirty="0" err="1">
                <a:latin typeface="Times New Roman"/>
                <a:cs typeface="Times New Roman"/>
              </a:rPr>
              <a:t>iOS</a:t>
            </a:r>
            <a:r>
              <a:rPr lang="en-US" dirty="0">
                <a:latin typeface="Times New Roman"/>
                <a:cs typeface="Times New Roman"/>
              </a:rPr>
              <a:t> or </a:t>
            </a:r>
            <a:r>
              <a:rPr lang="en-US" b="1" dirty="0">
                <a:latin typeface="Times New Roman"/>
                <a:cs typeface="Times New Roman"/>
              </a:rPr>
              <a:t>Android</a:t>
            </a:r>
            <a:r>
              <a:rPr lang="en-US" dirty="0">
                <a:latin typeface="Times New Roman"/>
                <a:cs typeface="Times New Roman"/>
              </a:rPr>
              <a:t> </a:t>
            </a:r>
            <a:r>
              <a:rPr lang="en-US" dirty="0" smtClean="0">
                <a:latin typeface="Times New Roman"/>
                <a:cs typeface="Times New Roman"/>
              </a:rPr>
              <a:t>or </a:t>
            </a:r>
            <a:r>
              <a:rPr lang="en-US" b="1" dirty="0" smtClean="0">
                <a:latin typeface="Times New Roman"/>
                <a:cs typeface="Times New Roman"/>
              </a:rPr>
              <a:t>Windows</a:t>
            </a:r>
            <a:r>
              <a:rPr lang="en-US" dirty="0" smtClean="0">
                <a:latin typeface="Times New Roman"/>
                <a:cs typeface="Times New Roman"/>
              </a:rPr>
              <a:t> but </a:t>
            </a:r>
            <a:r>
              <a:rPr lang="en-US" dirty="0">
                <a:latin typeface="Times New Roman"/>
                <a:cs typeface="Times New Roman"/>
              </a:rPr>
              <a:t>didn’t really exist before on the web.</a:t>
            </a:r>
          </a:p>
        </p:txBody>
      </p:sp>
      <p:sp>
        <p:nvSpPr>
          <p:cNvPr id="4" name="Text Placeholder 3"/>
          <p:cNvSpPr>
            <a:spLocks noGrp="1"/>
          </p:cNvSpPr>
          <p:nvPr>
            <p:ph type="body" sz="half" idx="2"/>
          </p:nvPr>
        </p:nvSpPr>
        <p:spPr>
          <a:xfrm>
            <a:off x="6027734" y="1598613"/>
            <a:ext cx="2628899" cy="4262436"/>
          </a:xfrm>
          <a:ln>
            <a:noFill/>
          </a:ln>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ctr"/>
            <a:r>
              <a:rPr lang="en-US" sz="2000" b="1" dirty="0" smtClean="0"/>
              <a:t>Max </a:t>
            </a:r>
            <a:r>
              <a:rPr lang="en-US" sz="2000" b="1" dirty="0"/>
              <a:t>Lynch, Ben Sperry &amp; Adam </a:t>
            </a:r>
            <a:r>
              <a:rPr lang="en-US" sz="2000" b="1" dirty="0" smtClean="0"/>
              <a:t>Bradley</a:t>
            </a:r>
          </a:p>
          <a:p>
            <a:pPr algn="r"/>
            <a:r>
              <a:rPr lang="en-US" sz="1600" dirty="0" smtClean="0"/>
              <a:t>-November 2013</a:t>
            </a:r>
            <a:endParaRPr lang="en-US" sz="1600" dirty="0"/>
          </a:p>
        </p:txBody>
      </p:sp>
      <p:sp>
        <p:nvSpPr>
          <p:cNvPr id="5" name="Rectangle 4"/>
          <p:cNvSpPr/>
          <p:nvPr/>
        </p:nvSpPr>
        <p:spPr>
          <a:xfrm>
            <a:off x="6338857" y="1751525"/>
            <a:ext cx="2122563" cy="208147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93914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a:cs typeface="Times New Roman"/>
              </a:rPr>
              <a:t>Technology Used</a:t>
            </a:r>
            <a:endParaRPr lang="en-US" dirty="0">
              <a:latin typeface="Times New Roman"/>
              <a:cs typeface="Times New Roman"/>
            </a:endParaRPr>
          </a:p>
        </p:txBody>
      </p:sp>
      <p:sp>
        <p:nvSpPr>
          <p:cNvPr id="3" name="Content Placeholder 2"/>
          <p:cNvSpPr>
            <a:spLocks noGrp="1"/>
          </p:cNvSpPr>
          <p:nvPr>
            <p:ph idx="1"/>
          </p:nvPr>
        </p:nvSpPr>
        <p:spPr/>
        <p:txBody>
          <a:bodyPr/>
          <a:lstStyle/>
          <a:p>
            <a:r>
              <a:rPr lang="en-US" dirty="0" smtClean="0">
                <a:latin typeface="Times New Roman"/>
                <a:cs typeface="Times New Roman"/>
              </a:rPr>
              <a:t>PHP</a:t>
            </a:r>
          </a:p>
          <a:p>
            <a:r>
              <a:rPr lang="en-US" dirty="0" smtClean="0">
                <a:latin typeface="Times New Roman"/>
                <a:cs typeface="Times New Roman"/>
              </a:rPr>
              <a:t>APACHE</a:t>
            </a:r>
          </a:p>
          <a:p>
            <a:r>
              <a:rPr lang="en-US" dirty="0" smtClean="0">
                <a:latin typeface="Times New Roman"/>
                <a:cs typeface="Times New Roman"/>
              </a:rPr>
              <a:t>MYSQL</a:t>
            </a:r>
          </a:p>
          <a:p>
            <a:r>
              <a:rPr lang="en-US" dirty="0" err="1" smtClean="0">
                <a:latin typeface="Times New Roman"/>
                <a:cs typeface="Times New Roman"/>
              </a:rPr>
              <a:t>Angularjs</a:t>
            </a:r>
            <a:endParaRPr lang="en-US" dirty="0" smtClean="0">
              <a:latin typeface="Times New Roman"/>
              <a:cs typeface="Times New Roman"/>
            </a:endParaRPr>
          </a:p>
          <a:p>
            <a:r>
              <a:rPr lang="en-US" dirty="0" smtClean="0">
                <a:latin typeface="Times New Roman"/>
                <a:cs typeface="Times New Roman"/>
              </a:rPr>
              <a:t>Bootstrap</a:t>
            </a:r>
          </a:p>
        </p:txBody>
      </p:sp>
    </p:spTree>
    <p:extLst>
      <p:ext uri="{BB962C8B-B14F-4D97-AF65-F5344CB8AC3E}">
        <p14:creationId xmlns:p14="http://schemas.microsoft.com/office/powerpoint/2010/main" val="49384095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832" y="205155"/>
            <a:ext cx="2646878" cy="646331"/>
          </a:xfrm>
          <a:prstGeom prst="rect">
            <a:avLst/>
          </a:prstGeom>
        </p:spPr>
        <p:txBody>
          <a:bodyPr wrap="none">
            <a:spAutoFit/>
          </a:bodyPr>
          <a:lstStyle/>
          <a:p>
            <a:pPr algn="dist"/>
            <a:r>
              <a:rPr lang="en-US" b="1" dirty="0">
                <a:latin typeface="Times New Roman"/>
                <a:cs typeface="Times New Roman"/>
              </a:rPr>
              <a:t>Desktop </a:t>
            </a:r>
            <a:r>
              <a:rPr lang="en-US" b="1" dirty="0" smtClean="0">
                <a:latin typeface="Times New Roman"/>
                <a:cs typeface="Times New Roman"/>
              </a:rPr>
              <a:t>Homepage View</a:t>
            </a:r>
            <a:endParaRPr lang="en-US" b="1" dirty="0">
              <a:latin typeface="Times New Roman"/>
              <a:cs typeface="Times New Roman"/>
            </a:endParaRPr>
          </a:p>
          <a:p>
            <a:pPr algn="dist"/>
            <a:endParaRPr lang="en-US" b="1" dirty="0">
              <a:latin typeface="Times New Roman"/>
              <a:cs typeface="Times New Roman"/>
            </a:endParaRPr>
          </a:p>
        </p:txBody>
      </p:sp>
      <p:pic>
        <p:nvPicPr>
          <p:cNvPr id="5" name="Picture 4"/>
          <p:cNvPicPr>
            <a:picLocks noChangeAspect="1"/>
          </p:cNvPicPr>
          <p:nvPr/>
        </p:nvPicPr>
        <p:blipFill>
          <a:blip r:embed="rId2"/>
          <a:stretch>
            <a:fillRect/>
          </a:stretch>
        </p:blipFill>
        <p:spPr>
          <a:xfrm>
            <a:off x="294831" y="670126"/>
            <a:ext cx="8452282" cy="6032475"/>
          </a:xfrm>
          <a:prstGeom prst="rect">
            <a:avLst/>
          </a:prstGeom>
        </p:spPr>
      </p:pic>
    </p:spTree>
    <p:extLst>
      <p:ext uri="{BB962C8B-B14F-4D97-AF65-F5344CB8AC3E}">
        <p14:creationId xmlns:p14="http://schemas.microsoft.com/office/powerpoint/2010/main" val="20197414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596" y="318556"/>
            <a:ext cx="2262496" cy="369332"/>
          </a:xfrm>
          <a:prstGeom prst="rect">
            <a:avLst/>
          </a:prstGeom>
        </p:spPr>
        <p:txBody>
          <a:bodyPr wrap="none">
            <a:spAutoFit/>
          </a:bodyPr>
          <a:lstStyle/>
          <a:p>
            <a:pPr algn="dist"/>
            <a:r>
              <a:rPr lang="en-US" b="1" dirty="0">
                <a:latin typeface="Times New Roman"/>
                <a:cs typeface="Times New Roman"/>
              </a:rPr>
              <a:t>Desktop Admin View</a:t>
            </a:r>
          </a:p>
        </p:txBody>
      </p:sp>
      <p:pic>
        <p:nvPicPr>
          <p:cNvPr id="4" name="Picture 3"/>
          <p:cNvPicPr>
            <a:picLocks noChangeAspect="1"/>
          </p:cNvPicPr>
          <p:nvPr/>
        </p:nvPicPr>
        <p:blipFill>
          <a:blip r:embed="rId2"/>
          <a:stretch>
            <a:fillRect/>
          </a:stretch>
        </p:blipFill>
        <p:spPr>
          <a:xfrm>
            <a:off x="176262" y="1020620"/>
            <a:ext cx="8820322" cy="5008062"/>
          </a:xfrm>
          <a:prstGeom prst="rect">
            <a:avLst/>
          </a:prstGeom>
        </p:spPr>
      </p:pic>
    </p:spTree>
    <p:extLst>
      <p:ext uri="{BB962C8B-B14F-4D97-AF65-F5344CB8AC3E}">
        <p14:creationId xmlns:p14="http://schemas.microsoft.com/office/powerpoint/2010/main" val="23699131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326</TotalTime>
  <Words>454</Words>
  <Application>Microsoft Macintosh PowerPoint</Application>
  <PresentationFormat>On-screen Show (4:3)</PresentationFormat>
  <Paragraphs>88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MageIonic </vt:lpstr>
      <vt:lpstr>What is MageIonic ?</vt:lpstr>
      <vt:lpstr>Abstract</vt:lpstr>
      <vt:lpstr>Objectives</vt:lpstr>
      <vt:lpstr>Magento</vt:lpstr>
      <vt:lpstr>Ionic Framework</vt:lpstr>
      <vt:lpstr>Technology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Requirements</vt:lpstr>
      <vt:lpstr>Conclusion</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MageIonic</dc:title>
  <dc:creator>Kavi</dc:creator>
  <cp:lastModifiedBy>Arunkumar Angappan</cp:lastModifiedBy>
  <cp:revision>63</cp:revision>
  <dcterms:created xsi:type="dcterms:W3CDTF">2018-01-18T15:58:33Z</dcterms:created>
  <dcterms:modified xsi:type="dcterms:W3CDTF">2018-04-18T02:42:25Z</dcterms:modified>
</cp:coreProperties>
</file>