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2"/>
  </p:notesMasterIdLst>
  <p:sldIdLst>
    <p:sldId id="256" r:id="rId2"/>
    <p:sldId id="257" r:id="rId3"/>
    <p:sldId id="258" r:id="rId4"/>
    <p:sldId id="259" r:id="rId5"/>
    <p:sldId id="260" r:id="rId6"/>
    <p:sldId id="261" r:id="rId7"/>
    <p:sldId id="263" r:id="rId8"/>
    <p:sldId id="262" r:id="rId9"/>
    <p:sldId id="265"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1" d="100"/>
          <a:sy n="81" d="100"/>
        </p:scale>
        <p:origin x="754" y="53"/>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5067E9C-C7B9-4476-9708-CBB3F66FD892}"/>
              </a:ext>
            </a:extLst>
          </p:cNvPr>
          <p:cNvSpPr txBox="1"/>
          <p:nvPr/>
        </p:nvSpPr>
        <p:spPr>
          <a:xfrm>
            <a:off x="3930977" y="3231037"/>
            <a:ext cx="8125905" cy="1077218"/>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WAST SORTING USING COMPUTER</a:t>
            </a:r>
          </a:p>
          <a:p>
            <a:pPr algn="ctr"/>
            <a:r>
              <a:rPr lang="en-US" sz="3200" b="1" dirty="0">
                <a:solidFill>
                  <a:schemeClr val="bg1"/>
                </a:solidFill>
                <a:latin typeface="Times New Roman" panose="02020603050405020304" pitchFamily="18" charset="0"/>
                <a:cs typeface="Times New Roman" panose="02020603050405020304" pitchFamily="18" charset="0"/>
              </a:rPr>
              <a:t>VISION</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556A7-8097-4256-1166-AD62A1F2818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B05CBC-B35E-0CCC-BD7B-CDFC83B0CCA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2" name="TextBox 1">
            <a:extLst>
              <a:ext uri="{FF2B5EF4-FFF2-40B4-BE49-F238E27FC236}">
                <a16:creationId xmlns:a16="http://schemas.microsoft.com/office/drawing/2014/main" id="{0E41DF75-25DC-6BF5-E63A-1970030DC522}"/>
              </a:ext>
            </a:extLst>
          </p:cNvPr>
          <p:cNvSpPr txBox="1"/>
          <p:nvPr/>
        </p:nvSpPr>
        <p:spPr>
          <a:xfrm>
            <a:off x="1234911" y="1819373"/>
            <a:ext cx="9916998" cy="5749651"/>
          </a:xfrm>
          <a:prstGeom prst="rect">
            <a:avLst/>
          </a:prstGeom>
          <a:noFill/>
        </p:spPr>
        <p:txBody>
          <a:bodyPr wrap="square" rtlCol="0">
            <a:spAutoFit/>
          </a:bodyPr>
          <a:lstStyle/>
          <a:p>
            <a:pPr algn="just">
              <a:lnSpc>
                <a:spcPct val="200000"/>
              </a:lnSpc>
              <a:buNone/>
            </a:pPr>
            <a:r>
              <a:rPr lang="en-US" dirty="0">
                <a:latin typeface="Times New Roman" panose="02020603050405020304" pitchFamily="18" charset="0"/>
                <a:cs typeface="Times New Roman" panose="02020603050405020304" pitchFamily="18" charset="0"/>
              </a:rPr>
              <a:t>	This case study shows that computer vision can effectively help solve environmental problems by automating the sorting of waste. Using deep learning techniques like Convolutional Neural Networks (CNNs), the system can accurately identify different types of waste such as plastic, paper, metal, glass, and organic materials.</a:t>
            </a:r>
          </a:p>
          <a:p>
            <a:pPr algn="just">
              <a:lnSpc>
                <a:spcPct val="200000"/>
              </a:lnSpc>
            </a:pPr>
            <a:r>
              <a:rPr lang="en-US" dirty="0">
                <a:latin typeface="Times New Roman" panose="02020603050405020304" pitchFamily="18" charset="0"/>
                <a:cs typeface="Times New Roman" panose="02020603050405020304" pitchFamily="18" charset="0"/>
              </a:rPr>
              <a:t>By combining image preprocessing, careful model training, and real-time camera input, the system reduces the need for manual labor, lowers sorting mistakes, and makes waste management faster and more efficient. This approach offers a practical and scalable solution for improving recycling and environmental </a:t>
            </a:r>
            <a:r>
              <a:rPr lang="en-US" dirty="0" err="1">
                <a:latin typeface="Times New Roman" panose="02020603050405020304" pitchFamily="18" charset="0"/>
                <a:cs typeface="Times New Roman" panose="02020603050405020304" pitchFamily="18" charset="0"/>
              </a:rPr>
              <a:t>sustainabilit</a:t>
            </a: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17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1221131" y="1608621"/>
            <a:ext cx="9328280"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 </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Problem Statement  </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Objective  </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Collection and Preparation  </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Solution (Methodology)</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Performance Evaluation</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Screenshots / Demonstration (video) </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Future Scope  </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369332"/>
          </a:xfrm>
          <a:prstGeom prst="rect">
            <a:avLst/>
          </a:prstGeom>
          <a:noFill/>
        </p:spPr>
        <p:txBody>
          <a:bodyPr wrap="square">
            <a:spAutoFit/>
          </a:bodyPr>
          <a:lstStyle/>
          <a:p>
            <a:r>
              <a:rPr lang="en-US" sz="1800" b="1" dirty="0">
                <a:solidFill>
                  <a:srgbClr val="213163"/>
                </a:solidFill>
              </a:rPr>
              <a:t>Abstract </a:t>
            </a:r>
          </a:p>
        </p:txBody>
      </p:sp>
      <p:sp>
        <p:nvSpPr>
          <p:cNvPr id="2" name="TextBox 1">
            <a:extLst>
              <a:ext uri="{FF2B5EF4-FFF2-40B4-BE49-F238E27FC236}">
                <a16:creationId xmlns:a16="http://schemas.microsoft.com/office/drawing/2014/main" id="{C37EC522-7ECF-02FF-375A-3FE94B9B8E8C}"/>
              </a:ext>
            </a:extLst>
          </p:cNvPr>
          <p:cNvSpPr txBox="1"/>
          <p:nvPr/>
        </p:nvSpPr>
        <p:spPr>
          <a:xfrm>
            <a:off x="1329179" y="1989056"/>
            <a:ext cx="9502219" cy="4349268"/>
          </a:xfrm>
          <a:prstGeom prst="rect">
            <a:avLst/>
          </a:prstGeom>
          <a:noFill/>
        </p:spPr>
        <p:txBody>
          <a:bodyPr wrap="square" rtlCol="0">
            <a:spAutoFit/>
          </a:bodyPr>
          <a:lstStyle/>
          <a:p>
            <a:pPr algn="just">
              <a:lnSpc>
                <a:spcPct val="150000"/>
              </a:lnSpc>
              <a:buNone/>
            </a:pPr>
            <a:r>
              <a:rPr lang="en-US" dirty="0"/>
              <a:t>	</a:t>
            </a:r>
            <a:r>
              <a:rPr lang="en-US" dirty="0">
                <a:latin typeface="Times New Roman" panose="02020603050405020304" pitchFamily="18" charset="0"/>
                <a:cs typeface="Times New Roman" panose="02020603050405020304" pitchFamily="18" charset="0"/>
              </a:rPr>
              <a:t>The project </a:t>
            </a:r>
            <a:r>
              <a:rPr lang="en-US" b="1" dirty="0">
                <a:latin typeface="Times New Roman" panose="02020603050405020304" pitchFamily="18" charset="0"/>
                <a:cs typeface="Times New Roman" panose="02020603050405020304" pitchFamily="18" charset="0"/>
              </a:rPr>
              <a:t>Waste Sorting Using Computer Vision</a:t>
            </a:r>
            <a:r>
              <a:rPr lang="en-US" dirty="0">
                <a:latin typeface="Times New Roman" panose="02020603050405020304" pitchFamily="18" charset="0"/>
                <a:cs typeface="Times New Roman" panose="02020603050405020304" pitchFamily="18" charset="0"/>
              </a:rPr>
              <a:t> aims to automate the process of classifying waste into different categories like plastic, paper, metal, glass, and organic materials. Traditional sorting methods are manual, slow, and often inaccurate. By using computer vision and deep learning, this system can identify waste types from images and sort them more efficiently.</a:t>
            </a:r>
          </a:p>
          <a:p>
            <a:pPr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The system is trained using a dataset of waste images and uses a Convolutional Neural Network (CNN) to make predictions. It can be used in real-time with a camera to help improve recycling and reduce human effort. This project supports better waste management and promotes environmental sustainability through technology.</a:t>
            </a:r>
          </a:p>
          <a:p>
            <a:pPr algn="just">
              <a:lnSpc>
                <a:spcPct val="150000"/>
              </a:lnSpc>
            </a:pPr>
            <a:endParaRPr lang="en-US"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Problem Statement </a:t>
            </a:r>
            <a:endParaRPr lang="en-IN" sz="1800" dirty="0">
              <a:solidFill>
                <a:srgbClr val="213163"/>
              </a:solidFill>
            </a:endParaRPr>
          </a:p>
        </p:txBody>
      </p:sp>
      <p:sp>
        <p:nvSpPr>
          <p:cNvPr id="2" name="TextBox 1">
            <a:extLst>
              <a:ext uri="{FF2B5EF4-FFF2-40B4-BE49-F238E27FC236}">
                <a16:creationId xmlns:a16="http://schemas.microsoft.com/office/drawing/2014/main" id="{34CEC6E7-54D4-8ADA-B49B-0DBD8A37B76C}"/>
              </a:ext>
            </a:extLst>
          </p:cNvPr>
          <p:cNvSpPr txBox="1"/>
          <p:nvPr/>
        </p:nvSpPr>
        <p:spPr>
          <a:xfrm>
            <a:off x="1228660" y="1706251"/>
            <a:ext cx="10284644" cy="2876428"/>
          </a:xfrm>
          <a:prstGeom prst="rect">
            <a:avLst/>
          </a:prstGeom>
          <a:noFill/>
        </p:spPr>
        <p:txBody>
          <a:bodyPr wrap="square" rtlCol="0">
            <a:spAutoFit/>
          </a:bodyPr>
          <a:lstStyle/>
          <a:p>
            <a:pPr algn="just">
              <a:lnSpc>
                <a:spcPct val="200000"/>
              </a:lnSpc>
            </a:pPr>
            <a:r>
              <a:rPr lang="en-US" dirty="0">
                <a:latin typeface="Times New Roman" panose="02020603050405020304" pitchFamily="18" charset="0"/>
                <a:cs typeface="Times New Roman" panose="02020603050405020304" pitchFamily="18" charset="0"/>
              </a:rPr>
              <a:t>	Waste sorting is mostly done by hand, which is slow, unsafe, and often not accurate. This can lead to poor recycling and more waste ending up in landfills. There is a need for a smart system that can automatically identify and sort different types of waste like plastic, paper, metal, and organic materials. Using computer vision and deep learning, we can build a system to solve this problem and make waste management faster, safer, and more efficient.</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2" name="TextBox 1">
            <a:extLst>
              <a:ext uri="{FF2B5EF4-FFF2-40B4-BE49-F238E27FC236}">
                <a16:creationId xmlns:a16="http://schemas.microsoft.com/office/drawing/2014/main" id="{B8475EE8-E4F8-1F14-73A4-4E5F9569163C}"/>
              </a:ext>
            </a:extLst>
          </p:cNvPr>
          <p:cNvSpPr txBox="1"/>
          <p:nvPr/>
        </p:nvSpPr>
        <p:spPr>
          <a:xfrm>
            <a:off x="3412503" y="4641666"/>
            <a:ext cx="9596487" cy="1152495"/>
          </a:xfrm>
          <a:prstGeom prst="rect">
            <a:avLst/>
          </a:prstGeom>
          <a:noFill/>
        </p:spPr>
        <p:txBody>
          <a:bodyPr wrap="square" rtlCol="0">
            <a:spAutoFit/>
          </a:bodyPr>
          <a:lstStyle/>
          <a:p>
            <a:pPr algn="just">
              <a:lnSpc>
                <a:spcPct val="200000"/>
              </a:lnSpc>
            </a:pPr>
            <a:r>
              <a:rPr lang="en-US" dirty="0"/>
              <a:t>            </a:t>
            </a:r>
          </a:p>
          <a:p>
            <a:pPr algn="just">
              <a:lnSpc>
                <a:spcPct val="200000"/>
              </a:lnSpc>
            </a:pPr>
            <a:endParaRPr lang="en-US" dirty="0"/>
          </a:p>
        </p:txBody>
      </p:sp>
      <p:sp>
        <p:nvSpPr>
          <p:cNvPr id="6" name="Rectangle 3">
            <a:extLst>
              <a:ext uri="{FF2B5EF4-FFF2-40B4-BE49-F238E27FC236}">
                <a16:creationId xmlns:a16="http://schemas.microsoft.com/office/drawing/2014/main" id="{F5A68C16-52AD-09F7-10AE-72C390350890}"/>
              </a:ext>
            </a:extLst>
          </p:cNvPr>
          <p:cNvSpPr>
            <a:spLocks noChangeArrowheads="1"/>
          </p:cNvSpPr>
          <p:nvPr/>
        </p:nvSpPr>
        <p:spPr bwMode="auto">
          <a:xfrm>
            <a:off x="1395168" y="1645825"/>
            <a:ext cx="8964890" cy="403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tabLst/>
            </a:pPr>
            <a:r>
              <a:rPr lang="en-US" sz="1870" dirty="0">
                <a:latin typeface="Times New Roman" panose="02020603050405020304" pitchFamily="18" charset="0"/>
                <a:cs typeface="Times New Roman" panose="02020603050405020304" pitchFamily="18" charset="0"/>
              </a:rPr>
              <a:t>	The main objective of this project is to develop a system that can automatically identify and sort different types of waste using computer vision and deep learning. This system aims to reduce the need for manual waste sorting, which is often slow and unsafe. By improving the speed and accuracy of waste classification, the project helps support better recycling and cleaner waste management. The goal is to create a real-time model that can work with a camera and be used in various environments like recycling centers, public spaces, and institutions.</a:t>
            </a:r>
            <a:endParaRPr kumimoji="0" lang="en-US" altLang="en-US" sz="187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sp>
        <p:nvSpPr>
          <p:cNvPr id="4" name="TextBox 3">
            <a:extLst>
              <a:ext uri="{FF2B5EF4-FFF2-40B4-BE49-F238E27FC236}">
                <a16:creationId xmlns:a16="http://schemas.microsoft.com/office/drawing/2014/main" id="{8ED074AE-9C28-67DB-C43C-80AA8AF3D080}"/>
              </a:ext>
            </a:extLst>
          </p:cNvPr>
          <p:cNvSpPr txBox="1"/>
          <p:nvPr/>
        </p:nvSpPr>
        <p:spPr>
          <a:xfrm>
            <a:off x="1310326" y="1847654"/>
            <a:ext cx="9916998" cy="262687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In this project, we used the </a:t>
            </a:r>
            <a:r>
              <a:rPr lang="en-US" b="1" dirty="0">
                <a:latin typeface="Times New Roman" panose="02020603050405020304" pitchFamily="18" charset="0"/>
                <a:cs typeface="Times New Roman" panose="02020603050405020304" pitchFamily="18" charset="0"/>
              </a:rPr>
              <a:t>Garbage Classification</a:t>
            </a:r>
            <a:r>
              <a:rPr lang="en-US" dirty="0">
                <a:latin typeface="Times New Roman" panose="02020603050405020304" pitchFamily="18" charset="0"/>
                <a:cs typeface="Times New Roman" panose="02020603050405020304" pitchFamily="18" charset="0"/>
              </a:rPr>
              <a:t> dataset available on Kaggle. It contains images of different types of waste such as plastic, paper, metal, glass, and organic. The images were organized into folders by category. All images were resized to the same size (128×128 pixels) and the pixel values were normalized to a range between 0 and 1. Labels were changed from text to numbers using label encoding. To improve the dataset, image augmentation like rotation and flipping was used. This helped prepare the data for training a deep learning model.</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4" name="TextBox 3">
            <a:extLst>
              <a:ext uri="{FF2B5EF4-FFF2-40B4-BE49-F238E27FC236}">
                <a16:creationId xmlns:a16="http://schemas.microsoft.com/office/drawing/2014/main" id="{746731A8-92E5-716D-1922-F4B9C314E658}"/>
              </a:ext>
            </a:extLst>
          </p:cNvPr>
          <p:cNvSpPr txBox="1"/>
          <p:nvPr/>
        </p:nvSpPr>
        <p:spPr>
          <a:xfrm>
            <a:off x="1338605" y="1753386"/>
            <a:ext cx="10180950" cy="4781950"/>
          </a:xfrm>
          <a:prstGeom prst="rect">
            <a:avLst/>
          </a:prstGeom>
          <a:noFill/>
        </p:spPr>
        <p:txBody>
          <a:bodyPr wrap="square" rtlCol="0">
            <a:spAutoFit/>
          </a:bodyPr>
          <a:lstStyle/>
          <a:p>
            <a:pPr algn="just">
              <a:lnSpc>
                <a:spcPct val="150000"/>
              </a:lnSpc>
              <a:buNone/>
            </a:pPr>
            <a:r>
              <a:rPr lang="en-US" dirty="0">
                <a:latin typeface="Times New Roman" panose="02020603050405020304" pitchFamily="18" charset="0"/>
                <a:cs typeface="Times New Roman" panose="02020603050405020304" pitchFamily="18" charset="0"/>
              </a:rPr>
              <a:t>	The proposed solution uses </a:t>
            </a:r>
            <a:r>
              <a:rPr lang="en-US" b="1" dirty="0">
                <a:latin typeface="Times New Roman" panose="02020603050405020304" pitchFamily="18" charset="0"/>
                <a:cs typeface="Times New Roman" panose="02020603050405020304" pitchFamily="18" charset="0"/>
              </a:rPr>
              <a:t>Convolutional Neural Networks (CNNs)</a:t>
            </a:r>
            <a:r>
              <a:rPr lang="en-US" dirty="0">
                <a:latin typeface="Times New Roman" panose="02020603050405020304" pitchFamily="18" charset="0"/>
                <a:cs typeface="Times New Roman" panose="02020603050405020304" pitchFamily="18" charset="0"/>
              </a:rPr>
              <a:t>, a type of deep learning model widely used in image classification tasks. First, the </a:t>
            </a:r>
            <a:r>
              <a:rPr lang="en-US" b="1" dirty="0">
                <a:latin typeface="Times New Roman" panose="02020603050405020304" pitchFamily="18" charset="0"/>
                <a:cs typeface="Times New Roman" panose="02020603050405020304" pitchFamily="18" charset="0"/>
              </a:rPr>
              <a:t>Garbage Classification</a:t>
            </a:r>
            <a:r>
              <a:rPr lang="en-US" dirty="0">
                <a:latin typeface="Times New Roman" panose="02020603050405020304" pitchFamily="18" charset="0"/>
                <a:cs typeface="Times New Roman" panose="02020603050405020304" pitchFamily="18" charset="0"/>
              </a:rPr>
              <a:t> dataset is collected from Kaggle. The images are preprocessed using methods like </a:t>
            </a:r>
            <a:r>
              <a:rPr lang="en-US" b="1" dirty="0">
                <a:latin typeface="Times New Roman" panose="02020603050405020304" pitchFamily="18" charset="0"/>
                <a:cs typeface="Times New Roman" panose="02020603050405020304" pitchFamily="18" charset="0"/>
              </a:rPr>
              <a:t>resizing to 128×128 pixels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normalization of pixel values</a:t>
            </a:r>
            <a:r>
              <a:rPr lang="en-US" dirty="0">
                <a:latin typeface="Times New Roman" panose="02020603050405020304" pitchFamily="18" charset="0"/>
                <a:cs typeface="Times New Roman" panose="02020603050405020304" pitchFamily="18" charset="0"/>
              </a:rPr>
              <a:t> (0 to 1), and </a:t>
            </a:r>
            <a:r>
              <a:rPr lang="en-US" b="1" dirty="0">
                <a:latin typeface="Times New Roman" panose="02020603050405020304" pitchFamily="18" charset="0"/>
                <a:cs typeface="Times New Roman" panose="02020603050405020304" pitchFamily="18" charset="0"/>
              </a:rPr>
              <a:t>label encoding</a:t>
            </a:r>
            <a:r>
              <a:rPr lang="en-US" dirty="0">
                <a:latin typeface="Times New Roman" panose="02020603050405020304" pitchFamily="18" charset="0"/>
                <a:cs typeface="Times New Roman" panose="02020603050405020304" pitchFamily="18" charset="0"/>
              </a:rPr>
              <a:t>. Data </a:t>
            </a:r>
            <a:r>
              <a:rPr lang="en-US" b="1" dirty="0">
                <a:latin typeface="Times New Roman" panose="02020603050405020304" pitchFamily="18" charset="0"/>
                <a:cs typeface="Times New Roman" panose="02020603050405020304" pitchFamily="18" charset="0"/>
              </a:rPr>
              <a:t>augmentation techniques</a:t>
            </a:r>
            <a:r>
              <a:rPr lang="en-US" dirty="0">
                <a:latin typeface="Times New Roman" panose="02020603050405020304" pitchFamily="18" charset="0"/>
                <a:cs typeface="Times New Roman" panose="02020603050405020304" pitchFamily="18" charset="0"/>
              </a:rPr>
              <a:t> such as rotation and flipping are applied to increase dataset variety and improve model performance.</a:t>
            </a:r>
          </a:p>
          <a:p>
            <a:pPr algn="just">
              <a:lnSpc>
                <a:spcPct val="150000"/>
              </a:lnSpc>
            </a:pPr>
            <a:r>
              <a:rPr lang="en-US" dirty="0">
                <a:latin typeface="Times New Roman" panose="02020603050405020304" pitchFamily="18" charset="0"/>
                <a:cs typeface="Times New Roman" panose="02020603050405020304" pitchFamily="18" charset="0"/>
              </a:rPr>
              <a:t>	The preprocessed data is used to train a CNN model built using </a:t>
            </a:r>
            <a:r>
              <a:rPr lang="en-US" b="1" dirty="0">
                <a:latin typeface="Times New Roman" panose="02020603050405020304" pitchFamily="18" charset="0"/>
                <a:cs typeface="Times New Roman" panose="02020603050405020304" pitchFamily="18" charset="0"/>
              </a:rPr>
              <a:t>TensorFlow and </a:t>
            </a:r>
            <a:r>
              <a:rPr lang="en-US" b="1"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frameworks. The model learns to identify features that distinguish each type of waste. After training, the model is connected to a </a:t>
            </a:r>
            <a:r>
              <a:rPr lang="en-US" b="1" dirty="0">
                <a:latin typeface="Times New Roman" panose="02020603050405020304" pitchFamily="18" charset="0"/>
                <a:cs typeface="Times New Roman" panose="02020603050405020304" pitchFamily="18" charset="0"/>
              </a:rPr>
              <a:t>real-time camera feed</a:t>
            </a:r>
            <a:r>
              <a:rPr lang="en-US" dirty="0">
                <a:latin typeface="Times New Roman" panose="02020603050405020304" pitchFamily="18" charset="0"/>
                <a:cs typeface="Times New Roman" panose="02020603050405020304" pitchFamily="18" charset="0"/>
              </a:rPr>
              <a:t>, allowing it to classify waste instantly as it appears in front of the camera. This approach can be deployed in </a:t>
            </a:r>
            <a:r>
              <a:rPr lang="en-US" b="1" dirty="0">
                <a:latin typeface="Times New Roman" panose="02020603050405020304" pitchFamily="18" charset="0"/>
                <a:cs typeface="Times New Roman" panose="02020603050405020304" pitchFamily="18" charset="0"/>
              </a:rPr>
              <a:t>smart bins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recycling plants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waste sorting facilities</a:t>
            </a:r>
            <a:r>
              <a:rPr lang="en-US" dirty="0">
                <a:latin typeface="Times New Roman" panose="02020603050405020304" pitchFamily="18" charset="0"/>
                <a:cs typeface="Times New Roman" panose="02020603050405020304" pitchFamily="18" charset="0"/>
              </a:rPr>
              <a:t> to automate the process and improve accuracy</a:t>
            </a:r>
          </a:p>
          <a:p>
            <a:pPr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2" name="TextBox 1">
            <a:extLst>
              <a:ext uri="{FF2B5EF4-FFF2-40B4-BE49-F238E27FC236}">
                <a16:creationId xmlns:a16="http://schemas.microsoft.com/office/drawing/2014/main" id="{98167971-5D8A-E675-779F-AFA7495BB302}"/>
              </a:ext>
            </a:extLst>
          </p:cNvPr>
          <p:cNvSpPr txBox="1"/>
          <p:nvPr/>
        </p:nvSpPr>
        <p:spPr>
          <a:xfrm>
            <a:off x="1150070" y="1517715"/>
            <a:ext cx="10454326" cy="4025717"/>
          </a:xfrm>
          <a:prstGeom prst="rect">
            <a:avLst/>
          </a:prstGeom>
          <a:noFill/>
        </p:spPr>
        <p:txBody>
          <a:bodyPr wrap="square" rtlCol="0">
            <a:spAutoFit/>
          </a:bodyPr>
          <a:lstStyle/>
          <a:p>
            <a:pPr algn="just">
              <a:lnSpc>
                <a:spcPct val="200000"/>
              </a:lnSpc>
            </a:pPr>
            <a:r>
              <a:rPr lang="en-US" dirty="0">
                <a:latin typeface="Times New Roman" panose="02020603050405020304" pitchFamily="18" charset="0"/>
                <a:cs typeface="Times New Roman" panose="02020603050405020304" pitchFamily="18" charset="0"/>
              </a:rPr>
              <a:t>	To evaluate the performance of the waste classification model, several standard metrics were used, including </a:t>
            </a: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After training the Convolutional Neural Network (CNN) on the prepared dataset, the model was tested on a separate set of images. The model achieved high accuracy in identifying different types of waste, especially plastic and paper, which had more training examples. A </a:t>
            </a:r>
            <a:r>
              <a:rPr lang="en-US" b="1" dirty="0">
                <a:latin typeface="Times New Roman" panose="02020603050405020304" pitchFamily="18" charset="0"/>
                <a:cs typeface="Times New Roman" panose="02020603050405020304" pitchFamily="18" charset="0"/>
              </a:rPr>
              <a:t>confusion matrix</a:t>
            </a:r>
            <a:r>
              <a:rPr lang="en-US" dirty="0">
                <a:latin typeface="Times New Roman" panose="02020603050405020304" pitchFamily="18" charset="0"/>
                <a:cs typeface="Times New Roman" panose="02020603050405020304" pitchFamily="18" charset="0"/>
              </a:rPr>
              <a:t> was also used to see how well the model predicted each class. These evaluation results show that the model performs reliably and can be used for real-time waste sorting applications</a:t>
            </a: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2" name="TextBox 1">
            <a:extLst>
              <a:ext uri="{FF2B5EF4-FFF2-40B4-BE49-F238E27FC236}">
                <a16:creationId xmlns:a16="http://schemas.microsoft.com/office/drawing/2014/main" id="{97E5E733-2F9D-A05A-2AA3-AE1914B10C7F}"/>
              </a:ext>
            </a:extLst>
          </p:cNvPr>
          <p:cNvSpPr txBox="1"/>
          <p:nvPr/>
        </p:nvSpPr>
        <p:spPr>
          <a:xfrm flipV="1">
            <a:off x="1844776" y="3218795"/>
            <a:ext cx="8502448" cy="577850"/>
          </a:xfrm>
          <a:prstGeom prst="rect">
            <a:avLst/>
          </a:prstGeom>
          <a:noFill/>
        </p:spPr>
        <p:txBody>
          <a:bodyPr wrap="square" rtlCol="0">
            <a:spAutoFit/>
          </a:bodyPr>
          <a:lstStyle/>
          <a:p>
            <a:pPr>
              <a:lnSpc>
                <a:spcPct val="200000"/>
              </a:lnSpc>
              <a:buFont typeface="Arial" panose="020B0604020202020204" pitchFamily="34" charset="0"/>
              <a:buChar char="•"/>
            </a:pPr>
            <a:r>
              <a:rPr lang="en-US" dirty="0"/>
              <a:t> </a:t>
            </a:r>
          </a:p>
        </p:txBody>
      </p:sp>
      <p:sp>
        <p:nvSpPr>
          <p:cNvPr id="12" name="Rectangle 4">
            <a:extLst>
              <a:ext uri="{FF2B5EF4-FFF2-40B4-BE49-F238E27FC236}">
                <a16:creationId xmlns:a16="http://schemas.microsoft.com/office/drawing/2014/main" id="{693AA89C-6551-1FF1-211E-6BAE19F32CF3}"/>
              </a:ext>
            </a:extLst>
          </p:cNvPr>
          <p:cNvSpPr>
            <a:spLocks noChangeArrowheads="1"/>
          </p:cNvSpPr>
          <p:nvPr/>
        </p:nvSpPr>
        <p:spPr bwMode="auto">
          <a:xfrm>
            <a:off x="713559" y="1272885"/>
            <a:ext cx="11419002" cy="38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the waste sorting system with robotic arms or conveyor belt systems for fully automated sorting.</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model on edge devices like Raspberry Pi or NVIDIA Jetson for low-cost, real-time processing.</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advanced object detection techniques (e.g., YOLO) to detect multiple waste items in a single image.</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the system to support more waste categories for better classification.</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handling of mixed or dirty waste to enhance sorting accuracy.</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 or web dashboard to track waste statistics.</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app/dashboard to raise awareness about proper waste disposal methods.</a:t>
            </a:r>
          </a:p>
        </p:txBody>
      </p:sp>
    </p:spTree>
    <p:extLst>
      <p:ext uri="{BB962C8B-B14F-4D97-AF65-F5344CB8AC3E}">
        <p14:creationId xmlns:p14="http://schemas.microsoft.com/office/powerpoint/2010/main" val="2472835671"/>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165</TotalTime>
  <Words>1090</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AKILAN S</cp:lastModifiedBy>
  <cp:revision>17</cp:revision>
  <dcterms:created xsi:type="dcterms:W3CDTF">2024-12-31T09:40:01Z</dcterms:created>
  <dcterms:modified xsi:type="dcterms:W3CDTF">2025-05-29T15:28:47Z</dcterms:modified>
</cp:coreProperties>
</file>