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63" r:id="rId6"/>
    <p:sldId id="260" r:id="rId7"/>
    <p:sldId id="262" r:id="rId8"/>
    <p:sldId id="261" r:id="rId9"/>
    <p:sldId id="264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27"/>
    <p:restoredTop sz="95865"/>
  </p:normalViewPr>
  <p:slideViewPr>
    <p:cSldViewPr snapToGrid="0">
      <p:cViewPr varScale="1">
        <p:scale>
          <a:sx n="114" d="100"/>
          <a:sy n="114" d="100"/>
        </p:scale>
        <p:origin x="1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1/8/24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zaurbegiev/my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F98C-7322-79D1-596A-D6E68F1D9F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Bankruptcy Machine Learning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C6BF7-147D-333D-7E61-76D7DAE14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Kavish, Chang and Damian</a:t>
            </a:r>
          </a:p>
        </p:txBody>
      </p:sp>
    </p:spTree>
    <p:extLst>
      <p:ext uri="{BB962C8B-B14F-4D97-AF65-F5344CB8AC3E}">
        <p14:creationId xmlns:p14="http://schemas.microsoft.com/office/powerpoint/2010/main" val="258252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8313-2776-A0C8-843E-9E03DEE5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370766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091B-D2D7-C00E-0183-49EEBFA9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7693-985E-8A8D-A4C7-4C9946CB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28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BDB04-7636-9C8A-DBC9-34704C09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83D5-2FB8-94EE-437A-AE44DCFD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46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2B53-F537-61A0-AF86-38516AD2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CEB5-F773-7F26-33FE-303E279E0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46" y="1517543"/>
            <a:ext cx="10554574" cy="3822913"/>
          </a:xfrm>
        </p:spPr>
        <p:txBody>
          <a:bodyPr/>
          <a:lstStyle/>
          <a:p>
            <a:r>
              <a:rPr lang="en-US" dirty="0"/>
              <a:t>The aim of this project is to use machine learning to predict whether an individual will become </a:t>
            </a:r>
            <a:r>
              <a:rPr lang="en-US" b="1" dirty="0"/>
              <a:t>bankrupt</a:t>
            </a:r>
            <a:r>
              <a:rPr lang="en-US" dirty="0"/>
              <a:t> based on their financial history.</a:t>
            </a:r>
          </a:p>
          <a:p>
            <a:r>
              <a:rPr lang="en-AU" dirty="0"/>
              <a:t>Uses of the model: can be used as a tool for credit loan assessments, providing efficient and accurate way to evaluate the risk of an individual becoming bankrupt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EAA347-BBCD-A14E-B4F0-66C5A10B9080}"/>
              </a:ext>
            </a:extLst>
          </p:cNvPr>
          <p:cNvSpPr/>
          <p:nvPr/>
        </p:nvSpPr>
        <p:spPr>
          <a:xfrm>
            <a:off x="954180" y="3996267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5D36FC-3F12-8956-FF90-97FF743E8510}"/>
              </a:ext>
            </a:extLst>
          </p:cNvPr>
          <p:cNvSpPr/>
          <p:nvPr/>
        </p:nvSpPr>
        <p:spPr>
          <a:xfrm>
            <a:off x="954179" y="5158139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Building ML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6989C3-BF2C-8495-8575-639A8CD1DBC2}"/>
              </a:ext>
            </a:extLst>
          </p:cNvPr>
          <p:cNvSpPr/>
          <p:nvPr/>
        </p:nvSpPr>
        <p:spPr>
          <a:xfrm>
            <a:off x="4667954" y="3996267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Splitting Data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5FAA9F-674C-FDC6-F80B-47D11E5672B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382224" y="4560711"/>
            <a:ext cx="1" cy="59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5086C93-3EB4-F6B6-CC66-2C9A00A730F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10268" y="4278489"/>
            <a:ext cx="857686" cy="11618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B8D6AE6-663C-FD25-F974-3886C4EEEAC1}"/>
              </a:ext>
            </a:extLst>
          </p:cNvPr>
          <p:cNvSpPr/>
          <p:nvPr/>
        </p:nvSpPr>
        <p:spPr>
          <a:xfrm>
            <a:off x="8381731" y="5158139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Making Predictions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E2FCF5-A10F-5398-1F74-2F0791AECBD6}"/>
              </a:ext>
            </a:extLst>
          </p:cNvPr>
          <p:cNvSpPr/>
          <p:nvPr/>
        </p:nvSpPr>
        <p:spPr>
          <a:xfrm>
            <a:off x="8381730" y="4008404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E72085-1086-FC4A-F366-A0877E51F098}"/>
              </a:ext>
            </a:extLst>
          </p:cNvPr>
          <p:cNvSpPr/>
          <p:nvPr/>
        </p:nvSpPr>
        <p:spPr>
          <a:xfrm>
            <a:off x="4667952" y="5166164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model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9EB443-59F9-4C0C-C1BD-301D3104B5B6}"/>
              </a:ext>
            </a:extLst>
          </p:cNvPr>
          <p:cNvCxnSpPr/>
          <p:nvPr/>
        </p:nvCxnSpPr>
        <p:spPr>
          <a:xfrm flipH="1">
            <a:off x="6095996" y="4560711"/>
            <a:ext cx="1" cy="59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AFF7E59-079E-8B47-B2FB-C027C82317D3}"/>
              </a:ext>
            </a:extLst>
          </p:cNvPr>
          <p:cNvCxnSpPr>
            <a:cxnSpLocks/>
          </p:cNvCxnSpPr>
          <p:nvPr/>
        </p:nvCxnSpPr>
        <p:spPr>
          <a:xfrm flipV="1">
            <a:off x="7524039" y="4282502"/>
            <a:ext cx="857686" cy="11618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DEC53D-7D5D-489A-E60C-9696D83C717F}"/>
              </a:ext>
            </a:extLst>
          </p:cNvPr>
          <p:cNvCxnSpPr/>
          <p:nvPr/>
        </p:nvCxnSpPr>
        <p:spPr>
          <a:xfrm flipH="1">
            <a:off x="9725374" y="4560711"/>
            <a:ext cx="1" cy="59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319CA1-F3A5-524B-F5C1-E28D5E2F9542}"/>
              </a:ext>
            </a:extLst>
          </p:cNvPr>
          <p:cNvSpPr/>
          <p:nvPr/>
        </p:nvSpPr>
        <p:spPr>
          <a:xfrm>
            <a:off x="8381725" y="6128590"/>
            <a:ext cx="2856089" cy="5644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Interface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FE8BD4-2695-A723-3BA1-4B9DE730C952}"/>
              </a:ext>
            </a:extLst>
          </p:cNvPr>
          <p:cNvCxnSpPr/>
          <p:nvPr/>
        </p:nvCxnSpPr>
        <p:spPr>
          <a:xfrm flipH="1">
            <a:off x="9725373" y="5688323"/>
            <a:ext cx="1" cy="5974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4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 animBg="1"/>
      <p:bldP spid="14" grpId="0" animBg="1"/>
      <p:bldP spid="15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2F4C-FD97-2114-364A-EFF8262D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6E05-E95A-0C50-F2E3-AF713C5A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1273056"/>
            <a:ext cx="10554574" cy="3636511"/>
          </a:xfrm>
        </p:spPr>
        <p:txBody>
          <a:bodyPr/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https://www.kaggle.com/datasets/zaurbegiev/my-dataset</a:t>
            </a:r>
            <a:endParaRPr lang="en-US" dirty="0"/>
          </a:p>
          <a:p>
            <a:r>
              <a:rPr lang="en-US" dirty="0"/>
              <a:t>Over 65, 000 lines of data</a:t>
            </a:r>
          </a:p>
          <a:p>
            <a:r>
              <a:rPr lang="en-US" dirty="0"/>
              <a:t>Variables in the dataset: Loan ID, Customer ID, Current loan amount, Term, Credit Score, Annual income, Current years in job, Home Ownership, Purpose, Monthly dept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6A9E504-F726-51E2-DEC2-568765482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661" y="4040520"/>
            <a:ext cx="7772400" cy="1738094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33489E-7934-191B-470A-7D830D0C2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326" y="4040520"/>
            <a:ext cx="1624747" cy="17380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E95234-F9A7-C4D5-E002-3175D681662A}"/>
              </a:ext>
            </a:extLst>
          </p:cNvPr>
          <p:cNvSpPr/>
          <p:nvPr/>
        </p:nvSpPr>
        <p:spPr>
          <a:xfrm>
            <a:off x="9652000" y="4120444"/>
            <a:ext cx="620889" cy="23706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2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64E2-7B93-87DE-DE8B-C23B1CA0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CA7DE-184A-D364-8FAC-3D7E126A8847}"/>
              </a:ext>
            </a:extLst>
          </p:cNvPr>
          <p:cNvSpPr/>
          <p:nvPr/>
        </p:nvSpPr>
        <p:spPr>
          <a:xfrm>
            <a:off x="110471" y="3129844"/>
            <a:ext cx="3646311" cy="1264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017A7D-1929-6255-4818-FC53CE8AEB3E}"/>
              </a:ext>
            </a:extLst>
          </p:cNvPr>
          <p:cNvSpPr/>
          <p:nvPr/>
        </p:nvSpPr>
        <p:spPr>
          <a:xfrm>
            <a:off x="8435219" y="3129845"/>
            <a:ext cx="3646311" cy="1264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Ensemble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EC0C2-B256-49FF-49DE-8DE397FBE907}"/>
              </a:ext>
            </a:extLst>
          </p:cNvPr>
          <p:cNvSpPr/>
          <p:nvPr/>
        </p:nvSpPr>
        <p:spPr>
          <a:xfrm>
            <a:off x="4272843" y="3129843"/>
            <a:ext cx="3646311" cy="126435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39451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8366-6964-FCB3-8DB9-72FCACFF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Forest – Final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0B45-3FD9-F737-C9AB-38566309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1610744"/>
            <a:ext cx="10554574" cy="3636511"/>
          </a:xfrm>
        </p:spPr>
        <p:txBody>
          <a:bodyPr/>
          <a:lstStyle/>
          <a:p>
            <a:r>
              <a:rPr lang="en-AU" b="0" i="0" u="none" strike="noStrike" dirty="0">
                <a:solidFill>
                  <a:srgbClr val="D1D5DB"/>
                </a:solidFill>
                <a:effectLst/>
              </a:rPr>
              <a:t>Random Forest is an ensemble learning method commonly used for classification, regression, and other machine learning tasks. It belongs to the family of tree-based models and is known for its high accuracy, robustness, and versatility.</a:t>
            </a:r>
            <a:endParaRPr lang="en-US" b="0" i="0" u="none" strike="noStrike" dirty="0">
              <a:solidFill>
                <a:srgbClr val="D1D5DB"/>
              </a:solidFill>
              <a:effectLst/>
            </a:endParaRPr>
          </a:p>
          <a:p>
            <a:r>
              <a:rPr lang="en-US" dirty="0">
                <a:solidFill>
                  <a:srgbClr val="D1D5DB"/>
                </a:solidFill>
              </a:rPr>
              <a:t>Optimization: The model was optimized by altering the number of trees, tree depth and feature importance.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31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8366-6964-FCB3-8DB9-72FCACFF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pic>
        <p:nvPicPr>
          <p:cNvPr id="11" name="Content Placeholder 10" descr="A graph with green and white text&#10;&#10;Description automatically generated">
            <a:extLst>
              <a:ext uri="{FF2B5EF4-FFF2-40B4-BE49-F238E27FC236}">
                <a16:creationId xmlns:a16="http://schemas.microsoft.com/office/drawing/2014/main" id="{83C963A9-D623-D260-1864-A587C0317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467" y="2404532"/>
            <a:ext cx="7506017" cy="4006279"/>
          </a:xfrm>
        </p:spPr>
      </p:pic>
    </p:spTree>
    <p:extLst>
      <p:ext uri="{BB962C8B-B14F-4D97-AF65-F5344CB8AC3E}">
        <p14:creationId xmlns:p14="http://schemas.microsoft.com/office/powerpoint/2010/main" val="262909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0248-6EFD-AE63-B061-0B297C3A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918B5-4009-375D-BD75-F553D445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77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05F8F-0022-4EF7-7A26-777FA9EC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7D89-C4D6-CEA9-E7AA-28B1EEB2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7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8313-2776-A0C8-843E-9E03DEE5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E9F4-0087-5E27-AB7D-269DE241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84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Override1.xml><?xml version="1.0" encoding="utf-8"?>
<a:themeOverride xmlns:a="http://schemas.openxmlformats.org/drawingml/2006/main">
  <a:clrScheme name="Quotable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00C6BB"/>
    </a:accent1>
    <a:accent2>
      <a:srgbClr val="6FEBA0"/>
    </a:accent2>
    <a:accent3>
      <a:srgbClr val="B6DF5E"/>
    </a:accent3>
    <a:accent4>
      <a:srgbClr val="EFB251"/>
    </a:accent4>
    <a:accent5>
      <a:srgbClr val="EF755F"/>
    </a:accent5>
    <a:accent6>
      <a:srgbClr val="ED515C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221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Bankruptcy Machine Learning Model </vt:lpstr>
      <vt:lpstr>Introduction</vt:lpstr>
      <vt:lpstr>Background</vt:lpstr>
      <vt:lpstr>Machine Learning Models</vt:lpstr>
      <vt:lpstr>Random Forest – Final Model</vt:lpstr>
      <vt:lpstr>Random Forest</vt:lpstr>
      <vt:lpstr>Ensemble</vt:lpstr>
      <vt:lpstr>Neural Networks</vt:lpstr>
      <vt:lpstr>User interface</vt:lpstr>
      <vt:lpstr>Demonstration</vt:lpstr>
      <vt:lpstr>Limitations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Loan Approval</dc:title>
  <dc:creator>Kavish Naran</dc:creator>
  <cp:lastModifiedBy>Kavish Naran</cp:lastModifiedBy>
  <cp:revision>12</cp:revision>
  <dcterms:created xsi:type="dcterms:W3CDTF">2024-01-07T06:55:37Z</dcterms:created>
  <dcterms:modified xsi:type="dcterms:W3CDTF">2024-01-08T11:04:06Z</dcterms:modified>
</cp:coreProperties>
</file>