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70" r:id="rId5"/>
    <p:sldId id="269" r:id="rId6"/>
    <p:sldId id="259" r:id="rId7"/>
    <p:sldId id="271" r:id="rId8"/>
    <p:sldId id="263" r:id="rId9"/>
    <p:sldId id="260" r:id="rId10"/>
    <p:sldId id="262" r:id="rId11"/>
    <p:sldId id="261" r:id="rId12"/>
    <p:sldId id="264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9"/>
    <p:restoredTop sz="95865"/>
  </p:normalViewPr>
  <p:slideViewPr>
    <p:cSldViewPr snapToGrid="0">
      <p:cViewPr varScale="1">
        <p:scale>
          <a:sx n="113" d="100"/>
          <a:sy n="113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zaurbegiev/my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F98C-7322-79D1-596A-D6E68F1D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Bankruptcy Machine Learning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C6BF7-147D-333D-7E61-76D7DAE1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Kavish, Chang and Damian</a:t>
            </a:r>
          </a:p>
        </p:txBody>
      </p:sp>
    </p:spTree>
    <p:extLst>
      <p:ext uri="{BB962C8B-B14F-4D97-AF65-F5344CB8AC3E}">
        <p14:creationId xmlns:p14="http://schemas.microsoft.com/office/powerpoint/2010/main" val="258252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248-6EFD-AE63-B061-0B297C3A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pic>
        <p:nvPicPr>
          <p:cNvPr id="5" name="Content Placeholder 4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F1274AD-6027-CA67-1763-E7DEC9E39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47" y="3628246"/>
            <a:ext cx="5473700" cy="1765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4B93C-97A6-C371-4400-3C0B8C4D8EC9}"/>
              </a:ext>
            </a:extLst>
          </p:cNvPr>
          <p:cNvSpPr txBox="1"/>
          <p:nvPr/>
        </p:nvSpPr>
        <p:spPr>
          <a:xfrm>
            <a:off x="914400" y="2150918"/>
            <a:ext cx="4561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Ensemble combines predictions of model to improve the outcome of the prediction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blue and white chart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77556BAE-A822-59EB-8EF2-266D4C753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47" y="2279308"/>
            <a:ext cx="6290553" cy="44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F8F-0022-4EF7-7A26-777FA9EC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7D89-C4D6-CEA9-E7AA-28B1EEB2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D1D5DB"/>
                </a:solidFill>
                <a:effectLst/>
              </a:rPr>
              <a:t>They are composed of interconnected nodes, or artificial neurons, organized into layers. Neural networks are capable of learning complex relationships and patterns in 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132BB-EAE4-5D33-7227-11CC3254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77" y="4818496"/>
            <a:ext cx="689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7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313-2776-A0C8-843E-9E03DEE5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E9F4-0087-5E27-AB7D-269DE241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Flask</a:t>
            </a:r>
          </a:p>
          <a:p>
            <a:endParaRPr lang="en-US" dirty="0"/>
          </a:p>
        </p:txBody>
      </p:sp>
      <p:pic>
        <p:nvPicPr>
          <p:cNvPr id="5" name="Picture 4" descr="A person walking on a green arrow&#10;&#10;Description automatically generated">
            <a:extLst>
              <a:ext uri="{FF2B5EF4-FFF2-40B4-BE49-F238E27FC236}">
                <a16:creationId xmlns:a16="http://schemas.microsoft.com/office/drawing/2014/main" id="{BD7FB0B3-EC2E-A65D-4A1D-96B82E64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99" y="2178855"/>
            <a:ext cx="7763227" cy="3675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3F8766-F489-F5DD-D9DC-9C5C9F16B03F}"/>
              </a:ext>
            </a:extLst>
          </p:cNvPr>
          <p:cNvSpPr/>
          <p:nvPr/>
        </p:nvSpPr>
        <p:spPr>
          <a:xfrm>
            <a:off x="9913434" y="2222287"/>
            <a:ext cx="1468564" cy="34648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7F4B5-EB96-C0F4-D809-41C4A4FDA95E}"/>
              </a:ext>
            </a:extLst>
          </p:cNvPr>
          <p:cNvSpPr/>
          <p:nvPr/>
        </p:nvSpPr>
        <p:spPr>
          <a:xfrm>
            <a:off x="7486857" y="2375210"/>
            <a:ext cx="914400" cy="557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827C2-675E-9231-D3AC-0391B9E4AC81}"/>
              </a:ext>
            </a:extLst>
          </p:cNvPr>
          <p:cNvCxnSpPr>
            <a:stCxn id="7" idx="3"/>
          </p:cNvCxnSpPr>
          <p:nvPr/>
        </p:nvCxnSpPr>
        <p:spPr>
          <a:xfrm flipV="1">
            <a:off x="8401257" y="2642839"/>
            <a:ext cx="1503005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8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91B-D2D7-C00E-0183-49EEBFA9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7693-985E-8A8D-A4C7-4C9946CB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data set.</a:t>
            </a:r>
          </a:p>
          <a:p>
            <a:r>
              <a:rPr lang="en-US" dirty="0"/>
              <a:t>The origin of the dataset – no information regarding the source of the data.</a:t>
            </a:r>
          </a:p>
          <a:p>
            <a:r>
              <a:rPr lang="en-US" dirty="0"/>
              <a:t>Limitations of the model used to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7222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DB04-7636-9C8A-DBC9-34704C0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83D5-2FB8-94EE-437A-AE44DCFD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 powerful tool, which can be used to automate manual tasks.</a:t>
            </a:r>
          </a:p>
          <a:p>
            <a:r>
              <a:rPr lang="en-US" dirty="0"/>
              <a:t>Overall number of credit problems, current credit card balance and maximum open credit was the main factors (according to the Random Forest model) which influenced the outcomes during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204064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1BD-F7DE-3EEE-51C0-C03796DD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EA0C-D864-0640-750D-E39C5B91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more balanced the dataset, explore over sampling and/or expand datasets.</a:t>
            </a:r>
          </a:p>
          <a:p>
            <a:r>
              <a:rPr lang="en-US" dirty="0"/>
              <a:t>Further optimizations to do the model and exploration of additional models.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0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2B53-F537-61A0-AF86-38516AD2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EB5-F773-7F26-33FE-303E279E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46" y="1517543"/>
            <a:ext cx="10554574" cy="3822913"/>
          </a:xfrm>
        </p:spPr>
        <p:txBody>
          <a:bodyPr/>
          <a:lstStyle/>
          <a:p>
            <a:r>
              <a:rPr lang="en-US" dirty="0"/>
              <a:t>The aim of this project is to use machine learning to predict whether an individual will become </a:t>
            </a:r>
            <a:r>
              <a:rPr lang="en-US" b="1" dirty="0"/>
              <a:t>bankrupt</a:t>
            </a:r>
            <a:r>
              <a:rPr lang="en-US" dirty="0"/>
              <a:t> based on their financial history.</a:t>
            </a:r>
          </a:p>
          <a:p>
            <a:r>
              <a:rPr lang="en-AU" dirty="0"/>
              <a:t>Uses of the model: can be used as a tool for credit loan assessments, providing efficient and accurate way to evaluate the risk of an individual becoming bankrupt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AA347-BBCD-A14E-B4F0-66C5A10B9080}"/>
              </a:ext>
            </a:extLst>
          </p:cNvPr>
          <p:cNvSpPr/>
          <p:nvPr/>
        </p:nvSpPr>
        <p:spPr>
          <a:xfrm>
            <a:off x="954180" y="3996267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D36FC-3F12-8956-FF90-97FF743E8510}"/>
              </a:ext>
            </a:extLst>
          </p:cNvPr>
          <p:cNvSpPr/>
          <p:nvPr/>
        </p:nvSpPr>
        <p:spPr>
          <a:xfrm>
            <a:off x="954179" y="5158139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ML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989C3-BF2C-8495-8575-639A8CD1DBC2}"/>
              </a:ext>
            </a:extLst>
          </p:cNvPr>
          <p:cNvSpPr/>
          <p:nvPr/>
        </p:nvSpPr>
        <p:spPr>
          <a:xfrm>
            <a:off x="4667954" y="3996267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Splitting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5FAA9F-674C-FDC6-F80B-47D11E5672B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82224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5086C93-3EB4-F6B6-CC66-2C9A00A730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10268" y="4278489"/>
            <a:ext cx="857686" cy="11618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D6AE6-663C-FD25-F974-3886C4EEEAC1}"/>
              </a:ext>
            </a:extLst>
          </p:cNvPr>
          <p:cNvSpPr/>
          <p:nvPr/>
        </p:nvSpPr>
        <p:spPr>
          <a:xfrm>
            <a:off x="8381731" y="5158139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Predictions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2FCF5-A10F-5398-1F74-2F0791AECBD6}"/>
              </a:ext>
            </a:extLst>
          </p:cNvPr>
          <p:cNvSpPr/>
          <p:nvPr/>
        </p:nvSpPr>
        <p:spPr>
          <a:xfrm>
            <a:off x="8381730" y="4008404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E72085-1086-FC4A-F366-A0877E51F098}"/>
              </a:ext>
            </a:extLst>
          </p:cNvPr>
          <p:cNvSpPr/>
          <p:nvPr/>
        </p:nvSpPr>
        <p:spPr>
          <a:xfrm>
            <a:off x="4667952" y="5166164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9EB443-59F9-4C0C-C1BD-301D3104B5B6}"/>
              </a:ext>
            </a:extLst>
          </p:cNvPr>
          <p:cNvCxnSpPr/>
          <p:nvPr/>
        </p:nvCxnSpPr>
        <p:spPr>
          <a:xfrm flipH="1">
            <a:off x="6095996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AFF7E59-079E-8B47-B2FB-C027C82317D3}"/>
              </a:ext>
            </a:extLst>
          </p:cNvPr>
          <p:cNvCxnSpPr>
            <a:cxnSpLocks/>
          </p:cNvCxnSpPr>
          <p:nvPr/>
        </p:nvCxnSpPr>
        <p:spPr>
          <a:xfrm flipV="1">
            <a:off x="7524039" y="4282502"/>
            <a:ext cx="857686" cy="11618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EC53D-7D5D-489A-E60C-9696D83C717F}"/>
              </a:ext>
            </a:extLst>
          </p:cNvPr>
          <p:cNvCxnSpPr/>
          <p:nvPr/>
        </p:nvCxnSpPr>
        <p:spPr>
          <a:xfrm flipH="1">
            <a:off x="9725374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19CA1-F3A5-524B-F5C1-E28D5E2F9542}"/>
              </a:ext>
            </a:extLst>
          </p:cNvPr>
          <p:cNvSpPr/>
          <p:nvPr/>
        </p:nvSpPr>
        <p:spPr>
          <a:xfrm>
            <a:off x="8381725" y="6128590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FE8BD4-2695-A723-3BA1-4B9DE730C952}"/>
              </a:ext>
            </a:extLst>
          </p:cNvPr>
          <p:cNvCxnSpPr/>
          <p:nvPr/>
        </p:nvCxnSpPr>
        <p:spPr>
          <a:xfrm flipH="1">
            <a:off x="9725373" y="5688323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2F4C-FD97-2114-364A-EFF8262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6E05-E95A-0C50-F2E3-AF713C5A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73056"/>
            <a:ext cx="10554574" cy="3636511"/>
          </a:xfrm>
        </p:spPr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https://www.kaggle.com/datasets/zaurbegiev/my-dataset</a:t>
            </a:r>
            <a:endParaRPr lang="en-US" dirty="0"/>
          </a:p>
          <a:p>
            <a:r>
              <a:rPr lang="en-US" dirty="0"/>
              <a:t>Variables in the dataset: Loan ID, Customer ID, Current loan amount, Term, Credit Score, Annual income, Current years in job, Home Ownership, Purpose, Monthly dept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6A9E504-F726-51E2-DEC2-56876548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61" y="4040520"/>
            <a:ext cx="7772400" cy="173809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3489E-7934-191B-470A-7D830D0C2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326" y="4040520"/>
            <a:ext cx="1624747" cy="1738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E95234-F9A7-C4D5-E002-3175D681662A}"/>
              </a:ext>
            </a:extLst>
          </p:cNvPr>
          <p:cNvSpPr/>
          <p:nvPr/>
        </p:nvSpPr>
        <p:spPr>
          <a:xfrm>
            <a:off x="9652000" y="4120444"/>
            <a:ext cx="620889" cy="2370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F2A-FA13-27C2-57A0-42944EB0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85AD30-A7B4-506B-D469-8EC2F95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Unwanted values were dropped based on research, this included null values within the dataset.</a:t>
            </a:r>
          </a:p>
          <a:p>
            <a:r>
              <a:rPr lang="en-US" dirty="0"/>
              <a:t>The following data was dropped during the data cleaning process: Loan ID, Customer ID, Years in current job, Loan status, Tax liens and purpose. </a:t>
            </a:r>
          </a:p>
          <a:p>
            <a:r>
              <a:rPr lang="en-US" dirty="0"/>
              <a:t>Dataset was standardized in order to preform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8924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F8F-0022-4EF7-7A26-777FA9EC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5548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64E2-7B93-87DE-DE8B-C23B1CA0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CA7DE-184A-D364-8FAC-3D7E126A8847}"/>
              </a:ext>
            </a:extLst>
          </p:cNvPr>
          <p:cNvSpPr/>
          <p:nvPr/>
        </p:nvSpPr>
        <p:spPr>
          <a:xfrm>
            <a:off x="110471" y="3129844"/>
            <a:ext cx="3646311" cy="1264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17A7D-1929-6255-4818-FC53CE8AEB3E}"/>
              </a:ext>
            </a:extLst>
          </p:cNvPr>
          <p:cNvSpPr/>
          <p:nvPr/>
        </p:nvSpPr>
        <p:spPr>
          <a:xfrm>
            <a:off x="8435219" y="3129845"/>
            <a:ext cx="3646311" cy="1264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EC0C2-B256-49FF-49DE-8DE397FBE907}"/>
              </a:ext>
            </a:extLst>
          </p:cNvPr>
          <p:cNvSpPr/>
          <p:nvPr/>
        </p:nvSpPr>
        <p:spPr>
          <a:xfrm>
            <a:off x="4272843" y="3129843"/>
            <a:ext cx="3646311" cy="12643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3945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CEDA-A940-43D9-08A0-1CA8DCCF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4FFB8-326C-12A7-2E99-AECA76EE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49628"/>
              </p:ext>
            </p:extLst>
          </p:nvPr>
        </p:nvGraphicFramePr>
        <p:xfrm>
          <a:off x="975462" y="2418118"/>
          <a:ext cx="9489338" cy="335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669">
                  <a:extLst>
                    <a:ext uri="{9D8B030D-6E8A-4147-A177-3AD203B41FA5}">
                      <a16:colId xmlns:a16="http://schemas.microsoft.com/office/drawing/2014/main" val="224807079"/>
                    </a:ext>
                  </a:extLst>
                </a:gridCol>
                <a:gridCol w="4744669">
                  <a:extLst>
                    <a:ext uri="{9D8B030D-6E8A-4147-A177-3AD203B41FA5}">
                      <a16:colId xmlns:a16="http://schemas.microsoft.com/office/drawing/2014/main" val="3928674221"/>
                    </a:ext>
                  </a:extLst>
                </a:gridCol>
              </a:tblGrid>
              <a:tr h="61450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00695"/>
                  </a:ext>
                </a:extLst>
              </a:tr>
              <a:tr h="6145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2091"/>
                  </a:ext>
                </a:extLst>
              </a:tr>
              <a:tr h="1060752">
                <a:tc>
                  <a:txBody>
                    <a:bodyPr/>
                    <a:lstStyle/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10420"/>
                  </a:ext>
                </a:extLst>
              </a:tr>
              <a:tr h="10607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0.99*</a:t>
                      </a:r>
                    </a:p>
                    <a:p>
                      <a:r>
                        <a:rPr lang="en-US" dirty="0"/>
                        <a:t>*Heavily imbalanced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6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6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(Chosen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0B45-3FD9-F737-C9AB-38566309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610744"/>
            <a:ext cx="10554574" cy="3636511"/>
          </a:xfrm>
        </p:spPr>
        <p:txBody>
          <a:bodyPr/>
          <a:lstStyle/>
          <a:p>
            <a:r>
              <a:rPr lang="en-AU" b="0" i="0" u="none" strike="noStrike" dirty="0">
                <a:solidFill>
                  <a:srgbClr val="D1D5DB"/>
                </a:solidFill>
                <a:effectLst/>
              </a:rPr>
              <a:t>Random Forest is an ensemble learning method commonly used for classification, regression, and other machine learning tasks. It belongs to the family of tree-based models and is known for its high accuracy, robustness, and versatility.</a:t>
            </a:r>
            <a:endParaRPr lang="en-US" b="0" i="0" u="none" strike="noStrike" dirty="0">
              <a:solidFill>
                <a:srgbClr val="D1D5DB"/>
              </a:solidFill>
              <a:effectLst/>
            </a:endParaRPr>
          </a:p>
          <a:p>
            <a:r>
              <a:rPr lang="en-US" dirty="0">
                <a:solidFill>
                  <a:srgbClr val="D1D5DB"/>
                </a:solidFill>
              </a:rPr>
              <a:t>Optimization: The model was optimized by altering the number of trees, tree depth and feature importance.</a:t>
            </a:r>
            <a:endParaRPr lang="en-US" dirty="0"/>
          </a:p>
        </p:txBody>
      </p:sp>
      <p:pic>
        <p:nvPicPr>
          <p:cNvPr id="4" name="Content Placeholder 10" descr="A graph with green and white text&#10;&#10;Description automatically generated">
            <a:extLst>
              <a:ext uri="{FF2B5EF4-FFF2-40B4-BE49-F238E27FC236}">
                <a16:creationId xmlns:a16="http://schemas.microsoft.com/office/drawing/2014/main" id="{752B1E7F-5B16-CCAC-D1C8-F9B5B19D3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95" y="4376500"/>
            <a:ext cx="4333723" cy="23130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93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- Results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90ECD87-291B-9057-1BE5-E720AEAFA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15113"/>
            <a:ext cx="5325993" cy="3636963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DACCFB-3F34-EEE0-926D-94F6822E2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32403"/>
              </p:ext>
            </p:extLst>
          </p:nvPr>
        </p:nvGraphicFramePr>
        <p:xfrm>
          <a:off x="6608618" y="2901757"/>
          <a:ext cx="5494482" cy="202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241">
                  <a:extLst>
                    <a:ext uri="{9D8B030D-6E8A-4147-A177-3AD203B41FA5}">
                      <a16:colId xmlns:a16="http://schemas.microsoft.com/office/drawing/2014/main" val="224807079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3928674221"/>
                    </a:ext>
                  </a:extLst>
                </a:gridCol>
              </a:tblGrid>
              <a:tr h="370802">
                <a:tc>
                  <a:txBody>
                    <a:bodyPr/>
                    <a:lstStyle/>
                    <a:p>
                      <a:r>
                        <a:rPr lang="en-US" dirty="0"/>
                        <a:t>Model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00695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dirty="0"/>
                        <a:t>Initial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2091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dirty="0"/>
                        <a:t>Optimization 1 – 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10420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Optimization 2 – class weight adjustment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6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098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463</Words>
  <Application>Microsoft Macintosh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Courier New</vt:lpstr>
      <vt:lpstr>Wingdings 2</vt:lpstr>
      <vt:lpstr>Quotable</vt:lpstr>
      <vt:lpstr>Bankruptcy Machine Learning Model </vt:lpstr>
      <vt:lpstr>Introduction</vt:lpstr>
      <vt:lpstr>Background</vt:lpstr>
      <vt:lpstr>Data Cleaning</vt:lpstr>
      <vt:lpstr>Data Analysis</vt:lpstr>
      <vt:lpstr>Machine Learning Models</vt:lpstr>
      <vt:lpstr>Comparison</vt:lpstr>
      <vt:lpstr>Random Forest (Chosen Model)</vt:lpstr>
      <vt:lpstr>Random Forest - Results</vt:lpstr>
      <vt:lpstr>Ensemble</vt:lpstr>
      <vt:lpstr>Neural Networks</vt:lpstr>
      <vt:lpstr>User interface</vt:lpstr>
      <vt:lpstr>Limitations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Loan Approval</dc:title>
  <dc:creator>Kavish Naran</dc:creator>
  <cp:lastModifiedBy>Kavish Naran</cp:lastModifiedBy>
  <cp:revision>28</cp:revision>
  <dcterms:created xsi:type="dcterms:W3CDTF">2024-01-07T06:55:37Z</dcterms:created>
  <dcterms:modified xsi:type="dcterms:W3CDTF">2024-01-08T13:27:59Z</dcterms:modified>
</cp:coreProperties>
</file>