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1" r:id="rId2"/>
  </p:sldMasterIdLst>
  <p:notesMasterIdLst>
    <p:notesMasterId r:id="rId100"/>
  </p:notesMasterIdLst>
  <p:handoutMasterIdLst>
    <p:handoutMasterId r:id="rId101"/>
  </p:handoutMasterIdLst>
  <p:sldIdLst>
    <p:sldId id="557" r:id="rId3"/>
    <p:sldId id="558" r:id="rId4"/>
    <p:sldId id="559" r:id="rId5"/>
    <p:sldId id="560" r:id="rId6"/>
    <p:sldId id="561" r:id="rId7"/>
    <p:sldId id="562" r:id="rId8"/>
    <p:sldId id="573" r:id="rId9"/>
    <p:sldId id="574" r:id="rId10"/>
    <p:sldId id="575" r:id="rId11"/>
    <p:sldId id="576" r:id="rId12"/>
    <p:sldId id="282" r:id="rId13"/>
    <p:sldId id="283" r:id="rId14"/>
    <p:sldId id="351" r:id="rId15"/>
    <p:sldId id="594" r:id="rId16"/>
    <p:sldId id="284" r:id="rId17"/>
    <p:sldId id="344" r:id="rId18"/>
    <p:sldId id="595" r:id="rId19"/>
    <p:sldId id="285" r:id="rId20"/>
    <p:sldId id="578" r:id="rId21"/>
    <p:sldId id="295" r:id="rId22"/>
    <p:sldId id="286" r:id="rId23"/>
    <p:sldId id="287" r:id="rId24"/>
    <p:sldId id="288" r:id="rId25"/>
    <p:sldId id="349" r:id="rId26"/>
    <p:sldId id="289" r:id="rId27"/>
    <p:sldId id="363" r:id="rId28"/>
    <p:sldId id="364" r:id="rId29"/>
    <p:sldId id="365" r:id="rId30"/>
    <p:sldId id="350" r:id="rId31"/>
    <p:sldId id="291" r:id="rId32"/>
    <p:sldId id="292" r:id="rId33"/>
    <p:sldId id="293" r:id="rId34"/>
    <p:sldId id="294" r:id="rId35"/>
    <p:sldId id="354" r:id="rId36"/>
    <p:sldId id="355" r:id="rId37"/>
    <p:sldId id="296" r:id="rId38"/>
    <p:sldId id="297" r:id="rId39"/>
    <p:sldId id="588" r:id="rId40"/>
    <p:sldId id="298" r:id="rId41"/>
    <p:sldId id="299" r:id="rId42"/>
    <p:sldId id="589" r:id="rId43"/>
    <p:sldId id="579" r:id="rId44"/>
    <p:sldId id="301" r:id="rId45"/>
    <p:sldId id="302" r:id="rId46"/>
    <p:sldId id="303" r:id="rId47"/>
    <p:sldId id="565" r:id="rId48"/>
    <p:sldId id="304" r:id="rId49"/>
    <p:sldId id="305" r:id="rId50"/>
    <p:sldId id="306" r:id="rId51"/>
    <p:sldId id="307" r:id="rId52"/>
    <p:sldId id="308" r:id="rId53"/>
    <p:sldId id="580" r:id="rId54"/>
    <p:sldId id="581" r:id="rId55"/>
    <p:sldId id="310" r:id="rId56"/>
    <p:sldId id="582" r:id="rId57"/>
    <p:sldId id="320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583" r:id="rId66"/>
    <p:sldId id="584" r:id="rId67"/>
    <p:sldId id="321" r:id="rId68"/>
    <p:sldId id="586" r:id="rId69"/>
    <p:sldId id="324" r:id="rId70"/>
    <p:sldId id="323" r:id="rId71"/>
    <p:sldId id="325" r:id="rId72"/>
    <p:sldId id="326" r:id="rId73"/>
    <p:sldId id="327" r:id="rId74"/>
    <p:sldId id="587" r:id="rId75"/>
    <p:sldId id="328" r:id="rId76"/>
    <p:sldId id="330" r:id="rId77"/>
    <p:sldId id="331" r:id="rId78"/>
    <p:sldId id="332" r:id="rId79"/>
    <p:sldId id="333" r:id="rId80"/>
    <p:sldId id="335" r:id="rId81"/>
    <p:sldId id="334" r:id="rId82"/>
    <p:sldId id="347" r:id="rId83"/>
    <p:sldId id="348" r:id="rId84"/>
    <p:sldId id="359" r:id="rId85"/>
    <p:sldId id="592" r:id="rId86"/>
    <p:sldId id="593" r:id="rId87"/>
    <p:sldId id="360" r:id="rId88"/>
    <p:sldId id="590" r:id="rId89"/>
    <p:sldId id="336" r:id="rId90"/>
    <p:sldId id="358" r:id="rId91"/>
    <p:sldId id="591" r:id="rId92"/>
    <p:sldId id="337" r:id="rId93"/>
    <p:sldId id="338" r:id="rId94"/>
    <p:sldId id="339" r:id="rId95"/>
    <p:sldId id="366" r:id="rId96"/>
    <p:sldId id="340" r:id="rId97"/>
    <p:sldId id="341" r:id="rId98"/>
    <p:sldId id="342" r:id="rId99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291" autoAdjust="0"/>
  </p:normalViewPr>
  <p:slideViewPr>
    <p:cSldViewPr>
      <p:cViewPr varScale="1">
        <p:scale>
          <a:sx n="71" d="100"/>
          <a:sy n="71" d="100"/>
        </p:scale>
        <p:origin x="13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75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7C711C-E4A5-4E7C-B75F-C19490E6B1F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59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3C3F91-2140-453C-9968-5F1551CB7FA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313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73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Again you need to understand Phonetics is the study of speech sounds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Times New Roman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Phonology studies how languages systematically organize their sounds.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Sinhala has spelling rules – word with ‘ra’ next character ‘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’ should be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murthaja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 -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raNa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723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239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543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Sinhala Sounds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487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sounds are we called speech sounds. You will see these sounds are in English and </a:t>
            </a:r>
            <a:r>
              <a:rPr lang="en-US" dirty="0" err="1"/>
              <a:t>tamil</a:t>
            </a:r>
            <a:r>
              <a:rPr lang="en-US" dirty="0"/>
              <a:t> also.</a:t>
            </a:r>
          </a:p>
          <a:p>
            <a:endParaRPr lang="en-US" dirty="0"/>
          </a:p>
          <a:p>
            <a:r>
              <a:rPr lang="en-US" dirty="0"/>
              <a:t>Sinhala </a:t>
            </a:r>
            <a:r>
              <a:rPr lang="si-LK" dirty="0"/>
              <a:t>අැ  </a:t>
            </a:r>
            <a:r>
              <a:rPr lang="en-US" dirty="0" err="1"/>
              <a:t>tamil</a:t>
            </a:r>
            <a:r>
              <a:rPr lang="en-US" dirty="0"/>
              <a:t> no ae</a:t>
            </a:r>
          </a:p>
          <a:p>
            <a:endParaRPr lang="en-US" dirty="0"/>
          </a:p>
          <a:p>
            <a:r>
              <a:rPr lang="en-US" dirty="0" err="1"/>
              <a:t>Natve</a:t>
            </a:r>
            <a:r>
              <a:rPr lang="en-US" dirty="0"/>
              <a:t> English Speaker and Non – Native English Speakers  , USA and UK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091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sounds are we called speech sounds. You will see these sounds are in English and </a:t>
            </a:r>
            <a:r>
              <a:rPr lang="en-US" dirty="0" err="1"/>
              <a:t>tamil</a:t>
            </a:r>
            <a:r>
              <a:rPr lang="en-US" dirty="0"/>
              <a:t> also.</a:t>
            </a:r>
          </a:p>
          <a:p>
            <a:endParaRPr lang="en-US" dirty="0"/>
          </a:p>
          <a:p>
            <a:r>
              <a:rPr lang="en-US" dirty="0"/>
              <a:t>Sinhala </a:t>
            </a:r>
            <a:r>
              <a:rPr lang="si-LK" dirty="0"/>
              <a:t>අැ  </a:t>
            </a:r>
            <a:r>
              <a:rPr lang="en-US" dirty="0" err="1"/>
              <a:t>tamil</a:t>
            </a:r>
            <a:r>
              <a:rPr lang="en-US" dirty="0"/>
              <a:t> no ae</a:t>
            </a:r>
          </a:p>
          <a:p>
            <a:endParaRPr lang="en-US" dirty="0"/>
          </a:p>
          <a:p>
            <a:r>
              <a:rPr lang="en-US" dirty="0" err="1"/>
              <a:t>Natve</a:t>
            </a:r>
            <a:r>
              <a:rPr lang="en-US" dirty="0"/>
              <a:t> English Speaker and Non – Native English Speakers  , USA and UK </a:t>
            </a:r>
          </a:p>
          <a:p>
            <a:endParaRPr lang="en-US" dirty="0"/>
          </a:p>
          <a:p>
            <a:r>
              <a:rPr lang="en-US" dirty="0"/>
              <a:t>You speak according to the sound set you have.</a:t>
            </a:r>
          </a:p>
          <a:p>
            <a:endParaRPr lang="en-US" dirty="0"/>
          </a:p>
          <a:p>
            <a:r>
              <a:rPr lang="en-US" dirty="0"/>
              <a:t>Japan Road </a:t>
            </a:r>
            <a:r>
              <a:rPr lang="en-US" dirty="0">
                <a:sym typeface="Wingdings" panose="05000000000000000000" pitchFamily="2" charset="2"/>
              </a:rPr>
              <a:t> Load  (Different set of Sounds)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561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Three concepts you need to understand well.     Ba is produced with b and a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phone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 is the most basic unit of speech sounds (Any sound generated from human mouth) 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the word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bat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 begins with the [b] phone. It has three distinct sounds: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 sound,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 sound, and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 sound. The four-letter word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ball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 has only three phones: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 sound,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 sound, and a single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 sound.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phoneme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 can be defined as the smallest unit of sound in a language that distinguishes one word from another. In the word "cat," for example, there are three phonemes: "c," "a," and "t." If we change the first of these phonemes from "c" to "h," then we'd have a different word, "hat" instead of "cat.“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Phoneme is a subset of phone.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352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Maharagama</a:t>
            </a:r>
            <a:r>
              <a:rPr lang="en-US" dirty="0"/>
              <a:t>, </a:t>
            </a:r>
            <a:r>
              <a:rPr lang="en-US" dirty="0" err="1"/>
              <a:t>Katharagama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035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detect those things, we have a concept called Minimal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585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web site and Explain Sinhala Tamil and English </a:t>
            </a:r>
            <a:r>
              <a:rPr lang="en-US" dirty="0" err="1"/>
              <a:t>alphabat</a:t>
            </a:r>
            <a:r>
              <a:rPr lang="en-US" dirty="0"/>
              <a:t>  26, 60 and 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343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These are the major levels of linguistics or sometimes we called knowledge about language. </a:t>
            </a:r>
          </a:p>
          <a:p>
            <a:endParaRPr lang="en-US" dirty="0"/>
          </a:p>
          <a:p>
            <a:r>
              <a:rPr lang="en-US" dirty="0"/>
              <a:t>Still very limited researchers are done some research related to the Semantics and Pragmatics.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253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is transcribe, translate and Transliterate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Transliteration is about converting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written characters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 into a different script.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charset="0"/>
              <a:ea typeface="+mn-ea"/>
              <a:cs typeface="+mn-cs"/>
            </a:endParaRPr>
          </a:p>
          <a:p>
            <a:r>
              <a:rPr lang="en-US" dirty="0"/>
              <a:t>transcribe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reproducing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spoken words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 in writing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662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different sounds for one letter.</a:t>
            </a:r>
          </a:p>
          <a:p>
            <a:endParaRPr lang="en-US" dirty="0"/>
          </a:p>
          <a:p>
            <a:r>
              <a:rPr lang="en-US" dirty="0"/>
              <a:t>Obvious, 44 sounds  available but has 26 letters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659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 err="1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Ghoti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 is a creative respelling of the word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fish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, used to illustrate irregularities in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English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 spelling and pronunciation.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708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Alphabats</a:t>
            </a:r>
            <a:r>
              <a:rPr lang="en-US" dirty="0"/>
              <a:t> for Sinhala we use them to write Sinhala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263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Phonetic </a:t>
            </a:r>
            <a:r>
              <a:rPr lang="en-US" dirty="0" err="1"/>
              <a:t>alphabat</a:t>
            </a:r>
            <a:r>
              <a:rPr lang="en-US" dirty="0"/>
              <a:t> described the way we pro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set of symbols that linguists use to describe the sounds of spoken languages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Places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875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 Full Name and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4081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726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If you blow in each of these tubes, which (A,B,C) will produce the highest frequency sound?</a:t>
            </a:r>
            <a:endParaRPr lang="si-LK" sz="1200" b="0" i="0" kern="1200" dirty="0">
              <a:solidFill>
                <a:schemeClr val="tx1"/>
              </a:solidFill>
              <a:effectLst/>
              <a:latin typeface="Times New Roman" charset="0"/>
              <a:ea typeface="+mn-ea"/>
              <a:cs typeface="+mn-cs"/>
            </a:endParaRPr>
          </a:p>
          <a:p>
            <a:endParaRPr lang="si-LK" sz="1200" b="0" i="0" kern="1200" dirty="0">
              <a:solidFill>
                <a:schemeClr val="tx1"/>
              </a:solidFill>
              <a:effectLst/>
              <a:latin typeface="Times New Roman" charset="0"/>
              <a:ea typeface="+mn-ea"/>
              <a:cs typeface="+mn-cs"/>
            </a:endParaRPr>
          </a:p>
          <a:p>
            <a:endParaRPr lang="si-LK" sz="1200" b="0" i="0" kern="1200" dirty="0">
              <a:solidFill>
                <a:schemeClr val="tx1"/>
              </a:solidFill>
              <a:effectLst/>
              <a:latin typeface="Times New Roman" charset="0"/>
              <a:ea typeface="+mn-ea"/>
              <a:cs typeface="+mn-cs"/>
            </a:endParaRPr>
          </a:p>
          <a:p>
            <a:r>
              <a:rPr lang="si-LK" dirty="0"/>
              <a:t>අනුනාද  </a:t>
            </a:r>
            <a:r>
              <a:rPr lang="en-US" dirty="0"/>
              <a:t>resonance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8128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Shrinking or narrowing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1861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958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Optics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the branch of physics that studies the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behaviour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 and properties of light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2376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completely blocking the flow of air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, normally followed by releasing the air. English pronunciation contains 6 plosive phonemes: 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p,b,t,d,k,g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/: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1805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Cha, ja, </a:t>
            </a:r>
            <a:r>
              <a:rPr lang="en-US" dirty="0" err="1"/>
              <a:t>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0455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Next week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6267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Importance of learning IPA symbols</a:t>
            </a:r>
          </a:p>
          <a:p>
            <a:endParaRPr lang="en-US" dirty="0"/>
          </a:p>
          <a:p>
            <a:r>
              <a:rPr lang="en-US" dirty="0"/>
              <a:t>Research papers   (when you publish research papers and if you show some examples in your language)</a:t>
            </a:r>
          </a:p>
          <a:p>
            <a:endParaRPr lang="en-US" dirty="0"/>
          </a:p>
          <a:p>
            <a:r>
              <a:rPr lang="en-US" dirty="0"/>
              <a:t>Exercise: write your name and your address using IPA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5693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Buddhi Gamage - -Best Paper Award – </a:t>
            </a:r>
            <a:r>
              <a:rPr lang="en-US" dirty="0" err="1"/>
              <a:t>ICTer</a:t>
            </a:r>
            <a:r>
              <a:rPr lang="en-US" dirty="0"/>
              <a:t> Conference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TTS and OCR – IS Research (Developed Mobile App)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02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you can see three sets A, B and 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323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say Set A consists all sounds in the Universe. However, I think all of you know that, Humans cannot hear all the sounds. We  20 Hz == 20,000 Hz</a:t>
            </a:r>
          </a:p>
          <a:p>
            <a:endParaRPr lang="en-US" dirty="0"/>
          </a:p>
          <a:p>
            <a:r>
              <a:rPr lang="en-US" dirty="0"/>
              <a:t>Dogs can hear up to 45KHz (higher frequencies)</a:t>
            </a:r>
          </a:p>
          <a:p>
            <a:endParaRPr lang="en-US" dirty="0"/>
          </a:p>
          <a:p>
            <a:r>
              <a:rPr lang="en-US" dirty="0"/>
              <a:t>Only a subset of Set A can hear by the humans.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939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B is the all sounds that human can hear. But all of those sounds are not human sounds</a:t>
            </a:r>
          </a:p>
          <a:p>
            <a:endParaRPr lang="en-US" dirty="0"/>
          </a:p>
          <a:p>
            <a:r>
              <a:rPr lang="en-US" dirty="0"/>
              <a:t>Only some of those sounds are used in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009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C: Set C consists all Language Sounds</a:t>
            </a:r>
          </a:p>
          <a:p>
            <a:endParaRPr lang="en-US" dirty="0"/>
          </a:p>
          <a:p>
            <a:r>
              <a:rPr lang="en-US" dirty="0"/>
              <a:t>All languages spoken around the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97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819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specific to their language</a:t>
            </a:r>
          </a:p>
          <a:p>
            <a:endParaRPr lang="en-US" dirty="0"/>
          </a:p>
          <a:p>
            <a:r>
              <a:rPr lang="en-US" dirty="0"/>
              <a:t>Sinhala has a separate phonology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C3F91-2140-453C-9968-5F1551CB7FA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25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CEFD9-786D-4B0A-B7DE-45401306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947C2-F15D-4948-9AB4-3B7AFB53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27D6-E421-4950-8570-ECEDAAA4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Code Generation: </a:t>
            </a:r>
            <a:fld id="{8EE69017-04C2-4E8F-A7CC-01EE9D466FE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Code Generation: </a:t>
            </a:r>
            <a:fld id="{EBFCF4A8-6E6A-43DE-92BF-AB5C5E8AE00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Code Generation: </a:t>
            </a:r>
            <a:fld id="{41FD047B-7FD5-4FD5-BC07-8EAAA2F775A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19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71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169D5D8-9B82-4D50-B4E5-B37B9A4F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2750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15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82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01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0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5D582C-3786-42D1-A515-0782FDAD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35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45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963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Code Generation: </a:t>
            </a:r>
            <a:fld id="{2F1F1388-446E-4341-ACF5-B48365EB894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Code Generation: </a:t>
            </a:r>
            <a:fld id="{6ACBE832-3754-41BD-98C3-2C2F46F99F1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Code Generation: </a:t>
            </a:r>
            <a:fld id="{BD2E6B51-4ACF-463C-BB68-F1F46A01926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Code Generation: </a:t>
            </a:r>
            <a:fld id="{878E17B0-547A-4A6B-9D51-8ABE9DA556B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Code Generation: </a:t>
            </a:r>
            <a:fld id="{ACDC8242-F059-441D-B8AF-75C965BE4D8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dirty="0"/>
              <a:t> </a:t>
            </a:r>
            <a:fld id="{8EE69017-04C2-4E8F-A7CC-01EE9D466FE0}" type="slidenum">
              <a:rPr lang="en-GB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646F9-5CBE-42BE-B0C2-761D6683C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3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yslexia-reading-well.com/44-phonemes-in-english.html#:~:text=Follow%20on%20RSS-,The%2044%20Phonemes%20in%20English,word%20or%20meaning%20from%20another.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ophonetics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elp:IPA/English" TargetMode="Externa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elp:IPA/English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en.wikipedia.org/wiki/Ghoti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nationalphoneticalphabet.org/ipa-sounds/ipa-chart-with-sound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elp:IPA/Tami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funny%20phonetics.mp4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eeingspeech.ac.uk/ipa-charts/?chart=1&amp;datatype=3&amp;speaker=1" TargetMode="External"/><Relationship Id="rId2" Type="http://schemas.openxmlformats.org/officeDocument/2006/relationships/hyperlink" Target="https://www.mimicmethod.com/ft101/place-of-articulation/" TargetMode="Externa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9.gif"/><Relationship Id="rId4" Type="http://schemas.openxmlformats.org/officeDocument/2006/relationships/image" Target="../media/image38.gi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3.gif"/><Relationship Id="rId4" Type="http://schemas.openxmlformats.org/officeDocument/2006/relationships/image" Target="../media/image4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0.gi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rose-medical.com/vowel-sounds.html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37" y="2133600"/>
            <a:ext cx="9144000" cy="1447800"/>
          </a:xfrm>
          <a:prstGeom prst="rect">
            <a:avLst/>
          </a:prstGeom>
          <a:solidFill>
            <a:srgbClr val="0070C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9144000" cy="9366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Phonetics and Phonology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775" y="4891087"/>
            <a:ext cx="3796352" cy="504825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HND </a:t>
            </a:r>
            <a:r>
              <a:rPr lang="en-US" sz="2800" dirty="0" err="1">
                <a:solidFill>
                  <a:schemeClr val="tx1"/>
                </a:solidFill>
              </a:rPr>
              <a:t>Thilini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AutoShape 2" descr="data:image/jpeg;base64,/9j/4AAQSkZJRgABAQAAAQABAAD/2wCEAAkGBxEQEhUSEhIVFRUVFhYYFRUWFxUXGBgYGhcZFxgVFRUYHSggGholGxgWITEhJSkrLi4uGB8zODMsNygtLisBCgoKDg0OGxAQGy0lICUtLy8tLS0tKy0tLS0tLy0tLS0tLS8tLS0tLS0tLS0tLS0tLS0tLS0tLS0tLS0tLS0tLf/AABEIAMIBAwMBEQACEQEDEQH/xAAbAAEAAQUBAAAAAAAAAAAAAAAABQIDBAYHAf/EAEYQAAIBAgMEBgYHBAkEAwAAAAECAAMRBBIhBTFBUQYTImFxkQcyUoGhsSNCYnKywdEUJIKSM1NzoqOzwuHwFWN08RY0g//EABsBAQADAQEBAQAAAAAAAAAAAAADBAUCAQYH/8QAPBEAAgEDAgMFBgYBAwIHAAAAAAECAwQRITEFEkETMlFhcSKBkaGx0RQjM8Hh8EJDUvGiwgYVJDRTkrL/2gAMAwEAAhEDEQA/AO4wBAEAQBAEAQBAEAQBAEAQBAEAQBAEAQBAEAQBAEAQBAEAQBAEAQBAEAQBAPIAgHsAQBAEAQDyAewDyAewDyAewDyAewBAEAQBAEAQBAIXpFtk4cBKYVqp1sxGi332uCbkEaSejSU9ZbEFeq4aR3Ib/wCV4pBmfDCw3kB1HnqJP+GpvaRX/FTW8Tadl4wV6NOqBYVEVrb7XF98pzjyyaLsJc0VLxMqcnQgCAIAgCAIB5APYAgCAIAgCAIAgCAIAgCAIAgCAIAgGn4zpCzuTSrIijQKdD4tmW1/fLMacUtUaELeCj7SyXMB0grGtSpMyMKhIuuU6AEk3U2nk6ceVtHNWhTUG1k2yVyiIAgHMfSW372g/wCynxepNC17nvM+7769DW1psoY7hkf4oZYyVcYOwdG0y4TDjlQpfgEyqrzN+rNaksQivJElOCQQBAEAQBAEA8gHsAQBAEAQBAEAQBAEAQBAEAQDB2ttDqEuEZ2PqooJ95sNB3zqMck9vQ7WWG8LxInDdJXJAfDlSdwzG5/hKzt0/Muy4dFLKn8v5Ngw9YOoYcff8eMjZmzjyvByMnU+Jl02ST6Oi+Mww5dYT/K04qd1kFx3GdNlQyxAEA5v072fXq4sVKdNmUU0FxruLHdv4y5QnFRw2UriEnLKRp9ZKlPOKiMh6tjZlKmxIW9jw1luMk9ipKLW527ZaZaNIcqaDyUTKluzWjsjKnJ0IAgCAIAgCAIAgCAIAgCAIAgCAIAgCAIBG43b2FoP1dWsiPYGxO4Hdc7hBZpWderHnhFtF/BbToVjalWp1Da5COrEDmQDBxUt6tPWcWvVM1jp2e3S+63zElpl/h3dl7iBoY910LvY6WzG2um686ZcnCOM4R0HYX9BT+7+ZkMtzEr/AKjOV0zeXDVJ7og18SgPDN+BjOKndK1z3GdEYganQCVTNLFPHUm9Woh8GX9Z04SW6B5jKxUC1tT+U5BidYGNyov4kRkYOeekDt4gqP6mw7h13+0u2z9lvzKN1q0vI6rSWygcgBKReIvEdIKCOUOa6mxIFxflvvI3USeCnO+pQk4vOhk4LalKscqMSbXtZh8SLTpTT2JKV1SqvEXr6MzZ0WBAEAQBAEAQBAEAQBAEAQDA2jtalQIDk3PAakDme6Vq93TovEt/IsUbWpVWYlOD23QqsFVjmPDK3ztac0r2jUlyxevoz2paVaa5pLT1RIy2VhAKK7EKxG8A28oPY6tHDTtKnVYs9IOzas2aqCSd5vnt8Ik2uh9ryyguWLwl0wvsbp0DdBVUU0yghidbkm3FjwHATzJj8TlKUXzPOMGR6RHIqUbey3zElhFvZlfhy9mXqjVBXuVB9pfnPVJ5wy7VWIs6psI/u9L7sje5g1v1GcRrYsrlsxHgfCWY5TaZsaG3+j+qXxCkm5u/4DPKuxTuu6zbumuPNGkgAuKj5WFyLjKTvHeBOKCzIzjTBjaR0KOO8OrfAqPnLWWem2bCrZ8OptYZ3yjkBYDxPM8yZTq948JKnvEiPTnPSls2PK/9qmP5qrn8pco6U/eUa2tRf3xOr4p8qM3JWPkJULj2OY4baFSwvlbQXzIhPvNrypk+a531x8EbP0Vq53HZVdGJygi+4Am57z5xB5qpeTNTh2HGTwbZLZpCAIAgCAIAgCAIAgCAIAgGhbVxLCtUGhs7esqtx7xPnrhvtZZ8TeoRXZx9PFmRsTF3YCyj6Rb5QBfUWvJbbdYXVHFePsvPgzaNrbRXD0y7AtbcqglmPIAfPhNtvBl29CVaaitPN7I1Cl6Q2zBXwpuTYBXNyeQUrI+08jYlwRYzGp8V/JuGGxXXUc9stw11JBsRcEEjQ6yRPKMWdPs6nLnJwLZ9ay34zubPsJy1N79HGIz1h/8AoPKcIxuI91+4yfSniClShb2X3+Ik9J4yQ8N7svcamjklCXU9pdBbT4zl1OZ7Fyt3WdS2RWXqaQN9EHKRt6mFV77IvpJh6KUGORXJVgCyjSyk314zpSEZvKwa36LjesP4/wAIktR6Fm5ehsnpLqhUoXO+o34f94obspGkLU3e6WGDfOjX/wBSj3mqf79pTq948RMUd48RIz05ntA5tqEd+EHmzH85bp/pfEpVP1V7jqm3Hy4aueVKofJDKj2LNR4g35HLqRlQ+aNx6FjtE/YP4x+kUv1vd+5scOX5b9fsbdLhoCAIAgCAIAgCAIAgCAR2J21RptlJJtvIFwO6UKvEqFOfI38CzC0qTjzIv4LaFOtfISbb9GHxIk9C6pV88j28miOpRnT7xofSBrYiqPtfkDMi5X50vU2bd/lR9DH2LirVgvJ6Z8zb8pJbb+9HNx3fcyX9KLWpUSPbb8P+016hDwl+1L0Oc0tp1rj6d7dZTGTrG9tRuvIlUy+U160YqDeFt4HWcEgSmtNau4H2hqTc8LbzLKWEfL1Zuc+Y0Lp5sfCYei3V0lWoFDqyEgAFwu4GxvY8J42aNtd1ZVEm9H4lXolrfSqSf60knwniaWrJL55i/cZfpbq9Y9A0gXASpmKAsBqtr23cd8U7ik84kviiKxzCMs+Rouzq30qg+2J3F5LVWWYM7Hslvoqf3F+Uj5vaaMaovab8zB6Yvagfu1f8udxI495Gu+iJr1R4P8lks9i3cbE16Wz2cODxaofIL+sUp8ryU+Xm0NCo5gRyuN26WeeLRy4tHUej2mFw/hVP+JKdTvHqJWkdRIz05nR7W12HKvgx5IrfmZcjpS+JSf6vwOn9K2tg8R/Y1B5qR+cpy2ZNcfpS9Gcnp4wjQi/wlflzsfMdo1o0dB6Cm6lvsr8STPKK/Nl6L9zf4drQT8TbJbLwgCAIAgCAIAgCAIBZxl+re2/K1vIyOt+nLHgzun3l6mg/tpO8IfFE+YF58m5patL4I2uXwb+LJHozj2Zhw7B0GgGovpNuw3S8vsUbpae8gektcDE1bncVv71ErXP68/70Rdtv0Y/3qRuzsQBiRlNxakdOed53Qwsv0FbVY9TZPSRX6+jSFJSxWoSQoJIGRtbW3XtL8ruhLGJIg4fGVOcubw/c4+WZKwDKVIqLowIPrjgYg03lGrVnmDO3VK+UAiXcnzJpfpHrk02POgv+c0jb1LFtpNepiejCqgR2ZS1rgWJG86/KZ3EanLBLoy/Uy3hG+l6RVmCsCFJFyCLgE8hMlSp5xrr6P7EXtx8Dk+PxRfGqzbzkJ/ln0VmsU0c82jOp7NrHqqYHsL8hJP8AUKNXd+pg9Mq37sSfYrfgH6yRbkcN0Q3oaN6p+5UPxSSz2LNfYlfTHUscKL6Wrk6XJsaIt5kRT2eSvA53gdpuxCmxF7bu6/CSYQb0OubJa2Fw/wDZsfNyZBPvEb0WTPp1juPI/I/pOcdTzm6HP9i9rbL/APkL/cpLLC/T933K/wDqnR+m9TLgax7lHm6j85TqvEGyS4/Sl6HKlObXS17fHW0pqbaR89On4nSugi2pN4Ux5A/rJbfvzfoblisUI/3qbPLZbEAQBAEAQBAEAQBALGMqgKQTqQdPdOJtYaydRznJySvtALvNp8k45SNxMk+hWKu+/TK34ptWXeXoUrruv1IfppXIxNbQ2YJY8PUXjOLmH5sn44+hYtZflRXr9SjoFUU1qpZQxFNbXvp2jcix3yrV0hh7M6qtvGGbjXxiZHOSzKjEdq4uFJ1BG7TnIEqb2XzI1zJ7nGNvYpnxIZjcnISf4pt2yxBE0Zey0dfatcCXkY5p/pFf6M/2A/zWnHUmo95eph+jR/o6niPmZmcU7sfVl/OpvHW6N9x/wGYv+cfUNaHKcRU/fF8E/DPqrXuIrrZnW9lEmmnci/hGs9mm5aFWa1fqRnT2tbCnvp1vwrOqbedThLEkRfobxAV3Nr2pPYcznQASStUUIOTJqi5tDZ+mGx6mNNI1A46taoBQWHb6u97g+wLe+Zivq8enyZ4qUPE5ntPZK4OvTRahe973A0IG64375oWlw6ybaIqkeU67ssD9nw39gh8yTPassTI0soyyBYn7LfhM8zpoeNHPOhzZ9sP/AOTW/u0iP9Mtf6ZWX6p0L0iPbA1O96I/xklWp3Rdv8p+76nLcDtOzFco3nX3kTPmtTG5sHVuhQ+hJ+0B5KP1li12l6/sjbtVijE2GWycQBAEAQDyAewBAEAx8ZiRTW/HgJFWm4U3JdEdQWZJEDWrq+pZhfuB/MT5ubjUeZN59z+xoRzFYSRom3utxNZqaBOxmsDcXANibgHXdJ7W1UsrJ7Oty64Nm6OYOnQoKrJZyL1CrXu1zuuu4Tbo0lTjgo1KjnLJF9Ocd1dJUp3tUzZyQL2FtB43ns1qdU3oav6PW+mqDX+j434MOe7fMe6g4wWV1L/OpPRm340gK9vYceaHTxmbBRjPCJEnjLONbZP0wP2V+BJn0duvYR5B6M7Rhqt1W+twPlJlMznA070lVBl03dSP8xp0nlnVNYkvUw/RdZhUB5Du4zM4pjlh7/2L6ytTf8TSsjEWFkqePqmZUY+0hnRnH8S372PBfwz6e27qK6Oz7Jpg0KfeiX7+yJIVZyfMzXfSRUP7Prp2KunuQTyO5ysZWCF9Fp1f7h/zF/SVeK/+1l6r6lqn31/eh0mnUtxI5W0nyyrSg/6iy4JnKOmle+O1/rK34yJ9Xw15hkzq250/ZlQihh+6hS/DeT11lnEFoZVRzkLcMp999BI4xwJYWV1Oe+jarfadR9/02KbzzD85eb9gpxXtnQOmzNisOaKAA50NydOybkae6ZdxeQptxxksVLeVWnhHNz0YxdENVYIUXtMVbcL77EDmJVjXhUeFky61jUgnJ4wdb6HLbD+Ln5KPyl+17r9WX6CxSj6InJZJRAEAQBAEAQBALVetl8YBEYxWYHmZHUhzxcfFHUXh5NedcUu+gG+5UB+DhZkS4ZNbSX9+JaVxHqiHpbDxPXPXIyZicqXBIBN+0Rx8DL9vb9lHXcinU5mSdLGrTtTdgHAuQTbS+/XhLa2IWQnS5+sFIU+0SWsBr7OptwnElqdxehkbPxDXsy5dD+Uz+I/pr1/Zli37xXUqAhgLHssO7cdBMGC9tGjLunPMLgMPiKp6wNdd+VrC3I+c+ltprHLgoz5orKZ0rDC6i27KN/HTQeEkxkiykah09oGqVUHVkt3es07geOXLJM96EbLfDZ87AlgAFXuPEmZnF17EPVl2hV52zbKtY9W4vpkf8J3d0xqUnzJE84rGTklQM2JuASdAPK0+ttu4ijzJZydo2VUtSQcAii/uE9TyVpavJq3pPrjqVtxSp/pnsXqeJYZGeit9W+7/AKr/AJStxN/+n96LUO8dBIyklje+g5kz5iUVnLLqlnCSOS9MKt8d/E5/xGn1PDl+WZNbc67stA1GmDwpUh/cEszXtHEZNbF7a9TLQc8gPxATiRyc39FNS+NqHurnzqD9ZP8A4kEe8dSo12y6hbcLqpv3nSfH1Lmay3jfqk/5+ZtdlHTBH9LMSP2KpYAXZF0uL3dB+csWlZVJLlS36Z6FG+io0ZPy/cnuirAYZdRqW4/aI/Kbtr+nnzf1K1NYil5EyGB3GWDs9gCAIAgCAIBarVcvjAMDEVgoLu1gN5PlPUm3hHqWdER1bbdAcS3gP1tJlbTZ2qcjEfpFT4I390fnO1aS8Uddky0ekVP+rbzE9/By8R2TPKe2cOd4cX3kgH5Gcu0mvA87KRcbGYUAtnQbr6a77DS15XqQlTWZLCEaU5PlS1Nf6VEVGoU6RPazOxUkXA7IU8wSW0+zMi/rRlSjya52+ho2NLlU5z6ae/f5Y+ZFdUwqV/pG6uiHH1Sboln1tvLgiVnQpdv2aWiWX7v5J8S7OH+6ePm9PkVdFuiyGkWN7mwvxvvJ+Il2wbmpTfjj4FTiDjGpyx2Rk1cW61Thgt8gUFgR7INtbW0sZNUrJVFSW7I40WqXbPYjhhmx7I9JWVUXe1gSSTYWue+dUKsZtqPQ5uaU6UsT3MyhgnosesNgRpfQHulTidNzhHHidWk1GTMhqwKvYgnI+46DsnQTDjFqaNCfd8jQ6lapQVMt1LsxJsNVHiO8T6STlSopJ6lGlGNSUm1odKwFUvTQcMi3PM2EmWWsfEr6R1Nd6fYcVDRpk6HNf4TtL2jly0MDovhRQxop0yQoo5jqSCxYi5HO0zuKOTikmXbdLs+Z75x8kb4lcZgDY248v95huSzgm5XjQ5ZtHZ1TEYx2HqhmBN/tE6ec+n4e8UTLrd46h0cxGeiCTexK6a+qAPyk/Mm9CMdK62XCVD938ayOr3TqO5yfoHtZsPUNVbdpWXXXVmzf6R5yveXVSksQxnzObWEak8S8ztaA6dwE+TrUp1JeRrppEP03q5cIB7VaiP8AEQ/lNHh9Ps5Jev0M/iWtCXu+psPR8jqKfgT5sTPo7ZYpIrYJvBHX3Sc9MyAIAgCAIBar1cv/ADdANF6VdL2wzhaaZlI1qjtWa5uMvhY313900Ley51mfwPba5s3LFWX2+Jq+J2t+2AhqpqA71JOn8HDyl2NKMNlg+noRoOP5SRZwG0zSPVVjddyVD8Ff9YlDqindWnL7UNiZYyMoFsmegpMHpTAK6FTLUWoRmK2GpO4EsF8Lk+ZlG44dRrSjJrDWqx+6O+0lyOmnoyx1RTCkE3etUVCRx1NWofflH80+Xq0qlv2rqaNvC+rx5M0ozjVuE492MW/2XwJzA480nTDLTBuiszXtYuTYWt7IU++SUK7oQp0ksuWvxZn1aCqQlXb6tY9CDD3GMxHtdaEP3j1NP4Ms4U+a5nP/AGp/HZF2VPHY0fTP/wCmGzUqeHpozIXdmOUkXVFAsSOF6m7ukEakqVs5p4bk/gtPqeqMatWpKSTSSWvi3n6Iz6WNqnEtTL9imEzAgG5FMO5JIvxPHhL3bVFXhSz01+GSlO3p/hlUxq28fHCMboVsxXVndFJIubgHVjc/Kc2P5lScn5fud8UajNQXT9ijpVgUfE0aeUaU2P8AM1v9E94hJ5jFdRZLFvUl5r5J/cn/APpZXRHIA3AgEAfA/GaeDJyzFxuweuZWqMDkBygC2/eTqYBq7YBqG0GyXP0appa4zWPH/msyr9OclTju/wCTVoJRt+d7Zf7EpsraAqkFQ1hqeyfPSZStajlyxWcbk1WXZ9/dkS2ycQq1GCm7Em1tbX+dpvqnKFu4x3wY8pc0smx9FHthlDaG73/mM4s5RVCOv9yeSWp50wqfurDmy/OdVq0eXc9SNAXDdXl5Z0FuPaYL+cxVU5215P5LJNb08VFqdZFaVkXDXPSAc9GklyO2G07s36SWjNxn7mdxto11yy2+xV0DxtQOaJJKFSwB+qRbUdxv52mnw2rLmdPpv6DiVvCMFNaPOPU6Jg37QmwYxJz0CAIAgCAc/wCmfSeqlZqAok01t2lYdu4ubi3A3Fu6Kd/bUpYk9Titw66rxzDHL67+pquI22rghqVQe4H5GXocUtn/AJGbPg14v8SIrjDvqbqeYBU+cuRv6EtpI5pUr+2eYqSLNTNawqLVXkxs3nJlUpy2ZtW3H68PZrwyZeyNrMh6t1bL9W+9e6/ESGtOMFkvdtb3HtUpa9V1JNtpj2fjKju10R72Zbban2R5zn8W/A97NFDbTPdPPxMz3s0W22ix+tbwAnnbz8RyIlOj2Eq4tr5ltS1sSdS+lwADr2Jn8UoSuoRUXjfJ1G4jQjJNav8AY2KlsWstarW7F2v1YzHSyZEucvCwMqO0m7hVdMLZe7CIpXVN0YUsPTf45fUwx0arrh1ogITnpljm0ypc6aanNk8pBCxqxpzWmZNdei9xZfEKUrjtXnGHjTq9PHwyXq+wqzVaZyjJTp5fWF8xdmY25WyD3TydjUcKcNMLf3vLIo3lNUprXmk/ljT9y1/0bE/vT9X26vXZLMn17qt9dLKfhJfw9X8RKpjTDx69Dp3VFqlHOkeXOnhv8yT2BgnoU8rob6bsp3DuPjO7GjOjCXOtW/sVbyrGtU5ovQwcXs2o+N64026sLTXNpuBLHQG/1jOLmjUqV4NLRNfJ5JqdenGzdPPtNt49Ul+xYxIxlXDVlqUmzMLKoXXV15clvOua4l2kZLTGnmdQVtTr03CWi3fu+5IbHHUU1R6dS5JOlNyBoBqQLCLNOjR9tPOX0b+hXucVarlFrHqkRQwrnH1KhRwl0sxRgCBTW9tOdx7pxVhN3cHh48cabFiU4KyUU1nXTruU9BcCyUwKiMrZBcMpU8L755YxkqlRyTW269T3is4Sqew01rs8m19RNQyiNxWwqbnMBZuY0+Uz7nh8auXCTi/Fbe9f8HcZ43MWrsIkWN2F72zMRfnYmYlfh3EIrEZKS9cP54+pKqkCP2l0euhKocwGZNCe0uq3tvFwJUpW17Ca5qbx19HuSwnDmWWReFxG073/AGRj/MnwYWmquGOOkc/A1Zu2S/Uj/fTJJ4jYOLxjI1RFoKq2sXDte5JNl05cZNDhk+rSK6vKFFPl9p/BfP7GzbF2HTwostyx9ZjvPcOQ7pp0LeFFYj8TMuLmdd5l7kTFHQg98sFclp6BAEAQC3iHyqxHBSfITyTwmex3WTkWPxjVjcUqhNyQSoG/xM+UdWDecm0r6hT05jFGHrndSt4sPynPbQXUjlxaitslY2bXO8Ux5mcu4j0yQy4zHpEor7JKi9Soij7g+F989jdSz7K+ZXlxWUtFBEednlj9He3tMAB7lEt0b+pCScm2vDLJKSqTkpShFe7UqGyanFvhLT4w+kUXOQrGxjxYyJ8XqdEj3kRcXYo4k+cilxSu+vyQ5EXV2KnKRS4hWf8Ak/ie8qNk6KUVoswAtmF/I2v8TL/C606k5czzoineJcqZK9IOkFPA01qVFZgzZQFte9ib6kaafGa9Sagss5srKd3UcINLCzqSWzMYK9JKqggVFDANa9juvbunUXzJMr1qTpVJU3unjTyMq09Iz0LB4MsApqEKCzEAAEknQADUkk7hPD1Jt4RYwuLpVgTSqJUA3lGVgPHKYTT2O6lKpTeJxa9U0az016U1MA9JKdNH6xSTmzaWIAtY+Mhq1HBpI1eF8MheRnKcmuXG3vNsCSYxhkgDq4A6uAUmnAHVwCpacAuKsArAgC0AkUNwPCegqgCAIBS4uCIYOcU9fH5+E+FccaFHBTVdVF2IAHOeJHhgnGO+lJdPbbd7hxnXKluXaNlOer0R5TwIvmcl25nh4DhDl0RqUreFPZGUUBnmSwjzqxGRk9yDlGQe2nh4eOwUXby4nw/WD3GSC2htqvRJaiL1GUAADMFF8x8dNJrcPrRo8zbx6k1O2p1ZKNR4j8Bt+hi8dQwucoHys7Agrq7WQWAOoVfjL1zexi4Qerl4eei6lmwq29pWquKbWiXXbf5nS6SrQpAfVpJ8EX9BNbZHzTcqk89W/mzUvRvtzF4xqxr1M6oEsMiLZmLcVUE6KZXoTlLPMbnHLK3tVTVKOG851b2x4vzJbprgqddKaPewYsLEjUC19PEzN41eTt4wUN238v8AkqcKqzpTlKPhj+/AntmYUUqVOmNyIqi+p0AGpmxTTUEn4Izq1R1Kkpvq2zlWx8XXxNXH2d3U0MRlQuct6jhFABNhoxtKMqnKpzk9EmfX3VGjQo23spPmhl41wll+ZP8AQDLgMPUOKZaOetZczDWyKd4vzM6s7ilUpucXpnHh0Rn8Z5ry5irdOWI9F5v+CrpdspMbXo1VqdkU0y2FwwLFr3vxBEp3192dzCklnmxr6vBxw65na0KkHHXLz5YRI7M6XGvj6mD6kAI1UdZnv6lx6uXiRzmqqrc+XBWr8K7Gzjc82+NMePnn9jarSYyD20AwNoYq3ZXfxPLu8ZgcZ4srddjSftv/AKV9/D4+BLTp51ZYwmNI0YFhz4j9Zm8O47UhiFym1/u6r18fr6kk6WdUSdJgwupuJ9dTqQqRUoPKfVFdrG5U7BRcmwipUhTi5TeEurCWT1CCLg3E9hOM4qUXlPqjzYtYjEqlhvJI05C+8ytcXtKhKMJvWTSS9XjPodKLepftLZyZuHPZEAuQBAEApfdPGeo5fVezuvJmHxM+Orwcask/FlCWkmePTR2DOCxA010HuOkiNWwhFw5sa5Mlaanc48CCPlcfGc8vmaOSv9lbhlP8afrHZy8vivuOZD9lfkP5k/WOSX9a+45kUmgRvK/zKfkTPOVjKLVRlXjc9wP52hRGTEqYvXQfmZ3yI8yzHxFS+vdOWtTuLMPB4OpUcuFuoFgdNeckqaKMOstvp9TvtYrc2pcGeuBNsiED3Uxr+E+ctuUanE1DpD/tWfqVFUxQa6v9yqjVqVqdVXYsrUypXdfOQCL/AHc0UeJV50q1SctEtNFo5PC6dDuVOFKcHFYec59CrYX7Js2mRUZKPWubBmPayqtyL33ZppcIrynb9pVlu3j0Wn1ydXf4i+qeynLlXhtnJIbTQVmVlYFcq5e/NqD7wRMzjM+0vaVH0/6mV7eTpQlla/YyBtcs7oEtbPZs1/VBsbW4258ZsQ4pTnWnSSeY5y9MaEUrblpqed8fMhNnbLWmlXJSVCwRdFC3GbNw+7Pm6FxOVlXlOTfdWrzuzQuLiU6kOaTaWfoebT2EmJopTqX7Lu2h4kKo3eBnTvJ2tjScP8nJ/B4Ore8nRrynDwS/cy02flaii2y01oILnWwVZNdT5uI0Yvf2PuV+35oTk95OT+JHbK2RTwuKrY12cC1eo97EAEl2IAF5fsb+VW8qU3jEebxzoy1cXdS4tadskv8AFL4YXkbPsXbeHxis1BywUgNdWWxIv9YCbsJxnsZd1Z1rWSjVWG/NP6EkBOyqQFOlfU+X5mfmlZfnTb3y/qXlsXCbb5weni1ChzKdDv5eMtWt9WtJc1N6dV0f8+ZxKCluU1qzOddeQG4SK9v697LM3p0XRfdnsYKOxVRDqbg2+PmJ5a3Fe2eaU8eXR+4SipblNVN7FtdST+s8dWcq3bTbcs5+B7hJYJ5TcX56z9LKJlYU6e+AXoAgCARu0cTcFQbDif8AnCeMHOtvlMzOlRQV9ZWNr243OgMpXfDJVl2kVr9SjVqUZSwpLmIijtQg2fs6biCrDxU6zAqW0oPDWppcOk4wlGempJUsYDuMruDNMy0rjnOGgemuJ5g9MetjQN2vy95nSieEZWxJ3m/iD/7k8YeBFJvqWqeIudLk7gL3J8BO1SlJ8sV8BFrdslsDso1mC1CU0LZQLtlBtdjuUHcOJ1tuM0KPDG9aj9yI53OO6bLTwFOkF7dtVVRlvroFAA37vgTzlqfDKc68a7bysYWmNNuhX7V8vKXalOkuYNWA0YMSDoLam+4cZHS4RCnUnUUnmSa6ac27HbPTTYvYTZqhexU0bK2qkG1jbjpvPCRf+Sr8PKgp7tNvHh03O5XLlJSaKa+zlqDWqtlLL/FvIPfu8pDdcKhGhThKqoqOdWt23nxR1SuXFtpbmRTw4zCzoSoU5b8FsB7tJ3Gxp3F6rqFVSUcaLXGFpqn7yPtGocrQGBK8U1BXfbfy01O+c0eDVYSqzc03OMkt9OY9dZNJY2PWwjAWum8H1uQI5d8hXBK8bSVBSjlyT64wl6b5Pe2jzZBwVSwFhoDx33JP5zi64JcVKFKlFx9lPOr3bzpoI1opt+JUMK+YNl3FTa44W7+6Wp8MrS4irjTkTXXXRY29TlVF2fL1MPH7Lq1KNSnaxqU3S91Niwtci/jIbHhtzQr1asknmMsa7ttP3E9K5jCpCf8AtafwLHQbo8+ASojnNnYMDYDcLW3mbdn2vK+1jyvPin9Cbit+rypGaWMLHzNlJtwPulsyzX62HrnQUyB4i5+Ok+JqcIu+0k1DOr6x8fUmlV0wjEOzqv8AVt5SN8LvP/jfxX3IslyjRrJp1bkcRlPwnEuG3XWmySFTlPa/Wblpuo+61zI/wFzHenL4M6lVzoiig9RNCrEcrHTwnMrOv1py/wDq/seQqtblOLqs2liF8Dr3mc/hqqXcl8H9hUqZ0RsWAqg001F8qi19bga/Iz7+3k5UYSe7S+hCSGGO+TAyIAgFFVLi17QDCrbPzCxsR7xPAQdTohQzBhTYEG4s7MLjccrEjTeNNCAd4kjq1GuVvQrxtKMZ86ikyE2t0FWs2Z6rEk3JZRmtyDrly8rgRKrzQ5HFY9DiNolU7RSln1/ghdodCMUGJoOqrfsrnbTxBXXn60puytpLVNPy/ksurcqWjWPT+5MbH7Kx9E2VWdQPWCXJ01sEzGVlwijJd/HuO6t9Wi/Zp5XjlfQxMemIRUFRkFRhdkLnTkDpYnwntHgim3ienp/JHdcU7FLMXn5fHBnbA2PicQpZnVUvZCASW5neOyNwPHXhYnypwmnGWObPux9ye3vp1IczjjwJGr0ZS+Q1XvbNUa4UInPsi+Y2IUE8zraxkp8PpJ4xn1Op3Mkst4RjZitQDDLlLEJTQWux4ZmN7nQkk3sATwm3C1pUaftI+clfXFxXxRePt4sksfXNFer6y7DtV6w7OZgNwt6qLwH53J9trdP25L0R7f30k1Spy1W7Xj7jP2ZSrCmK1TOXYfRKQfokP124iow57hYaHNetWcHL2FoadpCrGn+a8t/LyLNOmrlmf+ipEZh/WVN60hzA0Le4a9oTiEHOXKiStWjSg5y2RIUtt9ceqpqwqMCcxylUUWzVG8LiwtqSo3XIlq27prLaK1rfRuG1GLWPTBZx1dEUBQciaIN7MSbcfWdmPiSZXaTWGXgmK/ZOyVD1Xs1bU2B+rTU+yo8ySd5MsW1lFxbilFeS3M294kqE1BLL667EhsqscTlxDLlXUURe/c1bdx9Ve653NI6kVGTSeS7QqOpTU2sZ6F3HBardSbdWAGr3GmX6tL+IjX7II+sJG3hZJSSp4qmxsHUk7hcX8pHCtTm+WLWfDr8Nz3DLdesqguxAVQSSdwA1JMlPDCw9B3RmYlHqkMRxRB6lPfobanvY8J40nowYmHzrUeoajMlO9NBc2aqfXYg7wg7I7y43gSCVHkTlSXtY0y3j7fI9zncoXEPVqLSV3F+3UILDLTUi+o4sbLzsWI3T5/h9hxFXKlcTlyrXvZTfhjO3uJpyhjQl8bijTQva7aBV5uxyonvJAv759QQGLUrOgVM5YqAGb2m+se4X4cJ8lxzi1WlWVKhLGN/V9PcvqWKVNNZZe2DVepTNV2uKhvTGmlPcp035rF/BgOE+g4eqyt4uu8yer9/T3EM8Z0JmlSFtZdOSrqRAHUjvgHnUDvgHqUgNYBcgCAIAgCAIBbaip3qIBbbBIeFv+d88wC1U2eCLXuORFxGAYlTYdM/UAtoChZDbldCDAMLE9G1ZSgaqgLZmIYMWP2mcMTpYb9wA4C0lObg+ZENehGtDkk3jyMLD9Gmo53p1AajLlVnW2RTa4Ui9ibam3AcpJKu5yTmtF0K9KxjRhJUnhvq9fsYNHo5WVw1VFdE7QRHv1jDVQ2cLZQdbcTbgCDLVulOPKtPErW3DXRm6k3zY29feSDbSrt2P2epTdtDUYZkTm5a2UkcBxNtwuRXnCKWYyz8S/Sq1JPE6bj701/fcQO1do0zanTN0p6KoOZ2YneRvZ2Y+JJ5y/bwjThzMwr+tUr1lTinjotsvxJ7YGCSgpDshrVLGr2gbadikOaqDv4kk8bSlWnKo+bGnQ2bWlToR7NNZ6665/uxRialNT14UZaZZaI4PU9VqtvZXVR35j7JnlKm6ksHd3cqhTc3v09SDw+GOJqlGJC2z13vqEudL+05BA7gx3gTQr1Oziox3exgWVDt6jq1Nlq/Nk+OkNIWVabZiQlNABYnciCx0HfawFzuEpztZQjzNo16HE6VWfJFPP98zHxmPbDnq0YM9y1Z7aNUO+3IAAKOQAHCSW9spx5pFe/4lKlU5KeNN/sUJtBzS/aXsHqqUoAD1aRIJqak6uQD4BNxvOadGM6mFsiWveVKVspTwpy2S6f36lvZ2Nq1mYVXvRogPU0AzNvp0rgcxmPgo3NOrilBNRgtWR2F1WlCVStL2V5Ixau0MRUqAUnYVKrZUFzlBOpYrusqgt/DbjJ506dOnqijQr3FxcezJpP4JfQkMbtKlR+jy5qdIWzFyDpq7sbWJJuSTv3yvTtHKPM3gv1+KqnVcIxzjz6/AzNkZKa56hFOpXs5VyAyoNKdMnTcLsR7TNKypyfdWTRlXpwwptJvo2i/Urh6hcEFKHq8Q1Zl+OVD/AIh4rOGsEqaeqIyvmrMtAb6pIYg6rTGtRuY0IUHgzrPm1/4dX4hVp1OZZy01v13z4+RP22mMG3UqY0AFgOA4AcJ9IQmXAEAQBAEAQBAEAQBAEAQBAEAQBAPCIBSaS8oBSaA74BZq4JW9YK1t2YA/OARuM6NYerfNS1O8o7oTfj2GGskjWnHZlepa0ajzKCfuMbHdG1fKFqOgRcqrZCgA3ALYG3gZ1Sryp7EdzZU7hpyb08DEPR+rTomlSdGLuXqM10LHgNA1gAAAOQHG5Pca/wCZzyWSOrYvsOxpPC6+Zi4HZNegz1mpZnVStEIwYKTbNU1tc2uBpoAfasO6teNWSWyIbaynbQlJLM3t/XgjVwLVagSsrpT1aszqygoN6AsNS2423LmO+0mq3EVDEHvoUrSwqOtz11hLXXqxtXaXXMXSzahKaKRqScqILaC5t4amS04qjTyytcTnd3GF6L0/urMvGIKFNcMpzEdusw+vUbUnwG4DgABwkVtFybqy67FniNWNOEbanst/78yjZI6um+KPrVAaeH7kv26g+8wFu5VPEzmf51Xl6Ikor8Hauo+9Lb+/P4GPs/CivWCN/R0x1tY/ZB7CH77A+Ko44yS6nyx5Vuyvwygp1HVntHX3/wAbja2Meq5cDMzsFprzYnKi+FyLnlcySKVGnr0IKkpXlxp1enkicOHFCmmHU3FMdpvaqE3dz3liT7zMmUnJts+rpwjTiox2RkdGKGbPiD9fsUv7NSe0PvPmN+KhJydmyUV4wC7AEAQBAEAQBAEAQBAEAQBAEAQBAEAQBAEAQBAPCo5QCk0hAKTR74BjVtmU2IZqaMw3MVGYXFjY2uNCR74BG4zoxQqZiVcFr3K1HG/fpcgeUljXqRWEyrUsqFR80orJZ2h0eNTKFqlAi5VUoGUAbgACtuXuE6pV3T2RHd2Mbhpyk1j0wYibBr0qLU6ZR2qPmqNcoSBoqqCDYBQotfeCeJnUa6dTnmiOdlKNt2NJrzb6mJs3ZdalVNarRa1JSaSizlqjAqXshJ7K6Dn1jchO69dVMRjsRWNjK25pzWX0x/UWcTiOtIpDOj1Wy3ZHVlU6u+o3hQ1ubZRxleVPlWcp+jNClcKbxyyT80189vmbtQoqgVEACqAqgbgALADuAkZOZYEA9gCAIAgCAIAgCAIAgCAIAgCAIAgCAIAgCAIAgCAIAgCAIAgFJUcoB4aYgFJpd8A9ppaAXIAgCAIAgCAIAgCAIAgCAIAgCAIAgCAIAgCAIAgCAIAgCAIAgCAIAgCAIAgCAIAgCAIAg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CEAAkGBxEQEhUSEhIVFRUVFhYYFRUWFxUXGBgYGhcZFxgVFRUYHSggGholGxgWITEhJSkrLi4uGB8zODMsNygtLisBCgoKDg0OGxAQGy0lICUtLy8tLS0tKy0tLS0tLy0tLS0tLS8tLS0tLS0tLS0tLS0tLS0tLS0tLS0tLS0tLS0tLf/AABEIAMIBAwMBEQACEQEDEQH/xAAbAAEAAQUBAAAAAAAAAAAAAAAABQIDBAYHAf/EAEYQAAIBAgMEBgYHBAkEAwAAAAECAAMRBBIhBTFBUQYTImFxkQcyUoGhsSNCYnKywdEUJIKSM1NzoqOzwuHwFWN08RY0g//EABsBAQADAQEBAQAAAAAAAAAAAAADBAUCAQYH/8QAPBEAAgEDAgMFBgYBAwIHAAAAAAECAwQRITEFEkETMlFhcSKBkaGx0RQjM8Hh8EJDUvGiwgYVJDRTkrL/2gAMAwEAAhEDEQA/AO4wBAEAQBAEAQBAEAQBAEAQBAEAQBAEAQBAEAQBAEAQBAEAQBAEAQBAEAQBAPIAgHsAQBAEAQDyAewDyAewDyAewDyAewBAEAQBAEAQBAIXpFtk4cBKYVqp1sxGi332uCbkEaSejSU9ZbEFeq4aR3Ib/wCV4pBmfDCw3kB1HnqJP+GpvaRX/FTW8Tadl4wV6NOqBYVEVrb7XF98pzjyyaLsJc0VLxMqcnQgCAIAgCAIB5APYAgCAIAgCAIAgCAIAgCAIAgCAIAgGn4zpCzuTSrIijQKdD4tmW1/fLMacUtUaELeCj7SyXMB0grGtSpMyMKhIuuU6AEk3U2nk6ceVtHNWhTUG1k2yVyiIAgHMfSW372g/wCynxepNC17nvM+7769DW1psoY7hkf4oZYyVcYOwdG0y4TDjlQpfgEyqrzN+rNaksQivJElOCQQBAEAQBAEA8gHsAQBAEAQBAEAQBAEAQBAEAQDB2ttDqEuEZ2PqooJ95sNB3zqMck9vQ7WWG8LxInDdJXJAfDlSdwzG5/hKzt0/Muy4dFLKn8v5Ngw9YOoYcff8eMjZmzjyvByMnU+Jl02ST6Oi+Mww5dYT/K04qd1kFx3GdNlQyxAEA5v072fXq4sVKdNmUU0FxruLHdv4y5QnFRw2UriEnLKRp9ZKlPOKiMh6tjZlKmxIW9jw1luMk9ipKLW527ZaZaNIcqaDyUTKluzWjsjKnJ0IAgCAIAgCAIAgCAIAgCAIAgCAIAgCAIBG43b2FoP1dWsiPYGxO4Hdc7hBZpWderHnhFtF/BbToVjalWp1Da5COrEDmQDBxUt6tPWcWvVM1jp2e3S+63zElpl/h3dl7iBoY910LvY6WzG2um686ZcnCOM4R0HYX9BT+7+ZkMtzEr/AKjOV0zeXDVJ7og18SgPDN+BjOKndK1z3GdEYganQCVTNLFPHUm9Woh8GX9Z04SW6B5jKxUC1tT+U5BidYGNyov4kRkYOeekDt4gqP6mw7h13+0u2z9lvzKN1q0vI6rSWygcgBKReIvEdIKCOUOa6mxIFxflvvI3USeCnO+pQk4vOhk4LalKscqMSbXtZh8SLTpTT2JKV1SqvEXr6MzZ0WBAEAQBAEAQBAEAQBAEAQDA2jtalQIDk3PAakDme6Vq93TovEt/IsUbWpVWYlOD23QqsFVjmPDK3ztac0r2jUlyxevoz2paVaa5pLT1RIy2VhAKK7EKxG8A28oPY6tHDTtKnVYs9IOzas2aqCSd5vnt8Ik2uh9ryyguWLwl0wvsbp0DdBVUU0yghidbkm3FjwHATzJj8TlKUXzPOMGR6RHIqUbey3zElhFvZlfhy9mXqjVBXuVB9pfnPVJ5wy7VWIs6psI/u9L7sje5g1v1GcRrYsrlsxHgfCWY5TaZsaG3+j+qXxCkm5u/4DPKuxTuu6zbumuPNGkgAuKj5WFyLjKTvHeBOKCzIzjTBjaR0KOO8OrfAqPnLWWem2bCrZ8OptYZ3yjkBYDxPM8yZTq948JKnvEiPTnPSls2PK/9qmP5qrn8pco6U/eUa2tRf3xOr4p8qM3JWPkJULj2OY4baFSwvlbQXzIhPvNrypk+a531x8EbP0Vq53HZVdGJygi+4Am57z5xB5qpeTNTh2HGTwbZLZpCAIAgCAIAgCAIAgCAIAgGhbVxLCtUGhs7esqtx7xPnrhvtZZ8TeoRXZx9PFmRsTF3YCyj6Rb5QBfUWvJbbdYXVHFePsvPgzaNrbRXD0y7AtbcqglmPIAfPhNtvBl29CVaaitPN7I1Cl6Q2zBXwpuTYBXNyeQUrI+08jYlwRYzGp8V/JuGGxXXUc9stw11JBsRcEEjQ6yRPKMWdPs6nLnJwLZ9ay34zubPsJy1N79HGIz1h/8AoPKcIxuI91+4yfSniClShb2X3+Ik9J4yQ8N7svcamjklCXU9pdBbT4zl1OZ7Fyt3WdS2RWXqaQN9EHKRt6mFV77IvpJh6KUGORXJVgCyjSyk314zpSEZvKwa36LjesP4/wAIktR6Fm5ehsnpLqhUoXO+o34f94obspGkLU3e6WGDfOjX/wBSj3mqf79pTq948RMUd48RIz05ntA5tqEd+EHmzH85bp/pfEpVP1V7jqm3Hy4aueVKofJDKj2LNR4g35HLqRlQ+aNx6FjtE/YP4x+kUv1vd+5scOX5b9fsbdLhoCAIAgCAIAgCAIAgCAR2J21RptlJJtvIFwO6UKvEqFOfI38CzC0qTjzIv4LaFOtfISbb9GHxIk9C6pV88j28miOpRnT7xofSBrYiqPtfkDMi5X50vU2bd/lR9DH2LirVgvJ6Z8zb8pJbb+9HNx3fcyX9KLWpUSPbb8P+016hDwl+1L0Oc0tp1rj6d7dZTGTrG9tRuvIlUy+U160YqDeFt4HWcEgSmtNau4H2hqTc8LbzLKWEfL1Zuc+Y0Lp5sfCYei3V0lWoFDqyEgAFwu4GxvY8J42aNtd1ZVEm9H4lXolrfSqSf60knwniaWrJL55i/cZfpbq9Y9A0gXASpmKAsBqtr23cd8U7ik84kviiKxzCMs+Rouzq30qg+2J3F5LVWWYM7Hslvoqf3F+Uj5vaaMaovab8zB6Yvagfu1f8udxI495Gu+iJr1R4P8lks9i3cbE16Wz2cODxaofIL+sUp8ryU+Xm0NCo5gRyuN26WeeLRy4tHUej2mFw/hVP+JKdTvHqJWkdRIz05nR7W12HKvgx5IrfmZcjpS+JSf6vwOn9K2tg8R/Y1B5qR+cpy2ZNcfpS9Gcnp4wjQi/wlflzsfMdo1o0dB6Cm6lvsr8STPKK/Nl6L9zf4drQT8TbJbLwgCAIAgCAIAgCAIBZxl+re2/K1vIyOt+nLHgzun3l6mg/tpO8IfFE+YF58m5patL4I2uXwb+LJHozj2Zhw7B0GgGovpNuw3S8vsUbpae8gektcDE1bncVv71ErXP68/70Rdtv0Y/3qRuzsQBiRlNxakdOed53Qwsv0FbVY9TZPSRX6+jSFJSxWoSQoJIGRtbW3XtL8ruhLGJIg4fGVOcubw/c4+WZKwDKVIqLowIPrjgYg03lGrVnmDO3VK+UAiXcnzJpfpHrk02POgv+c0jb1LFtpNepiejCqgR2ZS1rgWJG86/KZ3EanLBLoy/Uy3hG+l6RVmCsCFJFyCLgE8hMlSp5xrr6P7EXtx8Dk+PxRfGqzbzkJ/ln0VmsU0c82jOp7NrHqqYHsL8hJP8AUKNXd+pg9Mq37sSfYrfgH6yRbkcN0Q3oaN6p+5UPxSSz2LNfYlfTHUscKL6Wrk6XJsaIt5kRT2eSvA53gdpuxCmxF7bu6/CSYQb0OubJa2Fw/wDZsfNyZBPvEb0WTPp1juPI/I/pOcdTzm6HP9i9rbL/APkL/cpLLC/T933K/wDqnR+m9TLgax7lHm6j85TqvEGyS4/Sl6HKlObXS17fHW0pqbaR89On4nSugi2pN4Ux5A/rJbfvzfoblisUI/3qbPLZbEAQBAEAQBAEAQBALGMqgKQTqQdPdOJtYaydRznJySvtALvNp8k45SNxMk+hWKu+/TK34ptWXeXoUrruv1IfppXIxNbQ2YJY8PUXjOLmH5sn44+hYtZflRXr9SjoFUU1qpZQxFNbXvp2jcix3yrV0hh7M6qtvGGbjXxiZHOSzKjEdq4uFJ1BG7TnIEqb2XzI1zJ7nGNvYpnxIZjcnISf4pt2yxBE0Zey0dfatcCXkY5p/pFf6M/2A/zWnHUmo95eph+jR/o6niPmZmcU7sfVl/OpvHW6N9x/wGYv+cfUNaHKcRU/fF8E/DPqrXuIrrZnW9lEmmnci/hGs9mm5aFWa1fqRnT2tbCnvp1vwrOqbedThLEkRfobxAV3Nr2pPYcznQASStUUIOTJqi5tDZ+mGx6mNNI1A46taoBQWHb6u97g+wLe+Zivq8enyZ4qUPE5ntPZK4OvTRahe973A0IG64375oWlw6ybaIqkeU67ssD9nw39gh8yTPassTI0soyyBYn7LfhM8zpoeNHPOhzZ9sP/AOTW/u0iP9Mtf6ZWX6p0L0iPbA1O96I/xklWp3Rdv8p+76nLcDtOzFco3nX3kTPmtTG5sHVuhQ+hJ+0B5KP1li12l6/sjbtVijE2GWycQBAEAQDyAewBAEAx8ZiRTW/HgJFWm4U3JdEdQWZJEDWrq+pZhfuB/MT5ubjUeZN59z+xoRzFYSRom3utxNZqaBOxmsDcXANibgHXdJ7W1UsrJ7Oty64Nm6OYOnQoKrJZyL1CrXu1zuuu4Tbo0lTjgo1KjnLJF9Ocd1dJUp3tUzZyQL2FtB43ns1qdU3oav6PW+mqDX+j434MOe7fMe6g4wWV1L/OpPRm340gK9vYceaHTxmbBRjPCJEnjLONbZP0wP2V+BJn0duvYR5B6M7Rhqt1W+twPlJlMznA070lVBl03dSP8xp0nlnVNYkvUw/RdZhUB5Du4zM4pjlh7/2L6ytTf8TSsjEWFkqePqmZUY+0hnRnH8S372PBfwz6e27qK6Oz7Jpg0KfeiX7+yJIVZyfMzXfSRUP7Prp2KunuQTyO5ysZWCF9Fp1f7h/zF/SVeK/+1l6r6lqn31/eh0mnUtxI5W0nyyrSg/6iy4JnKOmle+O1/rK34yJ9Xw15hkzq250/ZlQihh+6hS/DeT11lnEFoZVRzkLcMp999BI4xwJYWV1Oe+jarfadR9/02KbzzD85eb9gpxXtnQOmzNisOaKAA50NydOybkae6ZdxeQptxxksVLeVWnhHNz0YxdENVYIUXtMVbcL77EDmJVjXhUeFky61jUgnJ4wdb6HLbD+Ln5KPyl+17r9WX6CxSj6InJZJRAEAQBAEAQBALVetl8YBEYxWYHmZHUhzxcfFHUXh5NedcUu+gG+5UB+DhZkS4ZNbSX9+JaVxHqiHpbDxPXPXIyZicqXBIBN+0Rx8DL9vb9lHXcinU5mSdLGrTtTdgHAuQTbS+/XhLa2IWQnS5+sFIU+0SWsBr7OptwnElqdxehkbPxDXsy5dD+Uz+I/pr1/Zli37xXUqAhgLHssO7cdBMGC9tGjLunPMLgMPiKp6wNdd+VrC3I+c+ltprHLgoz5orKZ0rDC6i27KN/HTQeEkxkiykah09oGqVUHVkt3es07geOXLJM96EbLfDZ87AlgAFXuPEmZnF17EPVl2hV52zbKtY9W4vpkf8J3d0xqUnzJE84rGTklQM2JuASdAPK0+ttu4ijzJZydo2VUtSQcAii/uE9TyVpavJq3pPrjqVtxSp/pnsXqeJYZGeit9W+7/AKr/AJStxN/+n96LUO8dBIyklje+g5kz5iUVnLLqlnCSOS9MKt8d/E5/xGn1PDl+WZNbc67stA1GmDwpUh/cEszXtHEZNbF7a9TLQc8gPxATiRyc39FNS+NqHurnzqD9ZP8A4kEe8dSo12y6hbcLqpv3nSfH1Lmay3jfqk/5+ZtdlHTBH9LMSP2KpYAXZF0uL3dB+csWlZVJLlS36Z6FG+io0ZPy/cnuirAYZdRqW4/aI/Kbtr+nnzf1K1NYil5EyGB3GWDs9gCAIAgCAIBarVcvjAMDEVgoLu1gN5PlPUm3hHqWdER1bbdAcS3gP1tJlbTZ2qcjEfpFT4I390fnO1aS8Uddky0ekVP+rbzE9/By8R2TPKe2cOd4cX3kgH5Gcu0mvA87KRcbGYUAtnQbr6a77DS15XqQlTWZLCEaU5PlS1Nf6VEVGoU6RPazOxUkXA7IU8wSW0+zMi/rRlSjya52+ho2NLlU5z6ae/f5Y+ZFdUwqV/pG6uiHH1Sboln1tvLgiVnQpdv2aWiWX7v5J8S7OH+6ePm9PkVdFuiyGkWN7mwvxvvJ+Il2wbmpTfjj4FTiDjGpyx2Rk1cW61Thgt8gUFgR7INtbW0sZNUrJVFSW7I40WqXbPYjhhmx7I9JWVUXe1gSSTYWue+dUKsZtqPQ5uaU6UsT3MyhgnosesNgRpfQHulTidNzhHHidWk1GTMhqwKvYgnI+46DsnQTDjFqaNCfd8jQ6lapQVMt1LsxJsNVHiO8T6STlSopJ6lGlGNSUm1odKwFUvTQcMi3PM2EmWWsfEr6R1Nd6fYcVDRpk6HNf4TtL2jly0MDovhRQxop0yQoo5jqSCxYi5HO0zuKOTikmXbdLs+Z75x8kb4lcZgDY248v95huSzgm5XjQ5ZtHZ1TEYx2HqhmBN/tE6ec+n4e8UTLrd46h0cxGeiCTexK6a+qAPyk/Mm9CMdK62XCVD938ayOr3TqO5yfoHtZsPUNVbdpWXXXVmzf6R5yveXVSksQxnzObWEak8S8ztaA6dwE+TrUp1JeRrppEP03q5cIB7VaiP8AEQ/lNHh9Ps5Jev0M/iWtCXu+psPR8jqKfgT5sTPo7ZYpIrYJvBHX3Sc9MyAIAgCAIBar1cv/ADdANF6VdL2wzhaaZlI1qjtWa5uMvhY313900Ley51mfwPba5s3LFWX2+Jq+J2t+2AhqpqA71JOn8HDyl2NKMNlg+noRoOP5SRZwG0zSPVVjddyVD8Ff9YlDqindWnL7UNiZYyMoFsmegpMHpTAK6FTLUWoRmK2GpO4EsF8Lk+ZlG44dRrSjJrDWqx+6O+0lyOmnoyx1RTCkE3etUVCRx1NWofflH80+Xq0qlv2rqaNvC+rx5M0ozjVuE492MW/2XwJzA480nTDLTBuiszXtYuTYWt7IU++SUK7oQp0ksuWvxZn1aCqQlXb6tY9CDD3GMxHtdaEP3j1NP4Ms4U+a5nP/AGp/HZF2VPHY0fTP/wCmGzUqeHpozIXdmOUkXVFAsSOF6m7ukEakqVs5p4bk/gtPqeqMatWpKSTSSWvi3n6Iz6WNqnEtTL9imEzAgG5FMO5JIvxPHhL3bVFXhSz01+GSlO3p/hlUxq28fHCMboVsxXVndFJIubgHVjc/Kc2P5lScn5fud8UajNQXT9ijpVgUfE0aeUaU2P8AM1v9E94hJ5jFdRZLFvUl5r5J/cn/APpZXRHIA3AgEAfA/GaeDJyzFxuweuZWqMDkBygC2/eTqYBq7YBqG0GyXP0appa4zWPH/msyr9OclTju/wCTVoJRt+d7Zf7EpsraAqkFQ1hqeyfPSZStajlyxWcbk1WXZ9/dkS2ycQq1GCm7Em1tbX+dpvqnKFu4x3wY8pc0smx9FHthlDaG73/mM4s5RVCOv9yeSWp50wqfurDmy/OdVq0eXc9SNAXDdXl5Z0FuPaYL+cxVU5215P5LJNb08VFqdZFaVkXDXPSAc9GklyO2G07s36SWjNxn7mdxto11yy2+xV0DxtQOaJJKFSwB+qRbUdxv52mnw2rLmdPpv6DiVvCMFNaPOPU6Jg37QmwYxJz0CAIAgCAc/wCmfSeqlZqAok01t2lYdu4ubi3A3Fu6Kd/bUpYk9Titw66rxzDHL67+pquI22rghqVQe4H5GXocUtn/AJGbPg14v8SIrjDvqbqeYBU+cuRv6EtpI5pUr+2eYqSLNTNawqLVXkxs3nJlUpy2ZtW3H68PZrwyZeyNrMh6t1bL9W+9e6/ESGtOMFkvdtb3HtUpa9V1JNtpj2fjKju10R72Zbban2R5zn8W/A97NFDbTPdPPxMz3s0W22ix+tbwAnnbz8RyIlOj2Eq4tr5ltS1sSdS+lwADr2Jn8UoSuoRUXjfJ1G4jQjJNav8AY2KlsWstarW7F2v1YzHSyZEucvCwMqO0m7hVdMLZe7CIpXVN0YUsPTf45fUwx0arrh1ogITnpljm0ypc6aanNk8pBCxqxpzWmZNdei9xZfEKUrjtXnGHjTq9PHwyXq+wqzVaZyjJTp5fWF8xdmY25WyD3TydjUcKcNMLf3vLIo3lNUprXmk/ljT9y1/0bE/vT9X26vXZLMn17qt9dLKfhJfw9X8RKpjTDx69Dp3VFqlHOkeXOnhv8yT2BgnoU8rob6bsp3DuPjO7GjOjCXOtW/sVbyrGtU5ovQwcXs2o+N64026sLTXNpuBLHQG/1jOLmjUqV4NLRNfJ5JqdenGzdPPtNt49Ul+xYxIxlXDVlqUmzMLKoXXV15clvOua4l2kZLTGnmdQVtTr03CWi3fu+5IbHHUU1R6dS5JOlNyBoBqQLCLNOjR9tPOX0b+hXucVarlFrHqkRQwrnH1KhRwl0sxRgCBTW9tOdx7pxVhN3cHh48cabFiU4KyUU1nXTruU9BcCyUwKiMrZBcMpU8L755YxkqlRyTW269T3is4Sqew01rs8m19RNQyiNxWwqbnMBZuY0+Uz7nh8auXCTi/Fbe9f8HcZ43MWrsIkWN2F72zMRfnYmYlfh3EIrEZKS9cP54+pKqkCP2l0euhKocwGZNCe0uq3tvFwJUpW17Ca5qbx19HuSwnDmWWReFxG073/AGRj/MnwYWmquGOOkc/A1Zu2S/Uj/fTJJ4jYOLxjI1RFoKq2sXDte5JNl05cZNDhk+rSK6vKFFPl9p/BfP7GzbF2HTwostyx9ZjvPcOQ7pp0LeFFYj8TMuLmdd5l7kTFHQg98sFclp6BAEAQC3iHyqxHBSfITyTwmex3WTkWPxjVjcUqhNyQSoG/xM+UdWDecm0r6hT05jFGHrndSt4sPynPbQXUjlxaitslY2bXO8Ux5mcu4j0yQy4zHpEor7JKi9Soij7g+F989jdSz7K+ZXlxWUtFBEednlj9He3tMAB7lEt0b+pCScm2vDLJKSqTkpShFe7UqGyanFvhLT4w+kUXOQrGxjxYyJ8XqdEj3kRcXYo4k+cilxSu+vyQ5EXV2KnKRS4hWf8Ak/ie8qNk6KUVoswAtmF/I2v8TL/C606k5czzoineJcqZK9IOkFPA01qVFZgzZQFte9ib6kaafGa9Sagss5srKd3UcINLCzqSWzMYK9JKqggVFDANa9juvbunUXzJMr1qTpVJU3unjTyMq09Iz0LB4MsApqEKCzEAAEknQADUkk7hPD1Jt4RYwuLpVgTSqJUA3lGVgPHKYTT2O6lKpTeJxa9U0az016U1MA9JKdNH6xSTmzaWIAtY+Mhq1HBpI1eF8MheRnKcmuXG3vNsCSYxhkgDq4A6uAUmnAHVwCpacAuKsArAgC0AkUNwPCegqgCAIBS4uCIYOcU9fH5+E+FccaFHBTVdVF2IAHOeJHhgnGO+lJdPbbd7hxnXKluXaNlOer0R5TwIvmcl25nh4DhDl0RqUreFPZGUUBnmSwjzqxGRk9yDlGQe2nh4eOwUXby4nw/WD3GSC2htqvRJaiL1GUAADMFF8x8dNJrcPrRo8zbx6k1O2p1ZKNR4j8Bt+hi8dQwucoHys7Agrq7WQWAOoVfjL1zexi4Qerl4eei6lmwq29pWquKbWiXXbf5nS6SrQpAfVpJ8EX9BNbZHzTcqk89W/mzUvRvtzF4xqxr1M6oEsMiLZmLcVUE6KZXoTlLPMbnHLK3tVTVKOG851b2x4vzJbprgqddKaPewYsLEjUC19PEzN41eTt4wUN238v8AkqcKqzpTlKPhj+/AntmYUUqVOmNyIqi+p0AGpmxTTUEn4Izq1R1Kkpvq2zlWx8XXxNXH2d3U0MRlQuct6jhFABNhoxtKMqnKpzk9EmfX3VGjQo23spPmhl41wll+ZP8AQDLgMPUOKZaOetZczDWyKd4vzM6s7ilUpucXpnHh0Rn8Z5ry5irdOWI9F5v+CrpdspMbXo1VqdkU0y2FwwLFr3vxBEp3192dzCklnmxr6vBxw65na0KkHHXLz5YRI7M6XGvj6mD6kAI1UdZnv6lx6uXiRzmqqrc+XBWr8K7Gzjc82+NMePnn9jarSYyD20AwNoYq3ZXfxPLu8ZgcZ4srddjSftv/AKV9/D4+BLTp51ZYwmNI0YFhz4j9Zm8O47UhiFym1/u6r18fr6kk6WdUSdJgwupuJ9dTqQqRUoPKfVFdrG5U7BRcmwipUhTi5TeEurCWT1CCLg3E9hOM4qUXlPqjzYtYjEqlhvJI05C+8ytcXtKhKMJvWTSS9XjPodKLepftLZyZuHPZEAuQBAEApfdPGeo5fVezuvJmHxM+Orwcask/FlCWkmePTR2DOCxA010HuOkiNWwhFw5sa5Mlaanc48CCPlcfGc8vmaOSv9lbhlP8afrHZy8vivuOZD9lfkP5k/WOSX9a+45kUmgRvK/zKfkTPOVjKLVRlXjc9wP52hRGTEqYvXQfmZ3yI8yzHxFS+vdOWtTuLMPB4OpUcuFuoFgdNeckqaKMOstvp9TvtYrc2pcGeuBNsiED3Uxr+E+ctuUanE1DpD/tWfqVFUxQa6v9yqjVqVqdVXYsrUypXdfOQCL/AHc0UeJV50q1SctEtNFo5PC6dDuVOFKcHFYec59CrYX7Js2mRUZKPWubBmPayqtyL33ZppcIrynb9pVlu3j0Wn1ydXf4i+qeynLlXhtnJIbTQVmVlYFcq5e/NqD7wRMzjM+0vaVH0/6mV7eTpQlla/YyBtcs7oEtbPZs1/VBsbW4258ZsQ4pTnWnSSeY5y9MaEUrblpqed8fMhNnbLWmlXJSVCwRdFC3GbNw+7Pm6FxOVlXlOTfdWrzuzQuLiU6kOaTaWfoebT2EmJopTqX7Lu2h4kKo3eBnTvJ2tjScP8nJ/B4Ore8nRrynDwS/cy02flaii2y01oILnWwVZNdT5uI0Yvf2PuV+35oTk95OT+JHbK2RTwuKrY12cC1eo97EAEl2IAF5fsb+VW8qU3jEebxzoy1cXdS4tadskv8AFL4YXkbPsXbeHxis1BywUgNdWWxIv9YCbsJxnsZd1Z1rWSjVWG/NP6EkBOyqQFOlfU+X5mfmlZfnTb3y/qXlsXCbb5weni1ChzKdDv5eMtWt9WtJc1N6dV0f8+ZxKCluU1qzOddeQG4SK9v697LM3p0XRfdnsYKOxVRDqbg2+PmJ5a3Fe2eaU8eXR+4SipblNVN7FtdST+s8dWcq3bTbcs5+B7hJYJ5TcX56z9LKJlYU6e+AXoAgCARu0cTcFQbDif8AnCeMHOtvlMzOlRQV9ZWNr243OgMpXfDJVl2kVr9SjVqUZSwpLmIijtQg2fs6biCrDxU6zAqW0oPDWppcOk4wlGempJUsYDuMruDNMy0rjnOGgemuJ5g9MetjQN2vy95nSieEZWxJ3m/iD/7k8YeBFJvqWqeIudLk7gL3J8BO1SlJ8sV8BFrdslsDso1mC1CU0LZQLtlBtdjuUHcOJ1tuM0KPDG9aj9yI53OO6bLTwFOkF7dtVVRlvroFAA37vgTzlqfDKc68a7bysYWmNNuhX7V8vKXalOkuYNWA0YMSDoLam+4cZHS4RCnUnUUnmSa6ac27HbPTTYvYTZqhexU0bK2qkG1jbjpvPCRf+Sr8PKgp7tNvHh03O5XLlJSaKa+zlqDWqtlLL/FvIPfu8pDdcKhGhThKqoqOdWt23nxR1SuXFtpbmRTw4zCzoSoU5b8FsB7tJ3Gxp3F6rqFVSUcaLXGFpqn7yPtGocrQGBK8U1BXfbfy01O+c0eDVYSqzc03OMkt9OY9dZNJY2PWwjAWum8H1uQI5d8hXBK8bSVBSjlyT64wl6b5Pe2jzZBwVSwFhoDx33JP5zi64JcVKFKlFx9lPOr3bzpoI1opt+JUMK+YNl3FTa44W7+6Wp8MrS4irjTkTXXXRY29TlVF2fL1MPH7Lq1KNSnaxqU3S91Niwtci/jIbHhtzQr1asknmMsa7ttP3E9K5jCpCf8AtafwLHQbo8+ASojnNnYMDYDcLW3mbdn2vK+1jyvPin9Cbit+rypGaWMLHzNlJtwPulsyzX62HrnQUyB4i5+Ok+JqcIu+0k1DOr6x8fUmlV0wjEOzqv8AVt5SN8LvP/jfxX3IslyjRrJp1bkcRlPwnEuG3XWmySFTlPa/Wblpuo+61zI/wFzHenL4M6lVzoiig9RNCrEcrHTwnMrOv1py/wDq/seQqtblOLqs2liF8Dr3mc/hqqXcl8H9hUqZ0RsWAqg001F8qi19bga/Iz7+3k5UYSe7S+hCSGGO+TAyIAgFFVLi17QDCrbPzCxsR7xPAQdTohQzBhTYEG4s7MLjccrEjTeNNCAd4kjq1GuVvQrxtKMZ86ikyE2t0FWs2Z6rEk3JZRmtyDrly8rgRKrzQ5HFY9DiNolU7RSln1/ghdodCMUGJoOqrfsrnbTxBXXn60puytpLVNPy/ksurcqWjWPT+5MbH7Kx9E2VWdQPWCXJ01sEzGVlwijJd/HuO6t9Wi/Zp5XjlfQxMemIRUFRkFRhdkLnTkDpYnwntHgim3ienp/JHdcU7FLMXn5fHBnbA2PicQpZnVUvZCASW5neOyNwPHXhYnypwmnGWObPux9ye3vp1IczjjwJGr0ZS+Q1XvbNUa4UInPsi+Y2IUE8zraxkp8PpJ4xn1Op3Mkst4RjZitQDDLlLEJTQWux4ZmN7nQkk3sATwm3C1pUaftI+clfXFxXxRePt4sksfXNFer6y7DtV6w7OZgNwt6qLwH53J9trdP25L0R7f30k1Spy1W7Xj7jP2ZSrCmK1TOXYfRKQfokP124iow57hYaHNetWcHL2FoadpCrGn+a8t/LyLNOmrlmf+ipEZh/WVN60hzA0Le4a9oTiEHOXKiStWjSg5y2RIUtt9ceqpqwqMCcxylUUWzVG8LiwtqSo3XIlq27prLaK1rfRuG1GLWPTBZx1dEUBQciaIN7MSbcfWdmPiSZXaTWGXgmK/ZOyVD1Xs1bU2B+rTU+yo8ySd5MsW1lFxbilFeS3M294kqE1BLL667EhsqscTlxDLlXUURe/c1bdx9Ve653NI6kVGTSeS7QqOpTU2sZ6F3HBardSbdWAGr3GmX6tL+IjX7II+sJG3hZJSSp4qmxsHUk7hcX8pHCtTm+WLWfDr8Nz3DLdesqguxAVQSSdwA1JMlPDCw9B3RmYlHqkMRxRB6lPfobanvY8J40nowYmHzrUeoajMlO9NBc2aqfXYg7wg7I7y43gSCVHkTlSXtY0y3j7fI9zncoXEPVqLSV3F+3UILDLTUi+o4sbLzsWI3T5/h9hxFXKlcTlyrXvZTfhjO3uJpyhjQl8bijTQva7aBV5uxyonvJAv759QQGLUrOgVM5YqAGb2m+se4X4cJ8lxzi1WlWVKhLGN/V9PcvqWKVNNZZe2DVepTNV2uKhvTGmlPcp035rF/BgOE+g4eqyt4uu8yer9/T3EM8Z0JmlSFtZdOSrqRAHUjvgHnUDvgHqUgNYBcgCAIAgCAIBbaip3qIBbbBIeFv+d88wC1U2eCLXuORFxGAYlTYdM/UAtoChZDbldCDAMLE9G1ZSgaqgLZmIYMWP2mcMTpYb9wA4C0lObg+ZENehGtDkk3jyMLD9Gmo53p1AajLlVnW2RTa4Ui9ibam3AcpJKu5yTmtF0K9KxjRhJUnhvq9fsYNHo5WVw1VFdE7QRHv1jDVQ2cLZQdbcTbgCDLVulOPKtPErW3DXRm6k3zY29feSDbSrt2P2epTdtDUYZkTm5a2UkcBxNtwuRXnCKWYyz8S/Sq1JPE6bj701/fcQO1do0zanTN0p6KoOZ2YneRvZ2Y+JJ5y/bwjThzMwr+tUr1lTinjotsvxJ7YGCSgpDshrVLGr2gbadikOaqDv4kk8bSlWnKo+bGnQ2bWlToR7NNZ6665/uxRialNT14UZaZZaI4PU9VqtvZXVR35j7JnlKm6ksHd3cqhTc3v09SDw+GOJqlGJC2z13vqEudL+05BA7gx3gTQr1Oziox3exgWVDt6jq1Nlq/Nk+OkNIWVabZiQlNABYnciCx0HfawFzuEpztZQjzNo16HE6VWfJFPP98zHxmPbDnq0YM9y1Z7aNUO+3IAAKOQAHCSW9spx5pFe/4lKlU5KeNN/sUJtBzS/aXsHqqUoAD1aRIJqak6uQD4BNxvOadGM6mFsiWveVKVspTwpy2S6f36lvZ2Nq1mYVXvRogPU0AzNvp0rgcxmPgo3NOrilBNRgtWR2F1WlCVStL2V5Ixau0MRUqAUnYVKrZUFzlBOpYrusqgt/DbjJ506dOnqijQr3FxcezJpP4JfQkMbtKlR+jy5qdIWzFyDpq7sbWJJuSTv3yvTtHKPM3gv1+KqnVcIxzjz6/AzNkZKa56hFOpXs5VyAyoNKdMnTcLsR7TNKypyfdWTRlXpwwptJvo2i/Urh6hcEFKHq8Q1Zl+OVD/AIh4rOGsEqaeqIyvmrMtAb6pIYg6rTGtRuY0IUHgzrPm1/4dX4hVp1OZZy01v13z4+RP22mMG3UqY0AFgOA4AcJ9IQmXAEAQBAEAQBAEAQBAEAQBAEAQBAPCIBSaS8oBSaA74BZq4JW9YK1t2YA/OARuM6NYerfNS1O8o7oTfj2GGskjWnHZlepa0ajzKCfuMbHdG1fKFqOgRcqrZCgA3ALYG3gZ1Sryp7EdzZU7hpyb08DEPR+rTomlSdGLuXqM10LHgNA1gAAAOQHG5Pca/wCZzyWSOrYvsOxpPC6+Zi4HZNegz1mpZnVStEIwYKTbNU1tc2uBpoAfasO6teNWSWyIbaynbQlJLM3t/XgjVwLVagSsrpT1aszqygoN6AsNS2423LmO+0mq3EVDEHvoUrSwqOtz11hLXXqxtXaXXMXSzahKaKRqScqILaC5t4amS04qjTyytcTnd3GF6L0/urMvGIKFNcMpzEdusw+vUbUnwG4DgABwkVtFybqy67FniNWNOEbanst/78yjZI6um+KPrVAaeH7kv26g+8wFu5VPEzmf51Xl6Ikor8Hauo+9Lb+/P4GPs/CivWCN/R0x1tY/ZB7CH77A+Ko44yS6nyx5Vuyvwygp1HVntHX3/wAbja2Meq5cDMzsFprzYnKi+FyLnlcySKVGnr0IKkpXlxp1enkicOHFCmmHU3FMdpvaqE3dz3liT7zMmUnJts+rpwjTiox2RkdGKGbPiD9fsUv7NSe0PvPmN+KhJydmyUV4wC7AEAQBAEAQBAEAQBAEAQBAEAQBAEAQBAEAQBAPCo5QCk0hAKTR74BjVtmU2IZqaMw3MVGYXFjY2uNCR74BG4zoxQqZiVcFr3K1HG/fpcgeUljXqRWEyrUsqFR80orJZ2h0eNTKFqlAi5VUoGUAbgACtuXuE6pV3T2RHd2Mbhpyk1j0wYibBr0qLU6ZR2qPmqNcoSBoqqCDYBQotfeCeJnUa6dTnmiOdlKNt2NJrzb6mJs3ZdalVNarRa1JSaSizlqjAqXshJ7K6Dn1jchO69dVMRjsRWNjK25pzWX0x/UWcTiOtIpDOj1Wy3ZHVlU6u+o3hQ1ubZRxleVPlWcp+jNClcKbxyyT80189vmbtQoqgVEACqAqgbgALADuAkZOZYEA9gCAIAgCAIAgCAIAgCAIAgCAIAgCAIAgCAIAgCAIAgCAIAgFJUcoB4aYgFJpd8A9ppaAXIAgCAIAgCAIAgCAIAgCAIAgCAIAgCAIAgCAIAgCAIAgCAIAgCAIAgCAIAgCAIAgCAIAg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2971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</a:rPr>
              <a:t>(Natural Language Processing)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D9D3A-8B57-4CAA-A016-A62F2528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4538236"/>
            <a:ext cx="2819400" cy="186339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76E69173-8BA5-4D03-A18E-DB359C13C510}"/>
              </a:ext>
            </a:extLst>
          </p:cNvPr>
          <p:cNvSpPr txBox="1">
            <a:spLocks/>
          </p:cNvSpPr>
          <p:nvPr/>
        </p:nvSpPr>
        <p:spPr bwMode="auto">
          <a:xfrm>
            <a:off x="576381" y="5302249"/>
            <a:ext cx="379635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hnd@ucsc.cmb.ac.lk</a:t>
            </a:r>
          </a:p>
        </p:txBody>
      </p:sp>
    </p:spTree>
    <p:extLst>
      <p:ext uri="{BB962C8B-B14F-4D97-AF65-F5344CB8AC3E}">
        <p14:creationId xmlns:p14="http://schemas.microsoft.com/office/powerpoint/2010/main" val="406635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0656"/>
    </mc:Choice>
    <mc:Fallback xmlns="">
      <p:transition advTm="9065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724EF2-B07B-4D40-9A34-CDD7987E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4176"/>
            <a:ext cx="7772400" cy="1143000"/>
          </a:xfrm>
        </p:spPr>
        <p:txBody>
          <a:bodyPr/>
          <a:lstStyle/>
          <a:p>
            <a:r>
              <a:rPr lang="en-US" dirty="0"/>
              <a:t>What are Speech Sounds???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D26110-4B10-40B1-BE5C-28172EA2C387}"/>
              </a:ext>
            </a:extLst>
          </p:cNvPr>
          <p:cNvSpPr/>
          <p:nvPr/>
        </p:nvSpPr>
        <p:spPr bwMode="auto">
          <a:xfrm>
            <a:off x="2438400" y="1482436"/>
            <a:ext cx="4953000" cy="4727864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6F4383-C742-4C06-861B-43B9AAEE5D55}"/>
              </a:ext>
            </a:extLst>
          </p:cNvPr>
          <p:cNvSpPr txBox="1"/>
          <p:nvPr/>
        </p:nvSpPr>
        <p:spPr>
          <a:xfrm>
            <a:off x="4267200" y="1828800"/>
            <a:ext cx="1423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Set C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9637B62-A0A1-48E8-BD84-47DD7EF51F25}"/>
              </a:ext>
            </a:extLst>
          </p:cNvPr>
          <p:cNvSpPr/>
          <p:nvPr/>
        </p:nvSpPr>
        <p:spPr bwMode="auto">
          <a:xfrm>
            <a:off x="3124200" y="2895600"/>
            <a:ext cx="1676400" cy="167640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E7867E-D4CA-4791-AD48-6C9806069EF7}"/>
              </a:ext>
            </a:extLst>
          </p:cNvPr>
          <p:cNvSpPr/>
          <p:nvPr/>
        </p:nvSpPr>
        <p:spPr bwMode="auto">
          <a:xfrm>
            <a:off x="4267200" y="2904214"/>
            <a:ext cx="1676400" cy="1676400"/>
          </a:xfrm>
          <a:prstGeom prst="ellipse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5EF934-F896-4CF8-82B7-2ED01E31CF4C}"/>
              </a:ext>
            </a:extLst>
          </p:cNvPr>
          <p:cNvSpPr/>
          <p:nvPr/>
        </p:nvSpPr>
        <p:spPr bwMode="auto">
          <a:xfrm>
            <a:off x="3695700" y="3779275"/>
            <a:ext cx="1676400" cy="1676400"/>
          </a:xfrm>
          <a:prstGeom prst="ellipse">
            <a:avLst/>
          </a:prstGeom>
          <a:noFill/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B3C243-F9E9-4EB4-816C-4025A91C26A4}"/>
              </a:ext>
            </a:extLst>
          </p:cNvPr>
          <p:cNvSpPr txBox="1"/>
          <p:nvPr/>
        </p:nvSpPr>
        <p:spPr>
          <a:xfrm>
            <a:off x="3124200" y="2442738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English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33E988-6746-4DC6-8C7F-3722E5DDE5A3}"/>
              </a:ext>
            </a:extLst>
          </p:cNvPr>
          <p:cNvSpPr txBox="1"/>
          <p:nvPr/>
        </p:nvSpPr>
        <p:spPr>
          <a:xfrm>
            <a:off x="4018803" y="5499628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Sinhala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7C800-9E2A-4C57-B7C5-FA47FB59BFFE}"/>
              </a:ext>
            </a:extLst>
          </p:cNvPr>
          <p:cNvSpPr txBox="1"/>
          <p:nvPr/>
        </p:nvSpPr>
        <p:spPr>
          <a:xfrm>
            <a:off x="5943600" y="3198167"/>
            <a:ext cx="895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Tamil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5D51491-6A4F-4607-9FEF-587C5E98AB9B}"/>
              </a:ext>
            </a:extLst>
          </p:cNvPr>
          <p:cNvSpPr txBox="1">
            <a:spLocks/>
          </p:cNvSpPr>
          <p:nvPr/>
        </p:nvSpPr>
        <p:spPr>
          <a:xfrm>
            <a:off x="8478795" y="6347254"/>
            <a:ext cx="742950" cy="38100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AB7646F9-5CBE-42BE-B0C2-761D6683CC7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9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Phonology?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10042"/>
            <a:ext cx="78867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The suffix </a:t>
            </a:r>
            <a:r>
              <a:rPr lang="en-US" sz="3200" dirty="0">
                <a:solidFill>
                  <a:srgbClr val="00B0F0"/>
                </a:solidFill>
              </a:rPr>
              <a:t>-logy </a:t>
            </a:r>
            <a:r>
              <a:rPr lang="en-US" sz="3200" dirty="0">
                <a:solidFill>
                  <a:schemeClr val="tx1"/>
                </a:solidFill>
              </a:rPr>
              <a:t>means the ‘systematic study of’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e.g. bio</a:t>
            </a:r>
            <a:r>
              <a:rPr lang="en-US" sz="3200" dirty="0">
                <a:solidFill>
                  <a:srgbClr val="00B0F0"/>
                </a:solidFill>
              </a:rPr>
              <a:t>logy</a:t>
            </a:r>
            <a:r>
              <a:rPr lang="en-US" sz="3200" dirty="0">
                <a:solidFill>
                  <a:schemeClr val="tx1"/>
                </a:solidFill>
              </a:rPr>
              <a:t>, zoo</a:t>
            </a:r>
            <a:r>
              <a:rPr lang="en-US" sz="3200" dirty="0">
                <a:solidFill>
                  <a:srgbClr val="00B0F0"/>
                </a:solidFill>
              </a:rPr>
              <a:t>logy</a:t>
            </a:r>
          </a:p>
          <a:p>
            <a:endParaRPr lang="en-US" sz="3200" dirty="0">
              <a:solidFill>
                <a:srgbClr val="00B0F0"/>
              </a:solidFill>
            </a:endParaRPr>
          </a:p>
          <a:p>
            <a:pPr algn="ctr">
              <a:buNone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phono</a:t>
            </a:r>
            <a:r>
              <a:rPr lang="en-US" sz="4400" dirty="0">
                <a:solidFill>
                  <a:srgbClr val="00B0F0"/>
                </a:solidFill>
              </a:rPr>
              <a:t>logy</a:t>
            </a:r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0F1B7A-9B3A-48C3-B008-A5465C51EADC}"/>
              </a:ext>
            </a:extLst>
          </p:cNvPr>
          <p:cNvSpPr/>
          <p:nvPr/>
        </p:nvSpPr>
        <p:spPr>
          <a:xfrm>
            <a:off x="228600" y="5715000"/>
            <a:ext cx="1066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A8D39-DA88-444F-B1DB-0930515C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11</a:t>
            </a:fld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6B55F93-DFDF-460C-8120-A376774E2B76}"/>
              </a:ext>
            </a:extLst>
          </p:cNvPr>
          <p:cNvSpPr txBox="1">
            <a:spLocks/>
          </p:cNvSpPr>
          <p:nvPr/>
        </p:nvSpPr>
        <p:spPr>
          <a:xfrm>
            <a:off x="8478795" y="6347254"/>
            <a:ext cx="742950" cy="38100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AB7646F9-5CBE-42BE-B0C2-761D6683CC7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8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Phonology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How we understand?</a:t>
            </a:r>
          </a:p>
          <a:p>
            <a:r>
              <a:rPr lang="en-US" sz="3200" dirty="0"/>
              <a:t>How our brain process speech?</a:t>
            </a:r>
          </a:p>
          <a:p>
            <a:r>
              <a:rPr lang="en-US" sz="3200" dirty="0"/>
              <a:t>Grammar of speech!</a:t>
            </a:r>
          </a:p>
          <a:p>
            <a:endParaRPr lang="en-US" sz="3200" dirty="0"/>
          </a:p>
          <a:p>
            <a:r>
              <a:rPr lang="en-US" sz="3200" dirty="0"/>
              <a:t>Definition</a:t>
            </a:r>
          </a:p>
          <a:p>
            <a:pPr lvl="1" algn="just"/>
            <a:r>
              <a:rPr lang="en-US" sz="3000" dirty="0"/>
              <a:t>Phonology is the area of linguistics that describes the systematic way that sounds are differently realized in different context/environments and how this system of sound is related to the rest of the grammar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11F59-94E2-4005-8949-6183E730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12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5B5571E-9A30-46D7-B89A-302FA73E3C19}"/>
              </a:ext>
            </a:extLst>
          </p:cNvPr>
          <p:cNvSpPr txBox="1">
            <a:spLocks/>
          </p:cNvSpPr>
          <p:nvPr/>
        </p:nvSpPr>
        <p:spPr>
          <a:xfrm>
            <a:off x="8478795" y="6347254"/>
            <a:ext cx="742950" cy="38100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AB7646F9-5CBE-42BE-B0C2-761D6683CC7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64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Grammar of Speech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Eg</a:t>
            </a:r>
            <a:r>
              <a:rPr lang="en-US" sz="3600" dirty="0"/>
              <a:t>: </a:t>
            </a:r>
            <a:r>
              <a:rPr lang="si-LK" sz="3600" dirty="0"/>
              <a:t>ලිප් ගල්</a:t>
            </a:r>
            <a:r>
              <a:rPr lang="en-US" sz="3600" dirty="0">
                <a:solidFill>
                  <a:schemeClr val="tx1"/>
                </a:solidFill>
              </a:rPr>
              <a:t>	</a:t>
            </a:r>
          </a:p>
          <a:p>
            <a:pPr lvl="1"/>
            <a:endParaRPr lang="en-US" sz="3600" dirty="0"/>
          </a:p>
          <a:p>
            <a:pPr lvl="1"/>
            <a:endParaRPr lang="en-US" sz="3600" dirty="0">
              <a:solidFill>
                <a:schemeClr val="tx1"/>
              </a:solidFill>
            </a:endParaRPr>
          </a:p>
          <a:p>
            <a:pPr lvl="1"/>
            <a:endParaRPr lang="en-US" sz="3600" dirty="0"/>
          </a:p>
          <a:p>
            <a:pPr lvl="1"/>
            <a:endParaRPr lang="en-US" sz="3600" dirty="0">
              <a:solidFill>
                <a:schemeClr val="tx1"/>
              </a:solidFill>
            </a:endParaRPr>
          </a:p>
          <a:p>
            <a:pPr lvl="1"/>
            <a:endParaRPr lang="en-US" sz="3600" dirty="0"/>
          </a:p>
          <a:p>
            <a:pPr lvl="1"/>
            <a:endParaRPr lang="en-US" sz="3600" dirty="0">
              <a:solidFill>
                <a:schemeClr val="tx1"/>
              </a:solidFill>
            </a:endParaRPr>
          </a:p>
          <a:p>
            <a:pPr lvl="1"/>
            <a:endParaRPr lang="si-LK" sz="3600" dirty="0"/>
          </a:p>
          <a:p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15066" y="2649890"/>
            <a:ext cx="41138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i-LK" sz="3200" dirty="0" err="1">
                <a:solidFill>
                  <a:prstClr val="black"/>
                </a:solidFill>
                <a:latin typeface="Calibri" panose="020F0502020204030204"/>
                <a:cs typeface="Iskoola Pota" panose="020B0502040204020203" pitchFamily="34" charset="0"/>
              </a:rPr>
              <a:t>ල්</a:t>
            </a:r>
            <a:r>
              <a:rPr lang="si-LK" sz="3200" dirty="0">
                <a:solidFill>
                  <a:prstClr val="black"/>
                </a:solidFill>
                <a:latin typeface="Calibri" panose="020F0502020204030204"/>
                <a:cs typeface="Iskoola Pota" panose="020B0502040204020203" pitchFamily="34" charset="0"/>
              </a:rPr>
              <a:t>= /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l/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i-LK" sz="3200" dirty="0">
                <a:solidFill>
                  <a:prstClr val="black"/>
                </a:solidFill>
                <a:latin typeface="Calibri" panose="020F0502020204030204"/>
                <a:cs typeface="Iskoola Pota" panose="020B0502040204020203" pitchFamily="34" charset="0"/>
              </a:rPr>
              <a:t>ඉ = /</a:t>
            </a:r>
            <a:r>
              <a:rPr lang="en-US" sz="3200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/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i-LK" sz="3200" dirty="0" err="1">
                <a:solidFill>
                  <a:prstClr val="black"/>
                </a:solidFill>
                <a:latin typeface="Calibri" panose="020F0502020204030204"/>
                <a:cs typeface="Iskoola Pota" panose="020B0502040204020203" pitchFamily="34" charset="0"/>
              </a:rPr>
              <a:t>ප්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i-LK" sz="3200" dirty="0">
                <a:solidFill>
                  <a:prstClr val="black"/>
                </a:solidFill>
                <a:latin typeface="Calibri" panose="020F0502020204030204"/>
                <a:cs typeface="Iskoola Pota" panose="020B0502040204020203" pitchFamily="34" charset="0"/>
              </a:rPr>
              <a:t>= /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p/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i-LK" sz="3200" dirty="0" err="1">
                <a:solidFill>
                  <a:prstClr val="black"/>
                </a:solidFill>
                <a:latin typeface="Calibri" panose="020F0502020204030204"/>
                <a:cs typeface="Iskoola Pota" panose="020B0502040204020203" pitchFamily="34" charset="0"/>
              </a:rPr>
              <a:t>ග්</a:t>
            </a:r>
            <a:r>
              <a:rPr lang="si-LK" sz="3200" dirty="0">
                <a:solidFill>
                  <a:prstClr val="black"/>
                </a:solidFill>
                <a:latin typeface="Calibri" panose="020F0502020204030204"/>
                <a:cs typeface="Iskoola Pota" panose="020B0502040204020203" pitchFamily="34" charset="0"/>
              </a:rPr>
              <a:t>= /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g/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i-LK" sz="3200" dirty="0">
                <a:solidFill>
                  <a:prstClr val="black"/>
                </a:solidFill>
                <a:latin typeface="Calibri" panose="020F0502020204030204"/>
                <a:cs typeface="Iskoola Pota" panose="020B0502040204020203" pitchFamily="34" charset="0"/>
              </a:rPr>
              <a:t>අ 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si-LK" sz="3200" dirty="0">
                <a:solidFill>
                  <a:prstClr val="black"/>
                </a:solidFill>
                <a:latin typeface="Calibri" panose="020F0502020204030204"/>
                <a:cs typeface="Iskoola Pota" panose="020B0502040204020203" pitchFamily="34" charset="0"/>
              </a:rPr>
              <a:t> /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a/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i-LK" sz="3200" dirty="0" err="1">
                <a:solidFill>
                  <a:prstClr val="black"/>
                </a:solidFill>
                <a:latin typeface="Calibri" panose="020F0502020204030204"/>
                <a:cs typeface="Iskoola Pota" panose="020B0502040204020203" pitchFamily="34" charset="0"/>
              </a:rPr>
              <a:t>ල්</a:t>
            </a:r>
            <a:r>
              <a:rPr lang="si-LK" sz="3200" dirty="0">
                <a:solidFill>
                  <a:prstClr val="black"/>
                </a:solidFill>
                <a:latin typeface="Calibri" panose="020F0502020204030204"/>
                <a:cs typeface="Iskoola Pota" panose="020B0502040204020203" pitchFamily="34" charset="0"/>
              </a:rPr>
              <a:t>= /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l/</a:t>
            </a:r>
          </a:p>
        </p:txBody>
      </p:sp>
      <p:sp>
        <p:nvSpPr>
          <p:cNvPr id="6" name="Curved Up Arrow 5"/>
          <p:cNvSpPr/>
          <p:nvPr/>
        </p:nvSpPr>
        <p:spPr>
          <a:xfrm rot="16200000">
            <a:off x="3749565" y="4145285"/>
            <a:ext cx="858108" cy="548640"/>
          </a:xfrm>
          <a:prstGeom prst="curved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3A410-E770-4E08-9886-8B36C0F5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13</a:t>
            </a:fld>
            <a:endParaRPr lang="en-US"/>
          </a:p>
        </p:txBody>
      </p:sp>
      <p:pic>
        <p:nvPicPr>
          <p:cNvPr id="1028" name="Picture 4" descr="3 Stones and A Fire (@stonesandafire) | Twitter">
            <a:extLst>
              <a:ext uri="{FF2B5EF4-FFF2-40B4-BE49-F238E27FC236}">
                <a16:creationId xmlns:a16="http://schemas.microsoft.com/office/drawing/2014/main" id="{503D9412-DA6A-4B22-ABF7-3C60193F8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317" y="22860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32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Grammar of Speech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Eg</a:t>
            </a:r>
            <a:r>
              <a:rPr lang="en-US" sz="3600" dirty="0"/>
              <a:t>: </a:t>
            </a:r>
            <a:r>
              <a:rPr lang="si-LK" sz="3600" dirty="0"/>
              <a:t>ලිප් ගල්</a:t>
            </a:r>
            <a:r>
              <a:rPr lang="en-US" sz="3600" dirty="0">
                <a:solidFill>
                  <a:schemeClr val="tx1"/>
                </a:solidFill>
              </a:rPr>
              <a:t>	</a:t>
            </a:r>
          </a:p>
          <a:p>
            <a:pPr lvl="1"/>
            <a:endParaRPr lang="en-US" sz="3600" dirty="0"/>
          </a:p>
          <a:p>
            <a:pPr lvl="1"/>
            <a:endParaRPr lang="en-US" sz="3600" dirty="0">
              <a:solidFill>
                <a:schemeClr val="tx1"/>
              </a:solidFill>
            </a:endParaRPr>
          </a:p>
          <a:p>
            <a:pPr lvl="1"/>
            <a:endParaRPr lang="en-US" sz="3600" dirty="0"/>
          </a:p>
          <a:p>
            <a:pPr lvl="1"/>
            <a:endParaRPr lang="en-US" sz="3600" dirty="0">
              <a:solidFill>
                <a:schemeClr val="tx1"/>
              </a:solidFill>
            </a:endParaRPr>
          </a:p>
          <a:p>
            <a:pPr lvl="1"/>
            <a:endParaRPr lang="en-US" sz="3600" dirty="0"/>
          </a:p>
          <a:p>
            <a:pPr lvl="1"/>
            <a:endParaRPr lang="en-US" sz="3600" dirty="0">
              <a:solidFill>
                <a:schemeClr val="tx1"/>
              </a:solidFill>
            </a:endParaRPr>
          </a:p>
          <a:p>
            <a:pPr lvl="1"/>
            <a:endParaRPr lang="si-LK" sz="3600" dirty="0"/>
          </a:p>
          <a:p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15066" y="2649890"/>
            <a:ext cx="41138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i-LK" sz="3200" dirty="0" err="1">
                <a:solidFill>
                  <a:prstClr val="black"/>
                </a:solidFill>
                <a:latin typeface="Calibri" panose="020F0502020204030204"/>
                <a:cs typeface="Iskoola Pota" panose="020B0502040204020203" pitchFamily="34" charset="0"/>
              </a:rPr>
              <a:t>ල්</a:t>
            </a:r>
            <a:r>
              <a:rPr lang="si-LK" sz="3200" dirty="0">
                <a:solidFill>
                  <a:prstClr val="black"/>
                </a:solidFill>
                <a:latin typeface="Calibri" panose="020F0502020204030204"/>
                <a:cs typeface="Iskoola Pota" panose="020B0502040204020203" pitchFamily="34" charset="0"/>
              </a:rPr>
              <a:t>= /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l/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i-LK" sz="3200" dirty="0">
                <a:solidFill>
                  <a:prstClr val="black"/>
                </a:solidFill>
                <a:latin typeface="Calibri" panose="020F0502020204030204"/>
                <a:cs typeface="Iskoola Pota" panose="020B0502040204020203" pitchFamily="34" charset="0"/>
              </a:rPr>
              <a:t>ඉ = /</a:t>
            </a:r>
            <a:r>
              <a:rPr lang="en-US" sz="3200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/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i-LK" sz="3200" dirty="0" err="1">
                <a:solidFill>
                  <a:prstClr val="black"/>
                </a:solidFill>
                <a:latin typeface="Calibri" panose="020F0502020204030204"/>
                <a:cs typeface="Iskoola Pota" panose="020B0502040204020203" pitchFamily="34" charset="0"/>
              </a:rPr>
              <a:t>ප්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i-LK" sz="3200" dirty="0">
                <a:solidFill>
                  <a:prstClr val="black"/>
                </a:solidFill>
                <a:latin typeface="Calibri" panose="020F0502020204030204"/>
                <a:cs typeface="Iskoola Pota" panose="020B0502040204020203" pitchFamily="34" charset="0"/>
              </a:rPr>
              <a:t>= /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p/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i-LK" sz="3200" dirty="0" err="1">
                <a:solidFill>
                  <a:prstClr val="black"/>
                </a:solidFill>
                <a:latin typeface="Calibri" panose="020F0502020204030204"/>
                <a:cs typeface="Iskoola Pota" panose="020B0502040204020203" pitchFamily="34" charset="0"/>
              </a:rPr>
              <a:t>ග්</a:t>
            </a:r>
            <a:r>
              <a:rPr lang="si-LK" sz="3200" dirty="0">
                <a:solidFill>
                  <a:prstClr val="black"/>
                </a:solidFill>
                <a:latin typeface="Calibri" panose="020F0502020204030204"/>
                <a:cs typeface="Iskoola Pota" panose="020B0502040204020203" pitchFamily="34" charset="0"/>
              </a:rPr>
              <a:t>= /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g/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i-LK" sz="3200" dirty="0">
                <a:solidFill>
                  <a:prstClr val="black"/>
                </a:solidFill>
                <a:latin typeface="Calibri" panose="020F0502020204030204"/>
                <a:cs typeface="Iskoola Pota" panose="020B0502040204020203" pitchFamily="34" charset="0"/>
              </a:rPr>
              <a:t>අ 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si-LK" sz="3200" dirty="0">
                <a:solidFill>
                  <a:prstClr val="black"/>
                </a:solidFill>
                <a:latin typeface="Calibri" panose="020F0502020204030204"/>
                <a:cs typeface="Iskoola Pota" panose="020B0502040204020203" pitchFamily="34" charset="0"/>
              </a:rPr>
              <a:t> /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a/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i-LK" sz="3200" dirty="0" err="1">
                <a:solidFill>
                  <a:prstClr val="black"/>
                </a:solidFill>
                <a:latin typeface="Calibri" panose="020F0502020204030204"/>
                <a:cs typeface="Iskoola Pota" panose="020B0502040204020203" pitchFamily="34" charset="0"/>
              </a:rPr>
              <a:t>ල්</a:t>
            </a:r>
            <a:r>
              <a:rPr lang="si-LK" sz="3200" dirty="0">
                <a:solidFill>
                  <a:prstClr val="black"/>
                </a:solidFill>
                <a:latin typeface="Calibri" panose="020F0502020204030204"/>
                <a:cs typeface="Iskoola Pota" panose="020B0502040204020203" pitchFamily="34" charset="0"/>
              </a:rPr>
              <a:t>= /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l/</a:t>
            </a:r>
          </a:p>
        </p:txBody>
      </p:sp>
      <p:sp>
        <p:nvSpPr>
          <p:cNvPr id="6" name="Curved Up Arrow 5"/>
          <p:cNvSpPr/>
          <p:nvPr/>
        </p:nvSpPr>
        <p:spPr>
          <a:xfrm rot="16200000">
            <a:off x="3749565" y="4145285"/>
            <a:ext cx="858108" cy="548640"/>
          </a:xfrm>
          <a:prstGeom prst="curved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3A410-E770-4E08-9886-8B36C0F5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14</a:t>
            </a:fld>
            <a:endParaRPr lang="en-US"/>
          </a:p>
        </p:txBody>
      </p:sp>
      <p:pic>
        <p:nvPicPr>
          <p:cNvPr id="1028" name="Picture 4" descr="3 Stones and A Fire (@stonesandafire) | Twitter">
            <a:extLst>
              <a:ext uri="{FF2B5EF4-FFF2-40B4-BE49-F238E27FC236}">
                <a16:creationId xmlns:a16="http://schemas.microsoft.com/office/drawing/2014/main" id="{503D9412-DA6A-4B22-ABF7-3C60193F8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317" y="22860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3E5C63-F5D4-4AD6-ADBC-E5299D71E410}"/>
              </a:ext>
            </a:extLst>
          </p:cNvPr>
          <p:cNvSpPr txBox="1"/>
          <p:nvPr/>
        </p:nvSpPr>
        <p:spPr>
          <a:xfrm>
            <a:off x="5746642" y="5835582"/>
            <a:ext cx="2768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i-LK" sz="3200" dirty="0"/>
              <a:t>උක් ගස්, අත් දිග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692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Phonetics </a:t>
            </a:r>
            <a:r>
              <a:rPr lang="en-US" sz="4000" dirty="0" err="1"/>
              <a:t>vs</a:t>
            </a:r>
            <a:r>
              <a:rPr lang="en-US" sz="4000" dirty="0"/>
              <a:t> Phonology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2578"/>
            <a:ext cx="7886700" cy="4351338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>
                <a:solidFill>
                  <a:srgbClr val="4037F7"/>
                </a:solidFill>
              </a:rPr>
              <a:t>Phonetics</a:t>
            </a:r>
            <a:r>
              <a:rPr lang="en-US" sz="2800" dirty="0"/>
              <a:t> deals with the production of speech sounds by humans, often without prior knowledge of the language being spoken.</a:t>
            </a:r>
          </a:p>
          <a:p>
            <a:pPr lvl="1"/>
            <a:r>
              <a:rPr lang="en-US" sz="2800" dirty="0"/>
              <a:t>What are the sounds? How are they made in the mouth?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4037F7"/>
                </a:solidFill>
              </a:rPr>
              <a:t>Phonology</a:t>
            </a:r>
            <a:r>
              <a:rPr lang="en-US" sz="2800" dirty="0"/>
              <a:t> is about patterns of sounds, especially different patterns of sounds in different languages, or within each language, different patterns of sounds in different positions in words etc.</a:t>
            </a:r>
          </a:p>
          <a:p>
            <a:pPr lvl="1"/>
            <a:r>
              <a:rPr lang="en-US" sz="2800" dirty="0"/>
              <a:t>How do sounds combine? How are they memorized?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74B22-DBE8-404D-A7E9-4379FF02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1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Sounds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i-LK" sz="4000" dirty="0">
                <a:solidFill>
                  <a:schemeClr val="tx1"/>
                </a:solidFill>
              </a:rPr>
              <a:t>ල්</a:t>
            </a:r>
            <a:r>
              <a:rPr lang="en-US" sz="4000" dirty="0">
                <a:solidFill>
                  <a:schemeClr val="tx1"/>
                </a:solidFill>
              </a:rPr>
              <a:t>, </a:t>
            </a:r>
            <a:r>
              <a:rPr lang="ta-IN" sz="3300" dirty="0">
                <a:solidFill>
                  <a:schemeClr val="tx1"/>
                </a:solidFill>
              </a:rPr>
              <a:t>ல்</a:t>
            </a:r>
            <a:r>
              <a:rPr lang="en-US" sz="3300" dirty="0">
                <a:solidFill>
                  <a:schemeClr val="tx1"/>
                </a:solidFill>
              </a:rPr>
              <a:t> </a:t>
            </a:r>
            <a:r>
              <a:rPr lang="si-LK" sz="3300" dirty="0">
                <a:solidFill>
                  <a:schemeClr val="tx1"/>
                </a:solidFill>
              </a:rPr>
              <a:t>= /</a:t>
            </a:r>
            <a:r>
              <a:rPr lang="en-US" sz="3300" dirty="0">
                <a:solidFill>
                  <a:schemeClr val="tx1"/>
                </a:solidFill>
              </a:rPr>
              <a:t>l/ </a:t>
            </a:r>
          </a:p>
          <a:p>
            <a:pPr>
              <a:buNone/>
            </a:pPr>
            <a:r>
              <a:rPr lang="si-LK" sz="4000" dirty="0">
                <a:solidFill>
                  <a:schemeClr val="tx1"/>
                </a:solidFill>
              </a:rPr>
              <a:t>ග්</a:t>
            </a:r>
            <a:r>
              <a:rPr lang="en-US" sz="3300" dirty="0">
                <a:solidFill>
                  <a:schemeClr val="tx1"/>
                </a:solidFill>
              </a:rPr>
              <a:t>, </a:t>
            </a:r>
            <a:r>
              <a:rPr lang="ta-IN" sz="3300" dirty="0">
                <a:solidFill>
                  <a:schemeClr val="tx1"/>
                </a:solidFill>
              </a:rPr>
              <a:t>க்</a:t>
            </a:r>
            <a:r>
              <a:rPr lang="en-US" sz="3300" dirty="0">
                <a:solidFill>
                  <a:schemeClr val="tx1"/>
                </a:solidFill>
              </a:rPr>
              <a:t>   </a:t>
            </a:r>
            <a:r>
              <a:rPr lang="si-LK" sz="3300" dirty="0">
                <a:solidFill>
                  <a:schemeClr val="tx1"/>
                </a:solidFill>
              </a:rPr>
              <a:t>= /</a:t>
            </a:r>
            <a:r>
              <a:rPr lang="en-US" sz="3300" dirty="0">
                <a:solidFill>
                  <a:schemeClr val="tx1"/>
                </a:solidFill>
              </a:rPr>
              <a:t>g/</a:t>
            </a:r>
          </a:p>
          <a:p>
            <a:pPr>
              <a:buNone/>
            </a:pPr>
            <a:r>
              <a:rPr lang="si-LK" sz="4000" dirty="0">
                <a:solidFill>
                  <a:schemeClr val="tx1"/>
                </a:solidFill>
              </a:rPr>
              <a:t>ඉ</a:t>
            </a:r>
            <a:r>
              <a:rPr lang="en-US" sz="4000" dirty="0">
                <a:solidFill>
                  <a:schemeClr val="tx1"/>
                </a:solidFill>
              </a:rPr>
              <a:t>, </a:t>
            </a:r>
            <a:r>
              <a:rPr lang="ta-IN" sz="2800" dirty="0">
                <a:solidFill>
                  <a:schemeClr val="tx1"/>
                </a:solidFill>
              </a:rPr>
              <a:t>இ</a:t>
            </a:r>
            <a:r>
              <a:rPr lang="si-LK" sz="3300" dirty="0">
                <a:solidFill>
                  <a:schemeClr val="tx1"/>
                </a:solidFill>
              </a:rPr>
              <a:t> </a:t>
            </a:r>
            <a:r>
              <a:rPr lang="en-US" sz="3300" dirty="0">
                <a:solidFill>
                  <a:schemeClr val="tx1"/>
                </a:solidFill>
              </a:rPr>
              <a:t>  </a:t>
            </a:r>
            <a:r>
              <a:rPr lang="si-LK" sz="3300" dirty="0">
                <a:solidFill>
                  <a:schemeClr val="tx1"/>
                </a:solidFill>
              </a:rPr>
              <a:t>= /</a:t>
            </a:r>
            <a:r>
              <a:rPr lang="en-US" sz="3300" dirty="0" err="1">
                <a:solidFill>
                  <a:schemeClr val="tx1"/>
                </a:solidFill>
              </a:rPr>
              <a:t>i</a:t>
            </a:r>
            <a:r>
              <a:rPr lang="en-US" sz="3300" dirty="0">
                <a:solidFill>
                  <a:schemeClr val="tx1"/>
                </a:solidFill>
              </a:rPr>
              <a:t>/</a:t>
            </a:r>
          </a:p>
          <a:p>
            <a:pPr>
              <a:buNone/>
            </a:pPr>
            <a:r>
              <a:rPr lang="si-LK" sz="4000" dirty="0">
                <a:solidFill>
                  <a:schemeClr val="tx1"/>
                </a:solidFill>
              </a:rPr>
              <a:t>ප්</a:t>
            </a:r>
            <a:r>
              <a:rPr lang="en-US" sz="3300" dirty="0">
                <a:solidFill>
                  <a:schemeClr val="tx1"/>
                </a:solidFill>
              </a:rPr>
              <a:t>, </a:t>
            </a:r>
            <a:r>
              <a:rPr lang="ta-IN" sz="3300" dirty="0">
                <a:solidFill>
                  <a:schemeClr val="tx1"/>
                </a:solidFill>
              </a:rPr>
              <a:t>ப்</a:t>
            </a:r>
            <a:r>
              <a:rPr lang="en-US" sz="3300" dirty="0">
                <a:solidFill>
                  <a:schemeClr val="tx1"/>
                </a:solidFill>
              </a:rPr>
              <a:t>     </a:t>
            </a:r>
            <a:r>
              <a:rPr lang="si-LK" sz="3300" dirty="0">
                <a:solidFill>
                  <a:schemeClr val="tx1"/>
                </a:solidFill>
              </a:rPr>
              <a:t>= /</a:t>
            </a:r>
            <a:r>
              <a:rPr lang="en-US" sz="3300" dirty="0">
                <a:solidFill>
                  <a:schemeClr val="tx1"/>
                </a:solidFill>
              </a:rPr>
              <a:t>p/ 			</a:t>
            </a:r>
          </a:p>
          <a:p>
            <a:pPr>
              <a:buNone/>
            </a:pPr>
            <a:r>
              <a:rPr lang="si-LK" sz="4000" dirty="0">
                <a:solidFill>
                  <a:schemeClr val="tx1"/>
                </a:solidFill>
              </a:rPr>
              <a:t>අ</a:t>
            </a:r>
            <a:r>
              <a:rPr lang="en-US" sz="3300" dirty="0">
                <a:solidFill>
                  <a:schemeClr val="tx1"/>
                </a:solidFill>
              </a:rPr>
              <a:t>, </a:t>
            </a:r>
            <a:r>
              <a:rPr lang="ta-IN" sz="3300" dirty="0">
                <a:solidFill>
                  <a:schemeClr val="tx1"/>
                </a:solidFill>
              </a:rPr>
              <a:t>அ</a:t>
            </a:r>
            <a:r>
              <a:rPr lang="en-US" sz="3300" dirty="0">
                <a:solidFill>
                  <a:schemeClr val="tx1"/>
                </a:solidFill>
              </a:rPr>
              <a:t>    =</a:t>
            </a:r>
            <a:r>
              <a:rPr lang="si-LK" sz="3300" dirty="0">
                <a:solidFill>
                  <a:schemeClr val="tx1"/>
                </a:solidFill>
              </a:rPr>
              <a:t> /</a:t>
            </a:r>
            <a:r>
              <a:rPr lang="en-US" sz="3300" dirty="0">
                <a:solidFill>
                  <a:schemeClr val="tx1"/>
                </a:solidFill>
              </a:rPr>
              <a:t>a/</a:t>
            </a:r>
            <a:endParaRPr lang="en-US" sz="3300" dirty="0"/>
          </a:p>
          <a:p>
            <a:endParaRPr lang="en-US" sz="3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CDAAF-F803-43A2-838A-994FDE2F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84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Sounds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i-LK" sz="4000" dirty="0">
                <a:solidFill>
                  <a:schemeClr val="tx1"/>
                </a:solidFill>
              </a:rPr>
              <a:t>ල්</a:t>
            </a:r>
            <a:r>
              <a:rPr lang="en-US" sz="4000" dirty="0">
                <a:solidFill>
                  <a:schemeClr val="tx1"/>
                </a:solidFill>
              </a:rPr>
              <a:t>, </a:t>
            </a:r>
            <a:r>
              <a:rPr lang="ta-IN" sz="3300" dirty="0">
                <a:solidFill>
                  <a:schemeClr val="tx1"/>
                </a:solidFill>
              </a:rPr>
              <a:t>ல்</a:t>
            </a:r>
            <a:r>
              <a:rPr lang="en-US" sz="3300" dirty="0">
                <a:solidFill>
                  <a:schemeClr val="tx1"/>
                </a:solidFill>
              </a:rPr>
              <a:t> </a:t>
            </a:r>
            <a:r>
              <a:rPr lang="si-LK" sz="3300" dirty="0">
                <a:solidFill>
                  <a:schemeClr val="tx1"/>
                </a:solidFill>
              </a:rPr>
              <a:t>= /</a:t>
            </a:r>
            <a:r>
              <a:rPr lang="en-US" sz="3300" dirty="0">
                <a:solidFill>
                  <a:schemeClr val="tx1"/>
                </a:solidFill>
              </a:rPr>
              <a:t>l/ </a:t>
            </a:r>
          </a:p>
          <a:p>
            <a:pPr>
              <a:buNone/>
            </a:pPr>
            <a:r>
              <a:rPr lang="si-LK" sz="4000" dirty="0">
                <a:solidFill>
                  <a:schemeClr val="tx1"/>
                </a:solidFill>
              </a:rPr>
              <a:t>ග්</a:t>
            </a:r>
            <a:r>
              <a:rPr lang="en-US" sz="3300" dirty="0">
                <a:solidFill>
                  <a:schemeClr val="tx1"/>
                </a:solidFill>
              </a:rPr>
              <a:t>, </a:t>
            </a:r>
            <a:r>
              <a:rPr lang="ta-IN" sz="3300" dirty="0">
                <a:solidFill>
                  <a:schemeClr val="tx1"/>
                </a:solidFill>
              </a:rPr>
              <a:t>க்</a:t>
            </a:r>
            <a:r>
              <a:rPr lang="en-US" sz="3300" dirty="0">
                <a:solidFill>
                  <a:schemeClr val="tx1"/>
                </a:solidFill>
              </a:rPr>
              <a:t>   </a:t>
            </a:r>
            <a:r>
              <a:rPr lang="si-LK" sz="3300" dirty="0">
                <a:solidFill>
                  <a:schemeClr val="tx1"/>
                </a:solidFill>
              </a:rPr>
              <a:t>= /</a:t>
            </a:r>
            <a:r>
              <a:rPr lang="en-US" sz="3300" dirty="0">
                <a:solidFill>
                  <a:schemeClr val="tx1"/>
                </a:solidFill>
              </a:rPr>
              <a:t>g/</a:t>
            </a:r>
          </a:p>
          <a:p>
            <a:pPr>
              <a:buNone/>
            </a:pPr>
            <a:r>
              <a:rPr lang="si-LK" sz="4000" dirty="0">
                <a:solidFill>
                  <a:schemeClr val="tx1"/>
                </a:solidFill>
              </a:rPr>
              <a:t>ඉ</a:t>
            </a:r>
            <a:r>
              <a:rPr lang="en-US" sz="4000" dirty="0">
                <a:solidFill>
                  <a:schemeClr val="tx1"/>
                </a:solidFill>
              </a:rPr>
              <a:t>, </a:t>
            </a:r>
            <a:r>
              <a:rPr lang="ta-IN" sz="2800" dirty="0">
                <a:solidFill>
                  <a:schemeClr val="tx1"/>
                </a:solidFill>
              </a:rPr>
              <a:t>இ</a:t>
            </a:r>
            <a:r>
              <a:rPr lang="si-LK" sz="3300" dirty="0">
                <a:solidFill>
                  <a:schemeClr val="tx1"/>
                </a:solidFill>
              </a:rPr>
              <a:t> </a:t>
            </a:r>
            <a:r>
              <a:rPr lang="en-US" sz="3300" dirty="0">
                <a:solidFill>
                  <a:schemeClr val="tx1"/>
                </a:solidFill>
              </a:rPr>
              <a:t>  </a:t>
            </a:r>
            <a:r>
              <a:rPr lang="si-LK" sz="3300" dirty="0">
                <a:solidFill>
                  <a:schemeClr val="tx1"/>
                </a:solidFill>
              </a:rPr>
              <a:t>= /</a:t>
            </a:r>
            <a:r>
              <a:rPr lang="en-US" sz="3300" dirty="0" err="1">
                <a:solidFill>
                  <a:schemeClr val="tx1"/>
                </a:solidFill>
              </a:rPr>
              <a:t>i</a:t>
            </a:r>
            <a:r>
              <a:rPr lang="en-US" sz="3300" dirty="0">
                <a:solidFill>
                  <a:schemeClr val="tx1"/>
                </a:solidFill>
              </a:rPr>
              <a:t>/</a:t>
            </a:r>
          </a:p>
          <a:p>
            <a:pPr>
              <a:buNone/>
            </a:pPr>
            <a:r>
              <a:rPr lang="si-LK" sz="4000" dirty="0">
                <a:solidFill>
                  <a:schemeClr val="tx1"/>
                </a:solidFill>
              </a:rPr>
              <a:t>ප්</a:t>
            </a:r>
            <a:r>
              <a:rPr lang="en-US" sz="3300" dirty="0">
                <a:solidFill>
                  <a:schemeClr val="tx1"/>
                </a:solidFill>
              </a:rPr>
              <a:t>, </a:t>
            </a:r>
            <a:r>
              <a:rPr lang="ta-IN" sz="3300" dirty="0">
                <a:solidFill>
                  <a:schemeClr val="tx1"/>
                </a:solidFill>
              </a:rPr>
              <a:t>ப்</a:t>
            </a:r>
            <a:r>
              <a:rPr lang="en-US" sz="3300" dirty="0">
                <a:solidFill>
                  <a:schemeClr val="tx1"/>
                </a:solidFill>
              </a:rPr>
              <a:t>     </a:t>
            </a:r>
            <a:r>
              <a:rPr lang="si-LK" sz="3300" dirty="0">
                <a:solidFill>
                  <a:schemeClr val="tx1"/>
                </a:solidFill>
              </a:rPr>
              <a:t>= /</a:t>
            </a:r>
            <a:r>
              <a:rPr lang="en-US" sz="3300" dirty="0">
                <a:solidFill>
                  <a:schemeClr val="tx1"/>
                </a:solidFill>
              </a:rPr>
              <a:t>p/ 			</a:t>
            </a:r>
          </a:p>
          <a:p>
            <a:pPr>
              <a:buNone/>
            </a:pPr>
            <a:r>
              <a:rPr lang="si-LK" sz="4000" dirty="0">
                <a:solidFill>
                  <a:schemeClr val="tx1"/>
                </a:solidFill>
              </a:rPr>
              <a:t>අ</a:t>
            </a:r>
            <a:r>
              <a:rPr lang="en-US" sz="3300" dirty="0">
                <a:solidFill>
                  <a:schemeClr val="tx1"/>
                </a:solidFill>
              </a:rPr>
              <a:t>, </a:t>
            </a:r>
            <a:r>
              <a:rPr lang="ta-IN" sz="3300" dirty="0">
                <a:solidFill>
                  <a:schemeClr val="tx1"/>
                </a:solidFill>
              </a:rPr>
              <a:t>அ</a:t>
            </a:r>
            <a:r>
              <a:rPr lang="en-US" sz="3300" dirty="0">
                <a:solidFill>
                  <a:schemeClr val="tx1"/>
                </a:solidFill>
              </a:rPr>
              <a:t>    =</a:t>
            </a:r>
            <a:r>
              <a:rPr lang="si-LK" sz="3300" dirty="0">
                <a:solidFill>
                  <a:schemeClr val="tx1"/>
                </a:solidFill>
              </a:rPr>
              <a:t> /</a:t>
            </a:r>
            <a:r>
              <a:rPr lang="en-US" sz="3300" dirty="0">
                <a:solidFill>
                  <a:schemeClr val="tx1"/>
                </a:solidFill>
              </a:rPr>
              <a:t>a/</a:t>
            </a:r>
            <a:endParaRPr lang="en-US" sz="3300" dirty="0"/>
          </a:p>
          <a:p>
            <a:endParaRPr lang="en-US" sz="3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CDAAF-F803-43A2-838A-994FDE2F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 descr="Flag of the United Kingdom - Wikipedia">
            <a:extLst>
              <a:ext uri="{FF2B5EF4-FFF2-40B4-BE49-F238E27FC236}">
                <a16:creationId xmlns:a16="http://schemas.microsoft.com/office/drawing/2014/main" id="{A1BDA94B-DB05-4E91-A46B-A9200A148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2" y="1759269"/>
            <a:ext cx="1743075" cy="87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lag of the United States - Wikipedia">
            <a:extLst>
              <a:ext uri="{FF2B5EF4-FFF2-40B4-BE49-F238E27FC236}">
                <a16:creationId xmlns:a16="http://schemas.microsoft.com/office/drawing/2014/main" id="{DA8F4C59-E085-4350-9AF9-A0B3D49E7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1759268"/>
            <a:ext cx="1657528" cy="87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43EC7B-AAFE-4477-930F-37ACA98953E7}"/>
              </a:ext>
            </a:extLst>
          </p:cNvPr>
          <p:cNvSpPr txBox="1"/>
          <p:nvPr/>
        </p:nvSpPr>
        <p:spPr>
          <a:xfrm>
            <a:off x="4706302" y="2890391"/>
            <a:ext cx="38090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Bath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Advertisement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Chance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804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Speech Sounds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8113"/>
            <a:ext cx="8210550" cy="4708850"/>
          </a:xfrm>
        </p:spPr>
        <p:txBody>
          <a:bodyPr/>
          <a:lstStyle/>
          <a:p>
            <a:r>
              <a:rPr lang="en-US" sz="2800" dirty="0">
                <a:solidFill>
                  <a:srgbClr val="00B0F0"/>
                </a:solidFill>
              </a:rPr>
              <a:t>Phone: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The smallest sound unit of speech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</a:rPr>
              <a:t>				</a:t>
            </a:r>
            <a:r>
              <a:rPr lang="si-LK" sz="2800" dirty="0">
                <a:solidFill>
                  <a:schemeClr val="tx1"/>
                </a:solidFill>
              </a:rPr>
              <a:t>ප්[</a:t>
            </a:r>
            <a:r>
              <a:rPr lang="en-US" sz="2800" dirty="0">
                <a:solidFill>
                  <a:schemeClr val="tx1"/>
                </a:solidFill>
              </a:rPr>
              <a:t>p] </a:t>
            </a:r>
            <a:r>
              <a:rPr lang="en-US" sz="2800" dirty="0">
                <a:solidFill>
                  <a:srgbClr val="00B050"/>
                </a:solidFill>
              </a:rPr>
              <a:t>(phone)</a:t>
            </a:r>
          </a:p>
          <a:p>
            <a:pPr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Phoneme: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The smallest unit of speech that affects the meaning of a word.</a:t>
            </a:r>
          </a:p>
          <a:p>
            <a:endParaRPr lang="en-US" dirty="0"/>
          </a:p>
        </p:txBody>
      </p:sp>
      <p:grpSp>
        <p:nvGrpSpPr>
          <p:cNvPr id="5" name="Group 16"/>
          <p:cNvGrpSpPr/>
          <p:nvPr/>
        </p:nvGrpSpPr>
        <p:grpSpPr>
          <a:xfrm>
            <a:off x="1015443" y="4865875"/>
            <a:ext cx="7624775" cy="1458725"/>
            <a:chOff x="1619672" y="5157192"/>
            <a:chExt cx="6455861" cy="1235096"/>
          </a:xfrm>
        </p:grpSpPr>
        <p:sp>
          <p:nvSpPr>
            <p:cNvPr id="6" name="TextBox 5"/>
            <p:cNvSpPr txBox="1"/>
            <p:nvPr/>
          </p:nvSpPr>
          <p:spPr>
            <a:xfrm>
              <a:off x="1907704" y="5157192"/>
              <a:ext cx="1548899" cy="443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solidFill>
                    <a:srgbClr val="00B050"/>
                  </a:solidFill>
                  <a:latin typeface="Calibri" panose="020F0502020204030204"/>
                </a:rPr>
                <a:t>(phone) </a:t>
              </a:r>
              <a:r>
                <a:rPr lang="en-US" sz="2800" dirty="0">
                  <a:solidFill>
                    <a:prstClr val="black"/>
                  </a:solidFill>
                  <a:latin typeface="Calibri" panose="020F0502020204030204"/>
                </a:rPr>
                <a:t>[p]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19672" y="5949280"/>
              <a:ext cx="2101303" cy="443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solidFill>
                    <a:srgbClr val="00B050"/>
                  </a:solidFill>
                  <a:latin typeface="Calibri" panose="020F0502020204030204"/>
                </a:rPr>
                <a:t>(phone) </a:t>
              </a:r>
              <a:r>
                <a:rPr lang="en-US" sz="2800" dirty="0">
                  <a:solidFill>
                    <a:prstClr val="black"/>
                  </a:solidFill>
                  <a:latin typeface="Calibri" panose="020F0502020204030204"/>
                </a:rPr>
                <a:t>[p</a:t>
              </a:r>
              <a:r>
                <a:rPr lang="en-US" sz="2800" baseline="30000" dirty="0">
                  <a:solidFill>
                    <a:prstClr val="black"/>
                  </a:solidFill>
                  <a:latin typeface="Calibri" panose="020F0502020204030204"/>
                </a:rPr>
                <a:t>h</a:t>
              </a:r>
              <a:r>
                <a:rPr lang="en-US" sz="2800" dirty="0">
                  <a:solidFill>
                    <a:prstClr val="black"/>
                  </a:solidFill>
                  <a:latin typeface="Calibri" panose="020F0502020204030204"/>
                </a:rPr>
                <a:t>] (</a:t>
              </a:r>
              <a:r>
                <a:rPr lang="si-LK" sz="2800" dirty="0">
                  <a:solidFill>
                    <a:prstClr val="black"/>
                  </a:solidFill>
                  <a:latin typeface="Calibri" panose="020F0502020204030204"/>
                  <a:cs typeface="Iskoola Pota" panose="020B0502040204020203" pitchFamily="34" charset="0"/>
                </a:rPr>
                <a:t>ඵ)</a:t>
              </a:r>
              <a:endParaRPr lang="en-US" sz="2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84168" y="5373216"/>
              <a:ext cx="1991365" cy="443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solidFill>
                    <a:prstClr val="black"/>
                  </a:solidFill>
                  <a:latin typeface="Calibri" panose="020F0502020204030204"/>
                </a:rPr>
                <a:t>/p/ </a:t>
              </a:r>
              <a:r>
                <a:rPr lang="en-US" sz="2800" dirty="0">
                  <a:solidFill>
                    <a:srgbClr val="00B050"/>
                  </a:solidFill>
                  <a:latin typeface="Calibri" panose="020F0502020204030204"/>
                </a:rPr>
                <a:t>(phoneme)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6" idx="3"/>
            </p:cNvCxnSpPr>
            <p:nvPr/>
          </p:nvCxnSpPr>
          <p:spPr>
            <a:xfrm flipH="1" flipV="1">
              <a:off x="3456603" y="5378696"/>
              <a:ext cx="2627566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7" idx="3"/>
            </p:cNvCxnSpPr>
            <p:nvPr/>
          </p:nvCxnSpPr>
          <p:spPr>
            <a:xfrm flipH="1">
              <a:off x="3720975" y="5733256"/>
              <a:ext cx="2363195" cy="4375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9E9BC-57A1-4511-9A88-2BFF424E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2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7AAA-7D6B-4413-BF25-BD159EAA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vs Phoneme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7A93E-E1BB-45DC-887B-370AB3F39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phonetics and linguistics, a </a:t>
            </a:r>
            <a:r>
              <a:rPr lang="en-US" sz="2800" b="1" dirty="0"/>
              <a:t>phone</a:t>
            </a:r>
            <a:r>
              <a:rPr lang="en-US" sz="2800" dirty="0"/>
              <a:t> is any distinct speech sound or gesture, regardless of whether the exact sound is critical to the meanings of words.</a:t>
            </a:r>
          </a:p>
          <a:p>
            <a:r>
              <a:rPr lang="en-US" sz="2800" dirty="0"/>
              <a:t>In contrast, a </a:t>
            </a:r>
            <a:r>
              <a:rPr lang="en-US" sz="2800" b="1" dirty="0"/>
              <a:t>phoneme</a:t>
            </a:r>
            <a:r>
              <a:rPr lang="en-US" sz="2800" dirty="0"/>
              <a:t> is a speech sound </a:t>
            </a:r>
            <a:r>
              <a:rPr lang="en-US" sz="2800" b="1" dirty="0"/>
              <a:t>in a</a:t>
            </a:r>
            <a:r>
              <a:rPr lang="en-US" sz="2800" dirty="0"/>
              <a:t> given language that, if swapped with another </a:t>
            </a:r>
            <a:r>
              <a:rPr lang="en-US" sz="2800" b="1" dirty="0"/>
              <a:t>phoneme</a:t>
            </a:r>
            <a:r>
              <a:rPr lang="en-US" sz="2800" dirty="0"/>
              <a:t>, could change one word to another.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E5664-96D8-4C28-8786-AF068AF4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0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51CF-29A0-4C5A-AC56-400F91E9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7772400" cy="381000"/>
          </a:xfrm>
        </p:spPr>
        <p:txBody>
          <a:bodyPr/>
          <a:lstStyle/>
          <a:p>
            <a:r>
              <a:rPr lang="en-US" sz="3200" dirty="0"/>
              <a:t>Major Levels of Linguistics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3BA3A-096C-40D5-AE00-E3C6CD8C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82FAEF-9F6C-4713-ACD7-8EE41EB52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2005399" y="1122023"/>
            <a:ext cx="5571067" cy="5571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EE4F7CF-95DF-4B37-8733-EEFD9F16E583}"/>
              </a:ext>
            </a:extLst>
          </p:cNvPr>
          <p:cNvSpPr txBox="1">
            <a:spLocks/>
          </p:cNvSpPr>
          <p:nvPr/>
        </p:nvSpPr>
        <p:spPr>
          <a:xfrm>
            <a:off x="8478795" y="6400800"/>
            <a:ext cx="742950" cy="38100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AB7646F9-5CBE-42BE-B0C2-761D6683CC7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21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Sounds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Allophone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is one of a set of multiple possible spoken sounds (or phones) or signs used to pronounce a single phoneme in a particular language</a:t>
            </a:r>
          </a:p>
          <a:p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078066" y="4001294"/>
            <a:ext cx="1782198" cy="1269578"/>
            <a:chOff x="683568" y="4077072"/>
            <a:chExt cx="2376264" cy="1692770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4077072"/>
              <a:ext cx="2376264" cy="1692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black"/>
                  </a:solidFill>
                  <a:latin typeface="Calibri" panose="020F0502020204030204"/>
                </a:rPr>
                <a:t>	     [a]</a:t>
              </a: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black"/>
                  </a:solidFill>
                  <a:latin typeface="Calibri" panose="020F0502020204030204"/>
                </a:rPr>
                <a:t>/a/</a:t>
              </a: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black"/>
                  </a:solidFill>
                  <a:latin typeface="Calibri" panose="020F0502020204030204"/>
                </a:rPr>
                <a:t>	     [Ə]</a:t>
              </a: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1331640" y="4365104"/>
              <a:ext cx="72008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31640" y="4869160"/>
              <a:ext cx="72008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034929" y="3590374"/>
            <a:ext cx="3547317" cy="1815882"/>
            <a:chOff x="3419872" y="4636293"/>
            <a:chExt cx="2880320" cy="1474445"/>
          </a:xfrm>
        </p:grpSpPr>
        <p:sp>
          <p:nvSpPr>
            <p:cNvPr id="10" name="TextBox 9"/>
            <p:cNvSpPr txBox="1"/>
            <p:nvPr/>
          </p:nvSpPr>
          <p:spPr>
            <a:xfrm>
              <a:off x="3419872" y="4636293"/>
              <a:ext cx="2880320" cy="1474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black"/>
                  </a:solidFill>
                  <a:latin typeface="Calibri" panose="020F0502020204030204"/>
                </a:rPr>
                <a:t>		                </a:t>
              </a:r>
              <a:r>
                <a:rPr lang="en-US" sz="2800" dirty="0">
                  <a:solidFill>
                    <a:prstClr val="black"/>
                  </a:solidFill>
                  <a:latin typeface="Calibri" panose="020F0502020204030204"/>
                </a:rPr>
                <a:t>[k]</a:t>
              </a: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ta-IN" sz="2800" dirty="0">
                  <a:solidFill>
                    <a:prstClr val="black"/>
                  </a:solidFill>
                  <a:latin typeface="Calibri" panose="020F0502020204030204"/>
                  <a:cs typeface="Latha" panose="020B0604020202020204" pitchFamily="34" charset="0"/>
                </a:rPr>
                <a:t>க</a:t>
              </a:r>
              <a:r>
                <a:rPr lang="ta-LK" sz="2800" dirty="0">
                  <a:solidFill>
                    <a:prstClr val="black"/>
                  </a:solidFill>
                  <a:latin typeface="Calibri" panose="020F0502020204030204"/>
                  <a:cs typeface="Latha" panose="020B0604020202020204" pitchFamily="34" charset="0"/>
                </a:rPr>
                <a:t>்</a:t>
              </a:r>
              <a:r>
                <a:rPr lang="ta-IN" sz="2800" dirty="0">
                  <a:solidFill>
                    <a:prstClr val="black"/>
                  </a:solidFill>
                  <a:latin typeface="Calibri" panose="020F0502020204030204"/>
                  <a:cs typeface="Latha" panose="020B0604020202020204" pitchFamily="34" charset="0"/>
                </a:rPr>
                <a:t> /</a:t>
              </a:r>
              <a:r>
                <a:rPr lang="en-US" sz="2800" dirty="0">
                  <a:solidFill>
                    <a:prstClr val="black"/>
                  </a:solidFill>
                  <a:latin typeface="Calibri" panose="020F0502020204030204"/>
                </a:rPr>
                <a:t>k</a:t>
              </a:r>
              <a:r>
                <a:rPr lang="ta-IN" sz="2800" dirty="0">
                  <a:solidFill>
                    <a:prstClr val="black"/>
                  </a:solidFill>
                  <a:latin typeface="Calibri" panose="020F0502020204030204"/>
                  <a:cs typeface="Latha" panose="020B0604020202020204" pitchFamily="34" charset="0"/>
                </a:rPr>
                <a:t>/</a:t>
              </a:r>
              <a:r>
                <a:rPr lang="en-US" sz="2800" dirty="0">
                  <a:solidFill>
                    <a:prstClr val="black"/>
                  </a:solidFill>
                  <a:latin typeface="Calibri" panose="020F0502020204030204"/>
                </a:rPr>
                <a:t>	            [g]</a:t>
              </a: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solidFill>
                    <a:prstClr val="black"/>
                  </a:solidFill>
                  <a:latin typeface="Calibri" panose="020F0502020204030204"/>
                </a:rPr>
                <a:t>		             </a:t>
              </a: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solidFill>
                    <a:prstClr val="black"/>
                  </a:solidFill>
                  <a:latin typeface="Calibri" panose="020F0502020204030204"/>
                </a:rPr>
                <a:t>                              [h]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355976" y="4869160"/>
              <a:ext cx="936104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355976" y="5301208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355976" y="5373216"/>
              <a:ext cx="936104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D9149-CF0D-445B-9C68-949145D1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0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Minimal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>
            <a:normAutofit/>
          </a:bodyPr>
          <a:lstStyle/>
          <a:p>
            <a:r>
              <a:rPr lang="en-US" sz="2400" dirty="0"/>
              <a:t>A minimal pair is a pair of words that have </a:t>
            </a:r>
            <a:r>
              <a:rPr lang="en-US" sz="2400" dirty="0">
                <a:solidFill>
                  <a:srgbClr val="00B050"/>
                </a:solidFill>
              </a:rPr>
              <a:t>different meanings </a:t>
            </a:r>
            <a:r>
              <a:rPr lang="en-US" sz="2400" dirty="0"/>
              <a:t>and which differ in only one sound.</a:t>
            </a:r>
          </a:p>
          <a:p>
            <a:pPr lvl="1"/>
            <a:r>
              <a:rPr lang="en-US" sz="2400" dirty="0"/>
              <a:t>Examples from English:</a:t>
            </a:r>
          </a:p>
          <a:p>
            <a:pPr lvl="2"/>
            <a:r>
              <a:rPr lang="en-US" sz="2400" dirty="0"/>
              <a:t>[</a:t>
            </a:r>
            <a:r>
              <a:rPr lang="en-US" sz="2400" dirty="0">
                <a:solidFill>
                  <a:srgbClr val="00B0F0"/>
                </a:solidFill>
              </a:rPr>
              <a:t>b</a:t>
            </a:r>
            <a:r>
              <a:rPr lang="en-US" sz="2400" dirty="0"/>
              <a:t>ut] and [</a:t>
            </a:r>
            <a:r>
              <a:rPr lang="en-US" sz="2400" dirty="0">
                <a:solidFill>
                  <a:srgbClr val="00B0F0"/>
                </a:solidFill>
              </a:rPr>
              <a:t>c</a:t>
            </a:r>
            <a:r>
              <a:rPr lang="en-US" sz="2400" dirty="0"/>
              <a:t>ut] - /</a:t>
            </a:r>
            <a:r>
              <a:rPr lang="en-US" sz="2400" dirty="0">
                <a:solidFill>
                  <a:srgbClr val="0070C0"/>
                </a:solidFill>
              </a:rPr>
              <a:t>b/</a:t>
            </a:r>
            <a:r>
              <a:rPr lang="en-US" sz="2400" dirty="0"/>
              <a:t> and /</a:t>
            </a:r>
            <a:r>
              <a:rPr lang="en-US" sz="2400" dirty="0">
                <a:solidFill>
                  <a:srgbClr val="0070C0"/>
                </a:solidFill>
              </a:rPr>
              <a:t>k</a:t>
            </a:r>
            <a:r>
              <a:rPr lang="en-US" sz="2400" dirty="0"/>
              <a:t>/ </a:t>
            </a:r>
          </a:p>
          <a:p>
            <a:pPr lvl="2"/>
            <a:r>
              <a:rPr lang="en-US" sz="2400" dirty="0"/>
              <a:t>[</a:t>
            </a:r>
            <a:r>
              <a:rPr lang="en-US" sz="2400" dirty="0">
                <a:solidFill>
                  <a:srgbClr val="00B0F0"/>
                </a:solidFill>
              </a:rPr>
              <a:t>a</a:t>
            </a:r>
            <a:r>
              <a:rPr lang="en-US" sz="2400" dirty="0"/>
              <a:t>t] and [</a:t>
            </a:r>
            <a:r>
              <a:rPr lang="en-US" sz="2400" dirty="0">
                <a:solidFill>
                  <a:srgbClr val="00B0F0"/>
                </a:solidFill>
              </a:rPr>
              <a:t>i</a:t>
            </a:r>
            <a:r>
              <a:rPr lang="en-US" sz="2400" dirty="0"/>
              <a:t>t] - /</a:t>
            </a:r>
            <a:r>
              <a:rPr lang="en-US" sz="2400" dirty="0">
                <a:solidFill>
                  <a:srgbClr val="0070C0"/>
                </a:solidFill>
              </a:rPr>
              <a:t>æ</a:t>
            </a:r>
            <a:r>
              <a:rPr lang="en-US" sz="2400" dirty="0"/>
              <a:t>/and /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/>
              <a:t>/</a:t>
            </a:r>
          </a:p>
          <a:p>
            <a:pPr lvl="2"/>
            <a:r>
              <a:rPr lang="en-US" sz="2400" dirty="0"/>
              <a:t>[</a:t>
            </a:r>
            <a:r>
              <a:rPr lang="en-US" sz="2400" dirty="0">
                <a:solidFill>
                  <a:srgbClr val="00B0F0"/>
                </a:solidFill>
              </a:rPr>
              <a:t>s</a:t>
            </a:r>
            <a:r>
              <a:rPr lang="en-US" sz="2400" dirty="0"/>
              <a:t>ip] and [</a:t>
            </a:r>
            <a:r>
              <a:rPr lang="en-US" sz="2400" dirty="0">
                <a:solidFill>
                  <a:srgbClr val="00B0F0"/>
                </a:solidFill>
              </a:rPr>
              <a:t>z</a:t>
            </a:r>
            <a:r>
              <a:rPr lang="en-US" sz="2400" dirty="0"/>
              <a:t>ip] -/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/ and /</a:t>
            </a:r>
            <a:r>
              <a:rPr lang="en-US" sz="2400" dirty="0">
                <a:solidFill>
                  <a:srgbClr val="0070C0"/>
                </a:solidFill>
              </a:rPr>
              <a:t>z</a:t>
            </a:r>
            <a:r>
              <a:rPr lang="en-US" sz="2400" dirty="0"/>
              <a:t>/</a:t>
            </a:r>
          </a:p>
          <a:p>
            <a:pPr lvl="2"/>
            <a:endParaRPr lang="en-US" sz="2400" dirty="0"/>
          </a:p>
          <a:p>
            <a:pPr lvl="1"/>
            <a:r>
              <a:rPr lang="en-US" sz="2400" dirty="0"/>
              <a:t>Examples from Sinhala:</a:t>
            </a:r>
          </a:p>
          <a:p>
            <a:pPr lvl="2"/>
            <a:r>
              <a:rPr lang="si-LK" sz="2400" dirty="0"/>
              <a:t>[මල] </a:t>
            </a:r>
            <a:r>
              <a:rPr lang="en-US" sz="2400" dirty="0"/>
              <a:t>and [</a:t>
            </a:r>
            <a:r>
              <a:rPr lang="si-LK" sz="2400" dirty="0"/>
              <a:t>ගල] = [</a:t>
            </a:r>
            <a:r>
              <a:rPr lang="en-US" sz="2400" dirty="0" err="1">
                <a:solidFill>
                  <a:srgbClr val="00B0F0"/>
                </a:solidFill>
              </a:rPr>
              <a:t>m</a:t>
            </a:r>
            <a:r>
              <a:rPr lang="en-US" sz="2400" dirty="0" err="1"/>
              <a:t>alƏ</a:t>
            </a:r>
            <a:r>
              <a:rPr lang="si-LK" sz="2400" dirty="0"/>
              <a:t>] </a:t>
            </a:r>
            <a:r>
              <a:rPr lang="en-US" sz="2400" dirty="0"/>
              <a:t>and [</a:t>
            </a:r>
            <a:r>
              <a:rPr lang="en-US" sz="2400" dirty="0" err="1">
                <a:solidFill>
                  <a:srgbClr val="00B0F0"/>
                </a:solidFill>
              </a:rPr>
              <a:t>g</a:t>
            </a:r>
            <a:r>
              <a:rPr lang="en-US" sz="2400" dirty="0" err="1"/>
              <a:t>alƏ</a:t>
            </a:r>
            <a:r>
              <a:rPr lang="si-LK" sz="2400" dirty="0"/>
              <a:t>] - /</a:t>
            </a:r>
            <a:r>
              <a:rPr lang="en-US" sz="2400" dirty="0">
                <a:solidFill>
                  <a:srgbClr val="0070C0"/>
                </a:solidFill>
              </a:rPr>
              <a:t>m</a:t>
            </a:r>
            <a:r>
              <a:rPr lang="en-US" sz="2400" dirty="0"/>
              <a:t>/ and /</a:t>
            </a:r>
            <a:r>
              <a:rPr lang="en-US" sz="2400" dirty="0">
                <a:solidFill>
                  <a:srgbClr val="0070C0"/>
                </a:solidFill>
              </a:rPr>
              <a:t>g</a:t>
            </a:r>
            <a:r>
              <a:rPr lang="si-LK" sz="2400" dirty="0"/>
              <a:t>/</a:t>
            </a:r>
          </a:p>
          <a:p>
            <a:pPr lvl="2"/>
            <a:r>
              <a:rPr lang="si-LK" sz="2400" dirty="0"/>
              <a:t>[කර] </a:t>
            </a:r>
            <a:r>
              <a:rPr lang="en-US" sz="2400" dirty="0"/>
              <a:t>and [</a:t>
            </a:r>
            <a:r>
              <a:rPr lang="si-LK" sz="2400" dirty="0"/>
              <a:t>කරා] = [</a:t>
            </a:r>
            <a:r>
              <a:rPr lang="en-US" sz="2400" dirty="0" err="1"/>
              <a:t>kar</a:t>
            </a:r>
            <a:r>
              <a:rPr lang="en-US" sz="2400" dirty="0" err="1">
                <a:solidFill>
                  <a:srgbClr val="00B0F0"/>
                </a:solidFill>
              </a:rPr>
              <a:t>Ə</a:t>
            </a:r>
            <a:r>
              <a:rPr lang="si-LK" sz="2400" dirty="0"/>
              <a:t>] </a:t>
            </a:r>
            <a:r>
              <a:rPr lang="en-US" sz="2400" dirty="0"/>
              <a:t>and [</a:t>
            </a:r>
            <a:r>
              <a:rPr lang="en-US" sz="2400" dirty="0" err="1"/>
              <a:t>kar</a:t>
            </a:r>
            <a:r>
              <a:rPr lang="en-US" sz="2400" dirty="0" err="1">
                <a:solidFill>
                  <a:srgbClr val="00B0F0"/>
                </a:solidFill>
              </a:rPr>
              <a:t>a</a:t>
            </a:r>
            <a:r>
              <a:rPr lang="en-US" sz="2400" dirty="0">
                <a:solidFill>
                  <a:srgbClr val="00B0F0"/>
                </a:solidFill>
              </a:rPr>
              <a:t>:</a:t>
            </a:r>
            <a:r>
              <a:rPr lang="si-LK" sz="2400" dirty="0"/>
              <a:t>] - /</a:t>
            </a:r>
            <a:r>
              <a:rPr lang="en-US" sz="2400" dirty="0">
                <a:solidFill>
                  <a:srgbClr val="0070C0"/>
                </a:solidFill>
              </a:rPr>
              <a:t>a</a:t>
            </a:r>
            <a:r>
              <a:rPr lang="si-LK" sz="2400" dirty="0"/>
              <a:t>/ </a:t>
            </a:r>
            <a:r>
              <a:rPr lang="en-US" sz="2400" dirty="0"/>
              <a:t>and /</a:t>
            </a:r>
            <a:r>
              <a:rPr lang="en-US" sz="2400" dirty="0">
                <a:solidFill>
                  <a:srgbClr val="0070C0"/>
                </a:solidFill>
              </a:rPr>
              <a:t>a:</a:t>
            </a:r>
            <a:r>
              <a:rPr lang="si-LK" sz="2400" dirty="0"/>
              <a:t>/</a:t>
            </a:r>
          </a:p>
          <a:p>
            <a:pPr lvl="2"/>
            <a:r>
              <a:rPr lang="si-LK" sz="2400" dirty="0"/>
              <a:t>[සංඤා] </a:t>
            </a:r>
            <a:r>
              <a:rPr lang="en-US" sz="2400" dirty="0"/>
              <a:t>and [</a:t>
            </a:r>
            <a:r>
              <a:rPr lang="si-LK" sz="2400" dirty="0"/>
              <a:t>සංකා] = [</a:t>
            </a:r>
            <a:r>
              <a:rPr lang="en-US" sz="2400" dirty="0" err="1"/>
              <a:t>sa</a:t>
            </a:r>
            <a:r>
              <a:rPr lang="en-US" sz="2400" dirty="0" err="1">
                <a:solidFill>
                  <a:schemeClr val="dk1"/>
                </a:solidFill>
              </a:rPr>
              <a:t>ɲ</a:t>
            </a:r>
            <a:r>
              <a:rPr lang="en-US" sz="2400" dirty="0" err="1">
                <a:solidFill>
                  <a:srgbClr val="00B0F0"/>
                </a:solidFill>
              </a:rPr>
              <a:t>ɳ</a:t>
            </a:r>
            <a:r>
              <a:rPr lang="en-US" sz="2400" dirty="0" err="1">
                <a:solidFill>
                  <a:schemeClr val="dk1"/>
                </a:solidFill>
              </a:rPr>
              <a:t>a</a:t>
            </a:r>
            <a:r>
              <a:rPr lang="en-US" sz="2400" dirty="0">
                <a:solidFill>
                  <a:schemeClr val="dk1"/>
                </a:solidFill>
              </a:rPr>
              <a:t>:</a:t>
            </a:r>
            <a:r>
              <a:rPr lang="si-LK" sz="2400" dirty="0"/>
              <a:t>] </a:t>
            </a:r>
            <a:r>
              <a:rPr lang="en-US" sz="2400" dirty="0"/>
              <a:t>and [</a:t>
            </a:r>
            <a:r>
              <a:rPr lang="en-US" sz="2400" dirty="0" err="1"/>
              <a:t>sa</a:t>
            </a:r>
            <a:r>
              <a:rPr lang="en-US" sz="2400" dirty="0" err="1">
                <a:solidFill>
                  <a:schemeClr val="dk1"/>
                </a:solidFill>
              </a:rPr>
              <a:t>ɲ</a:t>
            </a:r>
            <a:r>
              <a:rPr lang="en-US" sz="2400" dirty="0" err="1">
                <a:solidFill>
                  <a:srgbClr val="00B0F0"/>
                </a:solidFill>
              </a:rPr>
              <a:t>k</a:t>
            </a:r>
            <a:r>
              <a:rPr lang="en-US" sz="2400" dirty="0" err="1"/>
              <a:t>a</a:t>
            </a:r>
            <a:r>
              <a:rPr lang="en-US" sz="2400" dirty="0"/>
              <a:t>:</a:t>
            </a:r>
            <a:r>
              <a:rPr lang="si-LK" sz="2400" dirty="0"/>
              <a:t>] - /</a:t>
            </a:r>
            <a:r>
              <a:rPr lang="en-US" sz="2400" dirty="0">
                <a:solidFill>
                  <a:srgbClr val="0070C0"/>
                </a:solidFill>
              </a:rPr>
              <a:t>ɳ</a:t>
            </a:r>
            <a:r>
              <a:rPr lang="si-LK" sz="2400" dirty="0"/>
              <a:t>/ </a:t>
            </a:r>
            <a:r>
              <a:rPr lang="en-US" sz="2400" dirty="0"/>
              <a:t>and /</a:t>
            </a:r>
            <a:r>
              <a:rPr lang="en-US" sz="2400" dirty="0">
                <a:solidFill>
                  <a:srgbClr val="0070C0"/>
                </a:solidFill>
              </a:rPr>
              <a:t>k</a:t>
            </a:r>
            <a:r>
              <a:rPr lang="si-LK" sz="2400" dirty="0"/>
              <a:t>/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586EF-186C-41F1-8427-28FFC99A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83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Speech Sounds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/>
          <a:lstStyle/>
          <a:p>
            <a:r>
              <a:rPr lang="en-US" sz="2800" dirty="0"/>
              <a:t>Number of sounds differs from language to language</a:t>
            </a:r>
          </a:p>
          <a:p>
            <a:pPr lvl="1"/>
            <a:r>
              <a:rPr lang="en-US" sz="2800" dirty="0"/>
              <a:t>English </a:t>
            </a:r>
          </a:p>
          <a:p>
            <a:pPr lvl="2"/>
            <a:r>
              <a:rPr lang="en-US" sz="2800" dirty="0">
                <a:sym typeface="Wingdings" pitchFamily="2" charset="2"/>
                <a:hlinkClick r:id="rId3"/>
              </a:rPr>
              <a:t>44 sounds </a:t>
            </a:r>
            <a:r>
              <a:rPr lang="en-US" sz="2800" dirty="0">
                <a:sym typeface="Wingdings" pitchFamily="2" charset="2"/>
              </a:rPr>
              <a:t>(20 vowels and 24 consonants)</a:t>
            </a:r>
          </a:p>
          <a:p>
            <a:pPr lvl="1"/>
            <a:r>
              <a:rPr lang="en-US" sz="2800" dirty="0">
                <a:sym typeface="Wingdings" pitchFamily="2" charset="2"/>
              </a:rPr>
              <a:t>Sinhala</a:t>
            </a:r>
          </a:p>
          <a:p>
            <a:pPr lvl="2"/>
            <a:r>
              <a:rPr lang="en-US" sz="2800" dirty="0">
                <a:sym typeface="Wingdings" pitchFamily="2" charset="2"/>
              </a:rPr>
              <a:t>40 sounds (14 vowels and 26 consonants)</a:t>
            </a:r>
          </a:p>
          <a:p>
            <a:pPr lvl="1"/>
            <a:r>
              <a:rPr lang="en-US" sz="2800" dirty="0">
                <a:sym typeface="Wingdings" pitchFamily="2" charset="2"/>
              </a:rPr>
              <a:t>Tamil</a:t>
            </a:r>
          </a:p>
          <a:p>
            <a:pPr lvl="2"/>
            <a:r>
              <a:rPr lang="en-US" sz="2800" dirty="0">
                <a:sym typeface="Wingdings" pitchFamily="2" charset="2"/>
              </a:rPr>
              <a:t>33 sounds (10 vowels and 23 consonants)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6A7F4-E171-4189-A10B-F52A0513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3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Transcribing Speech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to represent speech sounds?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E20FF-6EE9-442A-80E5-6DD84B02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20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Transcribing Speech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to represent speech sounds?</a:t>
            </a:r>
          </a:p>
          <a:p>
            <a:endParaRPr lang="en-US" sz="3200" dirty="0"/>
          </a:p>
          <a:p>
            <a:r>
              <a:rPr lang="en-US" sz="3200" dirty="0"/>
              <a:t>What is the sound of letter “a” in following words?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	F</a:t>
            </a:r>
            <a:r>
              <a:rPr lang="en-US" sz="3200" u="sng" dirty="0"/>
              <a:t>a</a:t>
            </a:r>
            <a:r>
              <a:rPr lang="en-US" sz="3200" dirty="0"/>
              <a:t>ce</a:t>
            </a:r>
          </a:p>
          <a:p>
            <a:pPr marL="0" indent="0">
              <a:buNone/>
            </a:pPr>
            <a:r>
              <a:rPr lang="en-US" sz="3200" dirty="0"/>
              <a:t>	B</a:t>
            </a:r>
            <a:r>
              <a:rPr lang="en-US" sz="3200" u="sng" dirty="0"/>
              <a:t>a</a:t>
            </a:r>
            <a:r>
              <a:rPr lang="en-US" sz="3200" dirty="0"/>
              <a:t>t</a:t>
            </a:r>
          </a:p>
          <a:p>
            <a:pPr marL="0" indent="0">
              <a:buNone/>
            </a:pPr>
            <a:r>
              <a:rPr lang="en-US" sz="3200" dirty="0"/>
              <a:t>	H</a:t>
            </a:r>
            <a:r>
              <a:rPr lang="en-US" sz="3200" u="sng" dirty="0"/>
              <a:t>a</a:t>
            </a:r>
            <a:r>
              <a:rPr lang="en-US" sz="3200" dirty="0"/>
              <a:t>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FB7FB-13B1-4396-9C7B-E3FA1DBD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79B0A-4998-4960-9972-16193D1C66D2}"/>
              </a:ext>
            </a:extLst>
          </p:cNvPr>
          <p:cNvSpPr txBox="1"/>
          <p:nvPr/>
        </p:nvSpPr>
        <p:spPr>
          <a:xfrm>
            <a:off x="2971800" y="6176963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https://tophonetics.com/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60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Transcribing Speech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How to represent speech sounds?</a:t>
            </a:r>
          </a:p>
          <a:p>
            <a:pPr lvl="1"/>
            <a:r>
              <a:rPr lang="en-US" sz="2800" dirty="0"/>
              <a:t>Can you pronounce following</a:t>
            </a:r>
          </a:p>
          <a:p>
            <a:pPr marL="342900" lvl="1" indent="0">
              <a:buNone/>
            </a:pPr>
            <a:r>
              <a:rPr lang="en-US" sz="2800" dirty="0"/>
              <a:t>			</a:t>
            </a:r>
            <a:r>
              <a:rPr lang="en-US" sz="2800" dirty="0" err="1">
                <a:solidFill>
                  <a:srgbClr val="FF0000"/>
                </a:solidFill>
              </a:rPr>
              <a:t>Ghoti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C1889-BE3F-4687-A3E8-C37B0C53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82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54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Transcribing Speech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How to represent speech sounds?</a:t>
            </a:r>
          </a:p>
          <a:p>
            <a:pPr lvl="1"/>
            <a:r>
              <a:rPr lang="en-US" sz="2800" dirty="0"/>
              <a:t>Can you pronounce following</a:t>
            </a:r>
          </a:p>
          <a:p>
            <a:pPr marL="342900" lvl="1" indent="0">
              <a:buNone/>
            </a:pPr>
            <a:r>
              <a:rPr lang="en-US" sz="2800" dirty="0"/>
              <a:t>			</a:t>
            </a:r>
            <a:r>
              <a:rPr lang="en-US" sz="2800" dirty="0" err="1">
                <a:solidFill>
                  <a:srgbClr val="FF0000"/>
                </a:solidFill>
              </a:rPr>
              <a:t>Ghoti</a:t>
            </a:r>
            <a:r>
              <a:rPr lang="en-US" sz="2800" dirty="0">
                <a:solidFill>
                  <a:srgbClr val="FF0000"/>
                </a:solidFill>
              </a:rPr>
              <a:t> =&gt; Fish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57BFF-8440-417B-85AA-F0EC48AE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65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Transcribing Speech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How to represent speech sounds?</a:t>
            </a:r>
          </a:p>
          <a:p>
            <a:pPr lvl="1"/>
            <a:r>
              <a:rPr lang="en-US" sz="2800" dirty="0"/>
              <a:t>Can you pronounce following</a:t>
            </a:r>
          </a:p>
          <a:p>
            <a:pPr marL="342900" lvl="1" indent="0">
              <a:buNone/>
            </a:pPr>
            <a:r>
              <a:rPr lang="en-US" sz="2800" dirty="0"/>
              <a:t>			</a:t>
            </a:r>
            <a:r>
              <a:rPr lang="en-US" sz="2800" dirty="0" err="1">
                <a:solidFill>
                  <a:srgbClr val="FF0000"/>
                </a:solidFill>
              </a:rPr>
              <a:t>Ghoti</a:t>
            </a:r>
            <a:r>
              <a:rPr lang="en-US" sz="2800" dirty="0">
                <a:solidFill>
                  <a:srgbClr val="FF0000"/>
                </a:solidFill>
              </a:rPr>
              <a:t> =&gt; Fish</a:t>
            </a:r>
          </a:p>
          <a:p>
            <a:pPr marL="342900" lvl="1" indent="0">
              <a:buNone/>
            </a:pPr>
            <a:r>
              <a:rPr lang="en-US" sz="2800" u="sng" dirty="0"/>
              <a:t>Why?</a:t>
            </a:r>
          </a:p>
          <a:p>
            <a:pPr lvl="1"/>
            <a:r>
              <a:rPr lang="en-US" sz="2800" i="1" dirty="0" err="1">
                <a:solidFill>
                  <a:srgbClr val="FF0000"/>
                </a:solidFill>
              </a:rPr>
              <a:t>gh</a:t>
            </a:r>
            <a:r>
              <a:rPr lang="en-US" sz="2800" dirty="0"/>
              <a:t>, pronounced </a:t>
            </a:r>
            <a:r>
              <a:rPr lang="en-US" sz="2800" dirty="0">
                <a:hlinkClick r:id="rId2" tooltip="Help:IPA/English"/>
              </a:rPr>
              <a:t>/f/</a:t>
            </a:r>
            <a:r>
              <a:rPr lang="en-US" sz="2800" dirty="0"/>
              <a:t> as in </a:t>
            </a:r>
            <a:r>
              <a:rPr lang="en-US" sz="2800" i="1" dirty="0"/>
              <a:t>enou</a:t>
            </a:r>
            <a:r>
              <a:rPr lang="en-US" sz="2800" i="1" dirty="0">
                <a:solidFill>
                  <a:srgbClr val="FF0000"/>
                </a:solidFill>
              </a:rPr>
              <a:t>gh</a:t>
            </a:r>
            <a:r>
              <a:rPr lang="en-US" sz="2800" dirty="0"/>
              <a:t> </a:t>
            </a:r>
            <a:r>
              <a:rPr lang="en-US" sz="2800" dirty="0">
                <a:hlinkClick r:id="rId2" tooltip="Help:IPA/English"/>
              </a:rPr>
              <a:t>/</a:t>
            </a:r>
            <a:r>
              <a:rPr lang="en-US" sz="2800" dirty="0" err="1">
                <a:hlinkClick r:id="rId2" tooltip="Help:IPA/English"/>
              </a:rPr>
              <a:t>ɪˈnʌf</a:t>
            </a:r>
            <a:r>
              <a:rPr lang="en-US" sz="2800" dirty="0">
                <a:hlinkClick r:id="rId2" tooltip="Help:IPA/English"/>
              </a:rPr>
              <a:t>/</a:t>
            </a:r>
            <a:r>
              <a:rPr lang="en-US" sz="2800" dirty="0"/>
              <a:t> or </a:t>
            </a:r>
            <a:r>
              <a:rPr lang="en-US" sz="2800" i="1" dirty="0"/>
              <a:t>tou</a:t>
            </a:r>
            <a:r>
              <a:rPr lang="en-US" sz="2800" i="1" dirty="0">
                <a:solidFill>
                  <a:srgbClr val="FF0000"/>
                </a:solidFill>
              </a:rPr>
              <a:t>gh</a:t>
            </a:r>
            <a:r>
              <a:rPr lang="en-US" sz="2800" dirty="0"/>
              <a:t> </a:t>
            </a:r>
            <a:r>
              <a:rPr lang="en-US" sz="2800" dirty="0">
                <a:hlinkClick r:id="rId2" tooltip="Help:IPA/English"/>
              </a:rPr>
              <a:t>/</a:t>
            </a:r>
            <a:r>
              <a:rPr lang="en-US" sz="2800" dirty="0" err="1">
                <a:hlinkClick r:id="rId2" tooltip="Help:IPA/English"/>
              </a:rPr>
              <a:t>tʌf</a:t>
            </a:r>
            <a:r>
              <a:rPr lang="en-US" sz="2800" dirty="0">
                <a:hlinkClick r:id="rId2" tooltip="Help:IPA/English"/>
              </a:rPr>
              <a:t>/</a:t>
            </a:r>
            <a:r>
              <a:rPr lang="en-US" sz="2800" dirty="0"/>
              <a:t>;</a:t>
            </a:r>
          </a:p>
          <a:p>
            <a:pPr lvl="1"/>
            <a:r>
              <a:rPr lang="en-US" sz="2800" i="1" dirty="0">
                <a:solidFill>
                  <a:srgbClr val="FF0000"/>
                </a:solidFill>
              </a:rPr>
              <a:t>o</a:t>
            </a:r>
            <a:r>
              <a:rPr lang="en-US" sz="2800" dirty="0"/>
              <a:t>, pronounced </a:t>
            </a:r>
            <a:r>
              <a:rPr lang="en-US" sz="2800" dirty="0">
                <a:hlinkClick r:id="rId2" tooltip="Help:IPA/English"/>
              </a:rPr>
              <a:t>/ɪ/</a:t>
            </a:r>
            <a:r>
              <a:rPr lang="en-US" sz="2800" dirty="0"/>
              <a:t> as in </a:t>
            </a:r>
            <a:r>
              <a:rPr lang="en-US" sz="2800" i="1" dirty="0"/>
              <a:t>w</a:t>
            </a:r>
            <a:r>
              <a:rPr lang="en-US" sz="2800" i="1" dirty="0">
                <a:solidFill>
                  <a:srgbClr val="FF0000"/>
                </a:solidFill>
              </a:rPr>
              <a:t>o</a:t>
            </a:r>
            <a:r>
              <a:rPr lang="en-US" sz="2800" i="1" dirty="0"/>
              <a:t>men</a:t>
            </a:r>
            <a:r>
              <a:rPr lang="en-US" sz="2800" dirty="0"/>
              <a:t> </a:t>
            </a:r>
            <a:r>
              <a:rPr lang="en-US" sz="2800" dirty="0">
                <a:hlinkClick r:id="rId2" tooltip="Help:IPA/English"/>
              </a:rPr>
              <a:t>/ˈ</a:t>
            </a:r>
            <a:r>
              <a:rPr lang="en-US" sz="2800" dirty="0" err="1">
                <a:hlinkClick r:id="rId2" tooltip="Help:IPA/English"/>
              </a:rPr>
              <a:t>wɪmɪn</a:t>
            </a:r>
            <a:r>
              <a:rPr lang="en-US" sz="2800" dirty="0">
                <a:hlinkClick r:id="rId2" tooltip="Help:IPA/English"/>
              </a:rPr>
              <a:t>/</a:t>
            </a:r>
            <a:r>
              <a:rPr lang="en-US" sz="2800" dirty="0"/>
              <a:t>;</a:t>
            </a:r>
          </a:p>
          <a:p>
            <a:pPr lvl="1"/>
            <a:r>
              <a:rPr lang="en-US" sz="2800" i="1" dirty="0" err="1">
                <a:solidFill>
                  <a:srgbClr val="FF0000"/>
                </a:solidFill>
              </a:rPr>
              <a:t>ti</a:t>
            </a:r>
            <a:r>
              <a:rPr lang="en-US" sz="2800" dirty="0"/>
              <a:t>, pronounced </a:t>
            </a:r>
            <a:r>
              <a:rPr lang="en-US" sz="2800" dirty="0">
                <a:hlinkClick r:id="rId2" tooltip="Help:IPA/English"/>
              </a:rPr>
              <a:t>/ʃ/</a:t>
            </a:r>
            <a:r>
              <a:rPr lang="en-US" sz="2800" dirty="0"/>
              <a:t> as in </a:t>
            </a:r>
            <a:r>
              <a:rPr lang="en-US" sz="2800" i="1" dirty="0"/>
              <a:t>na</a:t>
            </a:r>
            <a:r>
              <a:rPr lang="en-US" sz="2800" i="1" dirty="0">
                <a:solidFill>
                  <a:srgbClr val="FF0000"/>
                </a:solidFill>
              </a:rPr>
              <a:t>ti</a:t>
            </a:r>
            <a:r>
              <a:rPr lang="en-US" sz="2800" i="1" dirty="0"/>
              <a:t>on</a:t>
            </a:r>
            <a:r>
              <a:rPr lang="en-US" sz="2800" dirty="0"/>
              <a:t> </a:t>
            </a:r>
            <a:r>
              <a:rPr lang="en-US" sz="2800" dirty="0">
                <a:hlinkClick r:id="rId2" tooltip="Help:IPA/English"/>
              </a:rPr>
              <a:t>/ˈ</a:t>
            </a:r>
            <a:r>
              <a:rPr lang="en-US" sz="2800" dirty="0" err="1">
                <a:hlinkClick r:id="rId2" tooltip="Help:IPA/English"/>
              </a:rPr>
              <a:t>neɪʃən</a:t>
            </a:r>
            <a:r>
              <a:rPr lang="en-US" sz="2800" dirty="0">
                <a:hlinkClick r:id="rId2" tooltip="Help:IPA/English"/>
              </a:rPr>
              <a:t>/</a:t>
            </a:r>
            <a:r>
              <a:rPr lang="en-US" sz="2800" dirty="0"/>
              <a:t> or </a:t>
            </a:r>
            <a:r>
              <a:rPr lang="en-US" sz="2800" i="1" dirty="0"/>
              <a:t>mo</a:t>
            </a:r>
            <a:r>
              <a:rPr lang="en-US" sz="2800" i="1" dirty="0">
                <a:solidFill>
                  <a:srgbClr val="FF0000"/>
                </a:solidFill>
              </a:rPr>
              <a:t>ti</a:t>
            </a:r>
            <a:r>
              <a:rPr lang="en-US" sz="2800" i="1" dirty="0"/>
              <a:t>on</a:t>
            </a:r>
            <a:r>
              <a:rPr lang="en-US" sz="2800" dirty="0"/>
              <a:t> </a:t>
            </a:r>
            <a:r>
              <a:rPr lang="en-US" sz="2800" dirty="0">
                <a:hlinkClick r:id="rId2" tooltip="Help:IPA/English"/>
              </a:rPr>
              <a:t>/ˈ</a:t>
            </a:r>
            <a:r>
              <a:rPr lang="en-US" sz="2800" dirty="0" err="1">
                <a:hlinkClick r:id="rId2" tooltip="Help:IPA/English"/>
              </a:rPr>
              <a:t>moʊʃən</a:t>
            </a:r>
            <a:r>
              <a:rPr lang="en-US" sz="2800" dirty="0">
                <a:hlinkClick r:id="rId2" tooltip="Help:IPA/English"/>
              </a:rPr>
              <a:t>/</a:t>
            </a:r>
            <a:r>
              <a:rPr lang="en-US" sz="2800" dirty="0"/>
              <a:t>.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2688C-41F3-4FF0-B118-B5085F49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49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Transcribing Speech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How to represent speech sounds?</a:t>
            </a:r>
          </a:p>
          <a:p>
            <a:pPr lvl="1"/>
            <a:r>
              <a:rPr lang="en-US" sz="2800" dirty="0"/>
              <a:t>Can you pronounce following</a:t>
            </a:r>
          </a:p>
          <a:p>
            <a:pPr marL="342900" lvl="1" indent="0">
              <a:buNone/>
            </a:pPr>
            <a:r>
              <a:rPr lang="en-US" sz="2800" dirty="0"/>
              <a:t>			</a:t>
            </a:r>
            <a:r>
              <a:rPr lang="en-US" sz="2800" dirty="0" err="1">
                <a:solidFill>
                  <a:srgbClr val="FF0000"/>
                </a:solidFill>
              </a:rPr>
              <a:t>Ghoti</a:t>
            </a:r>
            <a:r>
              <a:rPr lang="en-US" sz="2800" dirty="0">
                <a:solidFill>
                  <a:srgbClr val="FF0000"/>
                </a:solidFill>
              </a:rPr>
              <a:t> =&gt; Fish</a:t>
            </a:r>
          </a:p>
          <a:p>
            <a:pPr marL="342900" lvl="1" indent="0">
              <a:buNone/>
            </a:pPr>
            <a:r>
              <a:rPr lang="en-US" sz="2800" u="sng" dirty="0"/>
              <a:t>Why?</a:t>
            </a:r>
          </a:p>
          <a:p>
            <a:pPr lvl="1"/>
            <a:r>
              <a:rPr lang="en-US" sz="2800" i="1" dirty="0" err="1">
                <a:solidFill>
                  <a:srgbClr val="FF0000"/>
                </a:solidFill>
              </a:rPr>
              <a:t>gh</a:t>
            </a:r>
            <a:r>
              <a:rPr lang="en-US" sz="2800" dirty="0"/>
              <a:t>, pronounced </a:t>
            </a:r>
            <a:r>
              <a:rPr lang="en-US" sz="2800" dirty="0">
                <a:hlinkClick r:id="rId3" tooltip="Help:IPA/English"/>
              </a:rPr>
              <a:t>/f/</a:t>
            </a:r>
            <a:r>
              <a:rPr lang="en-US" sz="2800" dirty="0"/>
              <a:t> as in </a:t>
            </a:r>
            <a:r>
              <a:rPr lang="en-US" sz="2800" i="1" dirty="0"/>
              <a:t>enou</a:t>
            </a:r>
            <a:r>
              <a:rPr lang="en-US" sz="2800" i="1" dirty="0">
                <a:solidFill>
                  <a:srgbClr val="FF0000"/>
                </a:solidFill>
              </a:rPr>
              <a:t>gh</a:t>
            </a:r>
            <a:r>
              <a:rPr lang="en-US" sz="2800" dirty="0"/>
              <a:t> </a:t>
            </a:r>
            <a:r>
              <a:rPr lang="en-US" sz="2800" dirty="0">
                <a:hlinkClick r:id="rId3" tooltip="Help:IPA/English"/>
              </a:rPr>
              <a:t>/</a:t>
            </a:r>
            <a:r>
              <a:rPr lang="en-US" sz="2800" dirty="0" err="1">
                <a:hlinkClick r:id="rId3" tooltip="Help:IPA/English"/>
              </a:rPr>
              <a:t>ɪˈnʌf</a:t>
            </a:r>
            <a:r>
              <a:rPr lang="en-US" sz="2800" dirty="0">
                <a:hlinkClick r:id="rId3" tooltip="Help:IPA/English"/>
              </a:rPr>
              <a:t>/</a:t>
            </a:r>
            <a:r>
              <a:rPr lang="en-US" sz="2800" dirty="0"/>
              <a:t> or </a:t>
            </a:r>
            <a:r>
              <a:rPr lang="en-US" sz="2800" i="1" dirty="0"/>
              <a:t>tou</a:t>
            </a:r>
            <a:r>
              <a:rPr lang="en-US" sz="2800" i="1" dirty="0">
                <a:solidFill>
                  <a:srgbClr val="FF0000"/>
                </a:solidFill>
              </a:rPr>
              <a:t>gh</a:t>
            </a:r>
            <a:r>
              <a:rPr lang="en-US" sz="2800" dirty="0"/>
              <a:t> </a:t>
            </a:r>
            <a:r>
              <a:rPr lang="en-US" sz="2800" dirty="0">
                <a:hlinkClick r:id="rId3" tooltip="Help:IPA/English"/>
              </a:rPr>
              <a:t>/</a:t>
            </a:r>
            <a:r>
              <a:rPr lang="en-US" sz="2800" dirty="0" err="1">
                <a:hlinkClick r:id="rId3" tooltip="Help:IPA/English"/>
              </a:rPr>
              <a:t>tʌf</a:t>
            </a:r>
            <a:r>
              <a:rPr lang="en-US" sz="2800" dirty="0">
                <a:hlinkClick r:id="rId3" tooltip="Help:IPA/English"/>
              </a:rPr>
              <a:t>/</a:t>
            </a:r>
            <a:r>
              <a:rPr lang="en-US" sz="2800" dirty="0"/>
              <a:t>;</a:t>
            </a:r>
          </a:p>
          <a:p>
            <a:pPr lvl="1"/>
            <a:r>
              <a:rPr lang="en-US" sz="2800" i="1" dirty="0">
                <a:solidFill>
                  <a:srgbClr val="FF0000"/>
                </a:solidFill>
              </a:rPr>
              <a:t>o</a:t>
            </a:r>
            <a:r>
              <a:rPr lang="en-US" sz="2800" dirty="0"/>
              <a:t>, pronounced </a:t>
            </a:r>
            <a:r>
              <a:rPr lang="en-US" sz="2800" dirty="0">
                <a:hlinkClick r:id="rId3" tooltip="Help:IPA/English"/>
              </a:rPr>
              <a:t>/ɪ/</a:t>
            </a:r>
            <a:r>
              <a:rPr lang="en-US" sz="2800" dirty="0"/>
              <a:t> as in </a:t>
            </a:r>
            <a:r>
              <a:rPr lang="en-US" sz="2800" i="1" dirty="0"/>
              <a:t>w</a:t>
            </a:r>
            <a:r>
              <a:rPr lang="en-US" sz="2800" i="1" dirty="0">
                <a:solidFill>
                  <a:srgbClr val="FF0000"/>
                </a:solidFill>
              </a:rPr>
              <a:t>o</a:t>
            </a:r>
            <a:r>
              <a:rPr lang="en-US" sz="2800" i="1" dirty="0"/>
              <a:t>men</a:t>
            </a:r>
            <a:r>
              <a:rPr lang="en-US" sz="2800" dirty="0"/>
              <a:t> </a:t>
            </a:r>
            <a:r>
              <a:rPr lang="en-US" sz="2800" dirty="0">
                <a:hlinkClick r:id="rId3" tooltip="Help:IPA/English"/>
              </a:rPr>
              <a:t>/ˈ</a:t>
            </a:r>
            <a:r>
              <a:rPr lang="en-US" sz="2800" dirty="0" err="1">
                <a:hlinkClick r:id="rId3" tooltip="Help:IPA/English"/>
              </a:rPr>
              <a:t>wɪmɪn</a:t>
            </a:r>
            <a:r>
              <a:rPr lang="en-US" sz="2800" dirty="0">
                <a:hlinkClick r:id="rId3" tooltip="Help:IPA/English"/>
              </a:rPr>
              <a:t>/</a:t>
            </a:r>
            <a:r>
              <a:rPr lang="en-US" sz="2800" dirty="0"/>
              <a:t>;</a:t>
            </a:r>
          </a:p>
          <a:p>
            <a:pPr lvl="1"/>
            <a:r>
              <a:rPr lang="en-US" sz="2800" i="1" dirty="0" err="1">
                <a:solidFill>
                  <a:srgbClr val="FF0000"/>
                </a:solidFill>
              </a:rPr>
              <a:t>ti</a:t>
            </a:r>
            <a:r>
              <a:rPr lang="en-US" sz="2800" dirty="0"/>
              <a:t>, pronounced </a:t>
            </a:r>
            <a:r>
              <a:rPr lang="en-US" sz="2800" dirty="0">
                <a:hlinkClick r:id="rId3" tooltip="Help:IPA/English"/>
              </a:rPr>
              <a:t>/ʃ/</a:t>
            </a:r>
            <a:r>
              <a:rPr lang="en-US" sz="2800" dirty="0"/>
              <a:t> as in </a:t>
            </a:r>
            <a:r>
              <a:rPr lang="en-US" sz="2800" i="1" dirty="0"/>
              <a:t>na</a:t>
            </a:r>
            <a:r>
              <a:rPr lang="en-US" sz="2800" i="1" dirty="0">
                <a:solidFill>
                  <a:srgbClr val="FF0000"/>
                </a:solidFill>
              </a:rPr>
              <a:t>ti</a:t>
            </a:r>
            <a:r>
              <a:rPr lang="en-US" sz="2800" i="1" dirty="0"/>
              <a:t>on</a:t>
            </a:r>
            <a:r>
              <a:rPr lang="en-US" sz="2800" dirty="0"/>
              <a:t> </a:t>
            </a:r>
            <a:r>
              <a:rPr lang="en-US" sz="2800" dirty="0">
                <a:hlinkClick r:id="rId3" tooltip="Help:IPA/English"/>
              </a:rPr>
              <a:t>/ˈ</a:t>
            </a:r>
            <a:r>
              <a:rPr lang="en-US" sz="2800" dirty="0" err="1">
                <a:hlinkClick r:id="rId3" tooltip="Help:IPA/English"/>
              </a:rPr>
              <a:t>neɪʃən</a:t>
            </a:r>
            <a:r>
              <a:rPr lang="en-US" sz="2800" dirty="0">
                <a:hlinkClick r:id="rId3" tooltip="Help:IPA/English"/>
              </a:rPr>
              <a:t>/</a:t>
            </a:r>
            <a:r>
              <a:rPr lang="en-US" sz="2800" dirty="0"/>
              <a:t> or </a:t>
            </a:r>
            <a:r>
              <a:rPr lang="en-US" sz="2800" i="1" dirty="0"/>
              <a:t>mo</a:t>
            </a:r>
            <a:r>
              <a:rPr lang="en-US" sz="2800" i="1" dirty="0">
                <a:solidFill>
                  <a:srgbClr val="FF0000"/>
                </a:solidFill>
              </a:rPr>
              <a:t>ti</a:t>
            </a:r>
            <a:r>
              <a:rPr lang="en-US" sz="2800" i="1" dirty="0"/>
              <a:t>on</a:t>
            </a:r>
            <a:r>
              <a:rPr lang="en-US" sz="2800" dirty="0"/>
              <a:t> </a:t>
            </a:r>
            <a:r>
              <a:rPr lang="en-US" sz="2800" dirty="0">
                <a:hlinkClick r:id="rId3" tooltip="Help:IPA/English"/>
              </a:rPr>
              <a:t>/ˈ</a:t>
            </a:r>
            <a:r>
              <a:rPr lang="en-US" sz="2800" dirty="0" err="1">
                <a:hlinkClick r:id="rId3" tooltip="Help:IPA/English"/>
              </a:rPr>
              <a:t>moʊʃən</a:t>
            </a:r>
            <a:r>
              <a:rPr lang="en-US" sz="2800" dirty="0">
                <a:hlinkClick r:id="rId3" tooltip="Help:IPA/English"/>
              </a:rPr>
              <a:t>/</a:t>
            </a:r>
            <a:r>
              <a:rPr lang="en-US" sz="2800" dirty="0"/>
              <a:t>.</a:t>
            </a:r>
          </a:p>
          <a:p>
            <a:pPr marL="342900" lvl="1" indent="0">
              <a:buNone/>
            </a:pPr>
            <a:endParaRPr lang="en-US" dirty="0"/>
          </a:p>
          <a:p>
            <a:pPr marL="171450" lvl="1"/>
            <a:r>
              <a:rPr lang="en-US" sz="3200" dirty="0">
                <a:solidFill>
                  <a:schemeClr val="accent5"/>
                </a:solidFill>
              </a:rPr>
              <a:t>So, need a one to one mapping.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FD141-5947-4CC6-94EC-ACA2CA7B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551D34-3D31-408E-81AC-2A6428F598D9}"/>
              </a:ext>
            </a:extLst>
          </p:cNvPr>
          <p:cNvSpPr txBox="1"/>
          <p:nvPr/>
        </p:nvSpPr>
        <p:spPr>
          <a:xfrm>
            <a:off x="2286000" y="6169343"/>
            <a:ext cx="3790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4"/>
              </a:rPr>
              <a:t>https://en.wikipedia.org/wiki/Ghoti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7773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Transcribing Speech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How to represent speech sounds?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000" u="sng" dirty="0">
                <a:solidFill>
                  <a:srgbClr val="92D050"/>
                </a:solidFill>
              </a:rPr>
              <a:t>I</a:t>
            </a:r>
            <a:r>
              <a:rPr lang="en-US" sz="3000" dirty="0">
                <a:solidFill>
                  <a:srgbClr val="92D050"/>
                </a:solidFill>
              </a:rPr>
              <a:t>nternational </a:t>
            </a:r>
            <a:r>
              <a:rPr lang="en-US" sz="3000" u="sng" dirty="0">
                <a:solidFill>
                  <a:srgbClr val="92D050"/>
                </a:solidFill>
              </a:rPr>
              <a:t>P</a:t>
            </a:r>
            <a:r>
              <a:rPr lang="en-US" sz="3000" dirty="0">
                <a:solidFill>
                  <a:srgbClr val="92D050"/>
                </a:solidFill>
              </a:rPr>
              <a:t>honetic </a:t>
            </a:r>
            <a:r>
              <a:rPr lang="en-US" sz="3000" u="sng" dirty="0">
                <a:solidFill>
                  <a:srgbClr val="92D050"/>
                </a:solidFill>
              </a:rPr>
              <a:t>A</a:t>
            </a:r>
            <a:r>
              <a:rPr lang="en-US" sz="3000" dirty="0">
                <a:solidFill>
                  <a:srgbClr val="92D050"/>
                </a:solidFill>
              </a:rPr>
              <a:t>lphabet</a:t>
            </a:r>
          </a:p>
          <a:p>
            <a:pPr marL="0" indent="0" algn="ctr">
              <a:buNone/>
            </a:pPr>
            <a:r>
              <a:rPr lang="en-US" sz="3000" dirty="0">
                <a:solidFill>
                  <a:srgbClr val="92D050"/>
                </a:solidFill>
              </a:rPr>
              <a:t>(IPA)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9749B-0337-4191-A088-51B859F3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8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4D8621-B370-406F-B1DF-0AE0221C6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dirty="0"/>
              <a:t>The suffix </a:t>
            </a:r>
            <a:r>
              <a:rPr lang="en-US" dirty="0">
                <a:solidFill>
                  <a:srgbClr val="00B050"/>
                </a:solidFill>
              </a:rPr>
              <a:t>-phone-</a:t>
            </a:r>
            <a:r>
              <a:rPr lang="en-US" dirty="0"/>
              <a:t> is used in English, to denote words which are sound related</a:t>
            </a:r>
          </a:p>
          <a:p>
            <a:pPr lvl="1"/>
            <a:r>
              <a:rPr lang="en-US" dirty="0"/>
              <a:t>e.g. micro</a:t>
            </a:r>
            <a:r>
              <a:rPr lang="en-US" dirty="0">
                <a:solidFill>
                  <a:srgbClr val="00B050"/>
                </a:solidFill>
              </a:rPr>
              <a:t>phone</a:t>
            </a:r>
            <a:r>
              <a:rPr lang="en-US" dirty="0"/>
              <a:t>, tele</a:t>
            </a:r>
            <a:r>
              <a:rPr lang="en-US" dirty="0">
                <a:solidFill>
                  <a:srgbClr val="00B050"/>
                </a:solidFill>
              </a:rPr>
              <a:t>phone</a:t>
            </a:r>
          </a:p>
          <a:p>
            <a:r>
              <a:rPr lang="en-US" dirty="0"/>
              <a:t>The suffix </a:t>
            </a:r>
            <a:r>
              <a:rPr lang="en-US" dirty="0">
                <a:solidFill>
                  <a:srgbClr val="00B0F0"/>
                </a:solidFill>
              </a:rPr>
              <a:t>-tics</a:t>
            </a:r>
            <a:r>
              <a:rPr lang="en-US" dirty="0"/>
              <a:t> means ‘study of’, ‘art of’, ‘science of’ or technique</a:t>
            </a:r>
          </a:p>
          <a:p>
            <a:pPr lvl="1"/>
            <a:r>
              <a:rPr lang="en-US" dirty="0"/>
              <a:t>e.g. mathema</a:t>
            </a:r>
            <a:r>
              <a:rPr lang="en-US" dirty="0">
                <a:solidFill>
                  <a:srgbClr val="00B0F0"/>
                </a:solidFill>
              </a:rPr>
              <a:t>tics</a:t>
            </a:r>
            <a:r>
              <a:rPr lang="en-US" dirty="0"/>
              <a:t>, op</a:t>
            </a:r>
            <a:r>
              <a:rPr lang="en-US" dirty="0">
                <a:solidFill>
                  <a:srgbClr val="00B0F0"/>
                </a:solidFill>
              </a:rPr>
              <a:t>tics</a:t>
            </a:r>
            <a:r>
              <a:rPr lang="en-US" dirty="0"/>
              <a:t>, statis</a:t>
            </a:r>
            <a:r>
              <a:rPr lang="en-US" dirty="0">
                <a:solidFill>
                  <a:srgbClr val="00B0F0"/>
                </a:solidFill>
              </a:rPr>
              <a:t>tics</a:t>
            </a: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pPr marL="7938" lvl="1" indent="-7938" algn="ctr" defTabSz="1276350">
              <a:buNone/>
            </a:pPr>
            <a:r>
              <a:rPr lang="en-US" sz="4000" dirty="0">
                <a:solidFill>
                  <a:srgbClr val="00B050"/>
                </a:solidFill>
              </a:rPr>
              <a:t>	</a:t>
            </a:r>
            <a:r>
              <a:rPr lang="en-US" sz="4400" dirty="0">
                <a:solidFill>
                  <a:srgbClr val="00B050"/>
                </a:solidFill>
              </a:rPr>
              <a:t>phone</a:t>
            </a:r>
            <a:r>
              <a:rPr lang="en-US" sz="4400" dirty="0">
                <a:solidFill>
                  <a:srgbClr val="00B0F0"/>
                </a:solidFill>
              </a:rPr>
              <a:t>tics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34CFED-0313-4C54-95D2-A11B61C9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dirty="0"/>
              <a:t>Phonetics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B496C-BFC6-4B7B-9C55-A42BE011B5B1}"/>
              </a:ext>
            </a:extLst>
          </p:cNvPr>
          <p:cNvSpPr txBox="1">
            <a:spLocks/>
          </p:cNvSpPr>
          <p:nvPr/>
        </p:nvSpPr>
        <p:spPr>
          <a:xfrm>
            <a:off x="8478795" y="6347254"/>
            <a:ext cx="742950" cy="38100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AB7646F9-5CBE-42BE-B0C2-761D6683CC7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1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901" y="1599073"/>
            <a:ext cx="7886700" cy="4351338"/>
          </a:xfrm>
        </p:spPr>
        <p:txBody>
          <a:bodyPr/>
          <a:lstStyle/>
          <a:p>
            <a:pPr algn="just"/>
            <a:r>
              <a:rPr lang="en-US" sz="3200" dirty="0"/>
              <a:t>Set of symbols intended as a universal system for transcribing speech sounds</a:t>
            </a:r>
          </a:p>
          <a:p>
            <a:pPr algn="just"/>
            <a:r>
              <a:rPr lang="en-US" sz="3200" dirty="0"/>
              <a:t>Provides,</a:t>
            </a:r>
          </a:p>
          <a:p>
            <a:pPr lvl="1"/>
            <a:r>
              <a:rPr lang="en-US" sz="2800" dirty="0"/>
              <a:t>Notational standard for the phonetic representation of all languages</a:t>
            </a:r>
          </a:p>
          <a:p>
            <a:pPr lvl="1"/>
            <a:r>
              <a:rPr lang="en-US" sz="2800" dirty="0"/>
              <a:t>Accurate and unique way of representing the sounds of any spoken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0FEBA-05BF-479A-8D3C-CBB5C2A5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10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IPA</a:t>
            </a:r>
            <a:endParaRPr lang="en-US" dirty="0"/>
          </a:p>
        </p:txBody>
      </p:sp>
      <p:pic>
        <p:nvPicPr>
          <p:cNvPr id="5" name="Picture 4" descr="IPA-consonant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509" y="1827729"/>
            <a:ext cx="8656983" cy="379678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87626" y="2338181"/>
            <a:ext cx="1948070" cy="198782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739EB-721D-440C-BA95-BC7DCF4C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71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3134"/>
            <a:ext cx="7886700" cy="625474"/>
          </a:xfrm>
        </p:spPr>
        <p:txBody>
          <a:bodyPr/>
          <a:lstStyle/>
          <a:p>
            <a:r>
              <a:rPr lang="en-US" dirty="0"/>
              <a:t>IPA</a:t>
            </a:r>
          </a:p>
        </p:txBody>
      </p:sp>
      <p:pic>
        <p:nvPicPr>
          <p:cNvPr id="5" name="Picture 4" descr="IPA-vowel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00" y="961766"/>
            <a:ext cx="7239000" cy="555777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219200" y="1173996"/>
            <a:ext cx="1407243" cy="294354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347F25-4AA7-4379-BF7D-DD9E3DFF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87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7710"/>
            <a:ext cx="7886700" cy="919383"/>
          </a:xfrm>
        </p:spPr>
        <p:txBody>
          <a:bodyPr/>
          <a:lstStyle/>
          <a:p>
            <a:r>
              <a:rPr lang="en-US" dirty="0"/>
              <a:t>IPA for Sinhala and Tamil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53574"/>
              </p:ext>
            </p:extLst>
          </p:nvPr>
        </p:nvGraphicFramePr>
        <p:xfrm>
          <a:off x="251076" y="1859356"/>
          <a:ext cx="3025524" cy="3424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5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Sound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IPA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Sound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IPA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320"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අ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ta-LK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அ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ආ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ta-LK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ஆ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20"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ඇ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æ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ඈ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æ: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320"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ඉ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ta-LK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இ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ඊ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ta-LK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ஈ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32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උ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ta-LK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உ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ඌ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ta-LK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ஊ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u: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32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එ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ta-LK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எ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ඒ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ta-LK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e: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32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ඔ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ta-LK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ஒ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ඕ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ta-LK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ஓ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o: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3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schwa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Ə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6130" y="1390135"/>
            <a:ext cx="9602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4472C4"/>
                </a:solidFill>
                <a:latin typeface="Calibri" panose="020F0502020204030204"/>
              </a:rPr>
              <a:t>Vowels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444784"/>
              </p:ext>
            </p:extLst>
          </p:nvPr>
        </p:nvGraphicFramePr>
        <p:xfrm>
          <a:off x="3460538" y="900086"/>
          <a:ext cx="5232292" cy="534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2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81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Sound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IPA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Sound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IPA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Sound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IPA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394"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ක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ඛ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ta-LK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க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18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ත/ථ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ta-LK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த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ල/ළ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ta-LK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ல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3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ග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ඝ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ta-LK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க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ද/ධ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ta-LK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த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ව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ta-LK" sz="1400" dirty="0">
                          <a:solidFill>
                            <a:schemeClr val="tx1"/>
                          </a:solidFill>
                        </a:rPr>
                        <a:t>வ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394"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ඟ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g̃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ඳ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d̃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ස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ta-LK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ச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394"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ච/ඡ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ප/ඵ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ta-LK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ப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හ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ta-LK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க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394"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ජ/ඣ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ɟ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බ/භ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ta-LK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ப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ශ/ෂ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ta-LK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ஶ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ʃ/ʂ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4331"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ට/ඨ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ta-LK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ட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ʈ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ම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ta-LK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ம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ෆ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ta-LK" sz="1400" dirty="0">
                          <a:solidFill>
                            <a:schemeClr val="tx1"/>
                          </a:solidFill>
                        </a:rPr>
                        <a:t>ஃப்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394"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ඩ/ඪ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ta-LK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ட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ɖ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ඹ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b̃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i-LK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ඞ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si-LK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ං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ta-LK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ங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ŋ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394"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ඬ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ɖ̃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ය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ta-LK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ய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ඤ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ta-LK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ஞ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ɲ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394"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න/ණ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ta-LK" sz="1400" dirty="0">
                          <a:solidFill>
                            <a:schemeClr val="tx1"/>
                          </a:solidFill>
                        </a:rPr>
                        <a:t>ன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ර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ta-LK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ர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ta-LK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ற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a-LK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ள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ɭ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2394">
                <a:tc>
                  <a:txBody>
                    <a:bodyPr/>
                    <a:lstStyle/>
                    <a:p>
                      <a:pPr algn="ctr"/>
                      <a:r>
                        <a:rPr lang="ta-LK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ண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ɳ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a-LK" sz="1400" dirty="0">
                          <a:solidFill>
                            <a:schemeClr val="tx1"/>
                          </a:solidFill>
                        </a:rPr>
                        <a:t>ந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n̪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0878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86400" y="484588"/>
            <a:ext cx="14645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4472C4"/>
                </a:solidFill>
                <a:latin typeface="Calibri" panose="020F0502020204030204"/>
              </a:rPr>
              <a:t>Consonants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669CFA-4AD2-4305-BF39-74B29DD8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BCCA7-1F16-4C30-A3AE-A7252EE6F7D5}"/>
              </a:ext>
            </a:extLst>
          </p:cNvPr>
          <p:cNvSpPr txBox="1"/>
          <p:nvPr/>
        </p:nvSpPr>
        <p:spPr>
          <a:xfrm>
            <a:off x="1905000" y="6224792"/>
            <a:ext cx="4829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3"/>
              </a:rPr>
              <a:t>https://en.wikipedia.org/wiki/Help:IPA/Tamil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1198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IPA for Sinhala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Exercise:</a:t>
            </a:r>
          </a:p>
          <a:p>
            <a:pPr lvl="1">
              <a:buNone/>
            </a:pPr>
            <a:r>
              <a:rPr lang="en-US" sz="2400" dirty="0">
                <a:solidFill>
                  <a:srgbClr val="00B0F0"/>
                </a:solidFill>
              </a:rPr>
              <a:t>				         		</a:t>
            </a:r>
            <a:endParaRPr lang="si-LK" sz="2700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5172" y="2604169"/>
            <a:ext cx="1847006" cy="1674186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5172" y="4297920"/>
            <a:ext cx="972108" cy="8395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A3322-9E34-4B36-B8DD-19125B0A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B2AC3-6054-491E-92C4-5B85C2341454}"/>
              </a:ext>
            </a:extLst>
          </p:cNvPr>
          <p:cNvSpPr txBox="1"/>
          <p:nvPr/>
        </p:nvSpPr>
        <p:spPr>
          <a:xfrm>
            <a:off x="3672924" y="2573173"/>
            <a:ext cx="21515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a-LK" dirty="0"/>
              <a:t>அனுரதபுரம்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2B588E-ED8A-4454-AF32-75A3F67C030E}"/>
              </a:ext>
            </a:extLst>
          </p:cNvPr>
          <p:cNvSpPr txBox="1"/>
          <p:nvPr/>
        </p:nvSpPr>
        <p:spPr>
          <a:xfrm>
            <a:off x="3672924" y="2986055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a-LK" dirty="0"/>
              <a:t>முதன்மை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26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IPA for Sinhala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Exercise:</a:t>
            </a:r>
          </a:p>
          <a:p>
            <a:pPr lvl="1">
              <a:buNone/>
            </a:pPr>
            <a:r>
              <a:rPr lang="en-US" sz="2400" dirty="0">
                <a:solidFill>
                  <a:srgbClr val="00B0F0"/>
                </a:solidFill>
              </a:rPr>
              <a:t>				         		</a:t>
            </a:r>
          </a:p>
          <a:p>
            <a:pPr lvl="1">
              <a:buNone/>
            </a:pPr>
            <a:r>
              <a:rPr lang="en-US" sz="2400" dirty="0">
                <a:solidFill>
                  <a:srgbClr val="00B0F0"/>
                </a:solidFill>
              </a:rPr>
              <a:t>						[</a:t>
            </a:r>
            <a:r>
              <a:rPr lang="en-US" sz="2400" dirty="0" err="1">
                <a:solidFill>
                  <a:srgbClr val="0070C0"/>
                </a:solidFill>
              </a:rPr>
              <a:t>anura:dƏpurƏjƏ</a:t>
            </a:r>
            <a:r>
              <a:rPr lang="en-US" sz="2400" dirty="0">
                <a:solidFill>
                  <a:srgbClr val="00B0F0"/>
                </a:solidFill>
              </a:rPr>
              <a:t>]</a:t>
            </a:r>
            <a:endParaRPr lang="en-US" sz="2100" dirty="0">
              <a:solidFill>
                <a:srgbClr val="00B0F0"/>
              </a:solidFill>
            </a:endParaRPr>
          </a:p>
          <a:p>
            <a:pPr lvl="1">
              <a:buNone/>
            </a:pPr>
            <a:r>
              <a:rPr lang="en-US" sz="2400" dirty="0">
                <a:solidFill>
                  <a:srgbClr val="00B0F0"/>
                </a:solidFill>
              </a:rPr>
              <a:t>                                    	[</a:t>
            </a:r>
            <a:r>
              <a:rPr lang="en-US" sz="2400" dirty="0" err="1">
                <a:solidFill>
                  <a:srgbClr val="0070C0"/>
                </a:solidFill>
              </a:rPr>
              <a:t>pra:tƏmikƏ</a:t>
            </a:r>
            <a:r>
              <a:rPr lang="en-US" sz="2400" dirty="0">
                <a:solidFill>
                  <a:srgbClr val="00B0F0"/>
                </a:solidFill>
              </a:rPr>
              <a:t>]</a:t>
            </a:r>
          </a:p>
          <a:p>
            <a:pPr lvl="1">
              <a:buNone/>
            </a:pPr>
            <a:r>
              <a:rPr lang="si-LK" sz="2400" dirty="0">
                <a:solidFill>
                  <a:srgbClr val="00B0F0"/>
                </a:solidFill>
              </a:rPr>
              <a:t>  </a:t>
            </a:r>
            <a:r>
              <a:rPr lang="en-US" sz="2400" dirty="0">
                <a:solidFill>
                  <a:srgbClr val="00B0F0"/>
                </a:solidFill>
              </a:rPr>
              <a:t>                                  	[</a:t>
            </a:r>
            <a:r>
              <a:rPr lang="en-US" sz="2400" dirty="0" err="1">
                <a:solidFill>
                  <a:srgbClr val="0070C0"/>
                </a:solidFill>
              </a:rPr>
              <a:t>a:rambƏkƏ</a:t>
            </a:r>
            <a:r>
              <a:rPr lang="en-US" sz="2400" dirty="0">
                <a:solidFill>
                  <a:srgbClr val="00B0F0"/>
                </a:solidFill>
              </a:rPr>
              <a:t>]</a:t>
            </a:r>
          </a:p>
          <a:p>
            <a:pPr lvl="1">
              <a:buNone/>
            </a:pPr>
            <a:r>
              <a:rPr lang="en-US" sz="3000" dirty="0">
                <a:solidFill>
                  <a:srgbClr val="00B0F0"/>
                </a:solidFill>
              </a:rPr>
              <a:t>                           		[</a:t>
            </a:r>
            <a:r>
              <a:rPr lang="en-US" sz="2400" dirty="0" err="1">
                <a:solidFill>
                  <a:srgbClr val="0070C0"/>
                </a:solidFill>
              </a:rPr>
              <a:t>ʃuʃkƏ</a:t>
            </a:r>
            <a:r>
              <a:rPr lang="en-US" sz="2400" dirty="0">
                <a:solidFill>
                  <a:srgbClr val="00B0F0"/>
                </a:solidFill>
              </a:rPr>
              <a:t>]</a:t>
            </a:r>
            <a:endParaRPr lang="en-US" sz="2100" dirty="0">
              <a:solidFill>
                <a:srgbClr val="00B0F0"/>
              </a:solidFill>
            </a:endParaRPr>
          </a:p>
          <a:p>
            <a:pPr lvl="1">
              <a:buNone/>
            </a:pPr>
            <a:r>
              <a:rPr lang="si-LK" sz="3000" dirty="0"/>
              <a:t>                        </a:t>
            </a:r>
            <a:r>
              <a:rPr lang="en-US" sz="3000" dirty="0"/>
              <a:t>		</a:t>
            </a:r>
            <a:r>
              <a:rPr lang="en-US" sz="2400" dirty="0">
                <a:solidFill>
                  <a:srgbClr val="00B0F0"/>
                </a:solidFill>
              </a:rPr>
              <a:t>[</a:t>
            </a:r>
            <a:r>
              <a:rPr lang="en-US" sz="2400" dirty="0" err="1">
                <a:solidFill>
                  <a:srgbClr val="0070C0"/>
                </a:solidFill>
              </a:rPr>
              <a:t>kruti</a:t>
            </a:r>
            <a:r>
              <a:rPr lang="en-US" sz="2400" dirty="0">
                <a:solidFill>
                  <a:srgbClr val="00B0F0"/>
                </a:solidFill>
              </a:rPr>
              <a:t>]</a:t>
            </a:r>
          </a:p>
          <a:p>
            <a:pPr lvl="1">
              <a:buNone/>
            </a:pPr>
            <a:r>
              <a:rPr lang="en-US" sz="2400" dirty="0">
                <a:solidFill>
                  <a:srgbClr val="00B0F0"/>
                </a:solidFill>
              </a:rPr>
              <a:t>                                     	[</a:t>
            </a:r>
            <a:r>
              <a:rPr lang="en-US" sz="2400" dirty="0" err="1">
                <a:solidFill>
                  <a:srgbClr val="0070C0"/>
                </a:solidFill>
              </a:rPr>
              <a:t>ʃruti</a:t>
            </a:r>
            <a:r>
              <a:rPr lang="en-US" sz="2400" dirty="0">
                <a:solidFill>
                  <a:srgbClr val="00B0F0"/>
                </a:solidFill>
              </a:rPr>
              <a:t>]</a:t>
            </a:r>
            <a:endParaRPr lang="en-US" sz="2400" dirty="0"/>
          </a:p>
          <a:p>
            <a:endParaRPr lang="si-LK" sz="2700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5172" y="2604169"/>
            <a:ext cx="1847006" cy="1674186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5172" y="4297920"/>
            <a:ext cx="972108" cy="8395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D59F0-DB9A-46BF-9E0C-4F23A439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58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Types of Phonetics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3200" b="1" dirty="0"/>
              <a:t>Articulatory Phonetics</a:t>
            </a:r>
          </a:p>
          <a:p>
            <a:pPr marL="385763" indent="-385763">
              <a:buFont typeface="+mj-lt"/>
              <a:buAutoNum type="arabicPeriod"/>
            </a:pPr>
            <a:endParaRPr lang="en-US" sz="3200" dirty="0"/>
          </a:p>
          <a:p>
            <a:pPr marL="385763" indent="-385763">
              <a:buFont typeface="+mj-lt"/>
              <a:buAutoNum type="arabicPeriod"/>
            </a:pPr>
            <a:r>
              <a:rPr lang="en-US" sz="3200" dirty="0"/>
              <a:t>Acoustic Phonetics</a:t>
            </a:r>
          </a:p>
          <a:p>
            <a:pPr marL="385763" indent="-385763">
              <a:buFont typeface="+mj-lt"/>
              <a:buAutoNum type="arabicPeriod"/>
            </a:pPr>
            <a:endParaRPr lang="en-US" sz="3200" dirty="0"/>
          </a:p>
          <a:p>
            <a:pPr marL="385763" indent="-385763">
              <a:buFont typeface="+mj-lt"/>
              <a:buAutoNum type="arabicPeriod"/>
            </a:pPr>
            <a:r>
              <a:rPr lang="en-US" sz="3200" dirty="0"/>
              <a:t>Auditory/Perceptual phonetics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5D528-16D9-478C-93AA-714ED2C9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88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1. Articulatory Phonetics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575"/>
            <a:ext cx="7886700" cy="4351338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Depending on the generated idea, our brain starts sending messages to </a:t>
            </a:r>
            <a:r>
              <a:rPr lang="en-US" sz="2800" dirty="0">
                <a:solidFill>
                  <a:srgbClr val="00B050"/>
                </a:solidFill>
              </a:rPr>
              <a:t>articulators</a:t>
            </a:r>
            <a:r>
              <a:rPr lang="en-US" sz="2800" dirty="0">
                <a:solidFill>
                  <a:schemeClr val="tx1"/>
                </a:solidFill>
              </a:rPr>
              <a:t>, to produce different sounds. The study of this process is known as </a:t>
            </a:r>
            <a:r>
              <a:rPr lang="en-US" sz="2800" dirty="0">
                <a:solidFill>
                  <a:srgbClr val="00B0F0"/>
                </a:solidFill>
              </a:rPr>
              <a:t>Articulatory Phonetics</a:t>
            </a:r>
          </a:p>
          <a:p>
            <a:endParaRPr lang="en-US" sz="2800" dirty="0">
              <a:solidFill>
                <a:srgbClr val="00B0F0"/>
              </a:solidFill>
            </a:endParaRPr>
          </a:p>
          <a:p>
            <a:pPr marL="1758554" indent="-1415654">
              <a:buNone/>
            </a:pPr>
            <a:r>
              <a:rPr lang="en-US" sz="2800" b="1" dirty="0">
                <a:solidFill>
                  <a:srgbClr val="00B050"/>
                </a:solidFill>
              </a:rPr>
              <a:t>articulators: </a:t>
            </a:r>
          </a:p>
          <a:p>
            <a:pPr marL="682625" indent="9525">
              <a:buNone/>
            </a:pPr>
            <a:r>
              <a:rPr lang="en-US" sz="2800" dirty="0">
                <a:solidFill>
                  <a:schemeClr val="tx1"/>
                </a:solidFill>
              </a:rPr>
              <a:t>In speech production, the moveable and non-moveable structures used to produce speech sounds (tongue, lips, jaw, palate).</a:t>
            </a:r>
            <a:endParaRPr lang="en-US" sz="2800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B209B-FC2D-4A03-A9BC-7296BBFC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2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D02B-45A9-4AF3-83E3-0D2CE1C1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E707-015F-493B-BA62-070851CFF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E55FA-1B02-4B0A-B8FC-1E04BD7F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38</a:t>
            </a:fld>
            <a:endParaRPr lang="en-US"/>
          </a:p>
        </p:txBody>
      </p:sp>
      <p:pic>
        <p:nvPicPr>
          <p:cNvPr id="5122" name="Picture 2" descr="SmartCity, Dehradun">
            <a:extLst>
              <a:ext uri="{FF2B5EF4-FFF2-40B4-BE49-F238E27FC236}">
                <a16:creationId xmlns:a16="http://schemas.microsoft.com/office/drawing/2014/main" id="{51102023-2423-41D1-9648-8EDB7167F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"/>
            <a:ext cx="48768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us - Wikipedia">
            <a:extLst>
              <a:ext uri="{FF2B5EF4-FFF2-40B4-BE49-F238E27FC236}">
                <a16:creationId xmlns:a16="http://schemas.microsoft.com/office/drawing/2014/main" id="{A605B88B-28BB-47A0-8719-8AE121CAA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"/>
            <a:ext cx="42291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ananas: Health Benefits, Risks &amp; Nutrition Facts | Live Science">
            <a:extLst>
              <a:ext uri="{FF2B5EF4-FFF2-40B4-BE49-F238E27FC236}">
                <a16:creationId xmlns:a16="http://schemas.microsoft.com/office/drawing/2014/main" id="{E1224A46-AD0B-4DB1-AAF7-FA5AD52AC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69" y="3572670"/>
            <a:ext cx="3104840" cy="206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 beginner's guide to buying the right cricket bat">
            <a:extLst>
              <a:ext uri="{FF2B5EF4-FFF2-40B4-BE49-F238E27FC236}">
                <a16:creationId xmlns:a16="http://schemas.microsoft.com/office/drawing/2014/main" id="{E7F6FB6B-2ACF-4AA4-9D32-FF55DE6C5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502" y="3184526"/>
            <a:ext cx="3697574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5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2. Acoustic Phonetics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Once speech is articulated, sound waves are generated. The properties of sound waves are worth studying for </a:t>
            </a:r>
            <a:r>
              <a:rPr lang="en-US" sz="3200" dirty="0">
                <a:solidFill>
                  <a:srgbClr val="00B050"/>
                </a:solidFill>
              </a:rPr>
              <a:t>Text to Speech (TTS) </a:t>
            </a:r>
            <a:r>
              <a:rPr lang="en-US" sz="3200" dirty="0">
                <a:solidFill>
                  <a:schemeClr val="tx1"/>
                </a:solidFill>
              </a:rPr>
              <a:t>systems and</a:t>
            </a:r>
            <a:r>
              <a:rPr lang="en-US" sz="3200" dirty="0">
                <a:solidFill>
                  <a:srgbClr val="00B050"/>
                </a:solidFill>
              </a:rPr>
              <a:t> Automatic Speech Recognition (ASR) </a:t>
            </a:r>
            <a:r>
              <a:rPr lang="en-US" sz="3200" dirty="0">
                <a:solidFill>
                  <a:schemeClr val="tx1"/>
                </a:solidFill>
              </a:rPr>
              <a:t>systems. This is known as, </a:t>
            </a:r>
            <a:r>
              <a:rPr lang="en-US" sz="3200" dirty="0">
                <a:solidFill>
                  <a:srgbClr val="00B0F0"/>
                </a:solidFill>
              </a:rPr>
              <a:t>Acoustic Phonetics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EFB41-C372-411A-95CC-5C76E7B7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39</a:t>
            </a:fld>
            <a:endParaRPr lang="en-US"/>
          </a:p>
        </p:txBody>
      </p:sp>
      <p:pic>
        <p:nvPicPr>
          <p:cNvPr id="3074" name="Picture 2" descr="Music sound waves stock vector. Illustration of abstract - 97334279">
            <a:extLst>
              <a:ext uri="{FF2B5EF4-FFF2-40B4-BE49-F238E27FC236}">
                <a16:creationId xmlns:a16="http://schemas.microsoft.com/office/drawing/2014/main" id="{25DDD9D9-52A6-4DE9-BE62-EA8D2E4E6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0600"/>
            <a:ext cx="1963871" cy="12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ound – visualising sound waves — Science Learning Hub">
            <a:extLst>
              <a:ext uri="{FF2B5EF4-FFF2-40B4-BE49-F238E27FC236}">
                <a16:creationId xmlns:a16="http://schemas.microsoft.com/office/drawing/2014/main" id="{5971E5B8-1328-4B5F-B0D8-768136020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281488"/>
            <a:ext cx="2971800" cy="232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86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CF9A9-644D-4F06-95C8-AA18639B8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dirty="0"/>
              <a:t>Phonetics is the study and classification of speech sounds used in the </a:t>
            </a:r>
            <a:r>
              <a:rPr lang="en-US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languages</a:t>
            </a:r>
            <a:r>
              <a:rPr lang="en-US" dirty="0"/>
              <a:t> of the world.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1ACA76-1AEA-4646-930B-D3C18F1E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pic>
        <p:nvPicPr>
          <p:cNvPr id="1026" name="Picture 2" descr="https://www.assignmentpoint.com/wp-content/uploads/2017/07/phonetics.jpg">
            <a:extLst>
              <a:ext uri="{FF2B5EF4-FFF2-40B4-BE49-F238E27FC236}">
                <a16:creationId xmlns:a16="http://schemas.microsoft.com/office/drawing/2014/main" id="{93EB6F91-69F9-4285-9E56-07F5B0E84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366" y="4876800"/>
            <a:ext cx="3803904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A89E7FC-A53E-472C-933E-223188002FDE}"/>
              </a:ext>
            </a:extLst>
          </p:cNvPr>
          <p:cNvSpPr txBox="1">
            <a:spLocks/>
          </p:cNvSpPr>
          <p:nvPr/>
        </p:nvSpPr>
        <p:spPr>
          <a:xfrm>
            <a:off x="8478795" y="6347254"/>
            <a:ext cx="742950" cy="38100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AB7646F9-5CBE-42BE-B0C2-761D6683CC7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9279A-93E2-4EEF-897F-BA277523419B}"/>
              </a:ext>
            </a:extLst>
          </p:cNvPr>
          <p:cNvSpPr txBox="1"/>
          <p:nvPr/>
        </p:nvSpPr>
        <p:spPr>
          <a:xfrm>
            <a:off x="2553568" y="3797767"/>
            <a:ext cx="54472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</a:rPr>
              <a:t>What is Speech?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</a:rPr>
              <a:t>How speech is being produced?</a:t>
            </a:r>
          </a:p>
        </p:txBody>
      </p:sp>
    </p:spTree>
    <p:extLst>
      <p:ext uri="{BB962C8B-B14F-4D97-AF65-F5344CB8AC3E}">
        <p14:creationId xmlns:p14="http://schemas.microsoft.com/office/powerpoint/2010/main" val="135261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 Auditory/Perceptual phonetics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It has been found that,	</a:t>
            </a:r>
            <a:r>
              <a:rPr lang="en-US" sz="3200" dirty="0">
                <a:solidFill>
                  <a:srgbClr val="00B050"/>
                </a:solidFill>
              </a:rPr>
              <a:t>what we hear</a:t>
            </a:r>
            <a:r>
              <a:rPr lang="en-US" sz="3200" dirty="0">
                <a:solidFill>
                  <a:schemeClr val="tx1"/>
                </a:solidFill>
              </a:rPr>
              <a:t> is not exactly </a:t>
            </a:r>
            <a:r>
              <a:rPr lang="en-US" sz="3200" dirty="0">
                <a:solidFill>
                  <a:srgbClr val="00B050"/>
                </a:solidFill>
              </a:rPr>
              <a:t>what is spoken</a:t>
            </a:r>
          </a:p>
          <a:p>
            <a:pPr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Therefore, the study area of what we hear and how we hear is called 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	</a:t>
            </a:r>
            <a:r>
              <a:rPr lang="en-US" sz="3200" dirty="0">
                <a:solidFill>
                  <a:srgbClr val="00B0F0"/>
                </a:solidFill>
              </a:rPr>
              <a:t>Auditory/Perceptual phonetics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607F4-8D31-43BF-B1A2-9BF7F699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6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35D9-894A-4308-8519-058D5682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0911-4110-4B43-8734-DB60BAB31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CBCDE-C734-4E36-916C-8C539673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41</a:t>
            </a:fld>
            <a:endParaRPr lang="en-US"/>
          </a:p>
        </p:txBody>
      </p:sp>
      <p:pic>
        <p:nvPicPr>
          <p:cNvPr id="6146" name="Picture 2" descr="http://images.slideplayer.com/16/4922155/slides/slide_1.jpg">
            <a:extLst>
              <a:ext uri="{FF2B5EF4-FFF2-40B4-BE49-F238E27FC236}">
                <a16:creationId xmlns:a16="http://schemas.microsoft.com/office/drawing/2014/main" id="{C2459CFA-6A48-4E34-8A60-8D9015613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251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Types of Phonetics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Articulatory Phonetics</a:t>
            </a:r>
          </a:p>
          <a:p>
            <a:pPr marL="385763" indent="-385763">
              <a:buFont typeface="+mj-lt"/>
              <a:buAutoNum type="arabicPeriod"/>
            </a:pPr>
            <a:endParaRPr lang="en-US" sz="3200" dirty="0"/>
          </a:p>
          <a:p>
            <a:pPr marL="385763" indent="-385763">
              <a:buFont typeface="+mj-lt"/>
              <a:buAutoNum type="arabicPeriod"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Acoustic Phonetics</a:t>
            </a:r>
          </a:p>
          <a:p>
            <a:pPr marL="385763" indent="-385763">
              <a:buFont typeface="+mj-lt"/>
              <a:buAutoNum type="arabicPeriod"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Auditory/Perceptual phonetics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5D528-16D9-478C-93AA-714ED2C9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694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Articulatory Phonetics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/>
          <a:lstStyle/>
          <a:p>
            <a:r>
              <a:rPr lang="en-US" sz="3000" dirty="0"/>
              <a:t>How different </a:t>
            </a:r>
            <a:r>
              <a:rPr lang="en-US" sz="3000" b="1" dirty="0"/>
              <a:t>articulators </a:t>
            </a:r>
            <a:r>
              <a:rPr lang="en-US" sz="3000" dirty="0"/>
              <a:t>interact to create different sounds</a:t>
            </a:r>
          </a:p>
          <a:p>
            <a:r>
              <a:rPr lang="en-US" sz="3000" dirty="0"/>
              <a:t>Anatomy of Vocal Organs </a:t>
            </a:r>
          </a:p>
          <a:p>
            <a:r>
              <a:rPr lang="en-US" sz="3000" dirty="0"/>
              <a:t>Consonants</a:t>
            </a:r>
          </a:p>
          <a:p>
            <a:pPr lvl="1"/>
            <a:r>
              <a:rPr lang="en-US" sz="2400" dirty="0"/>
              <a:t>Places of Articulation</a:t>
            </a:r>
          </a:p>
          <a:p>
            <a:pPr lvl="1"/>
            <a:r>
              <a:rPr lang="en-US" sz="2400" dirty="0"/>
              <a:t>Manners of Articulation</a:t>
            </a:r>
          </a:p>
          <a:p>
            <a:pPr lvl="1"/>
            <a:r>
              <a:rPr lang="en-US" sz="2400" dirty="0"/>
              <a:t>Phonation</a:t>
            </a:r>
          </a:p>
          <a:p>
            <a:r>
              <a:rPr lang="en-US" sz="3000" dirty="0"/>
              <a:t>Vowels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05613-8BC6-4126-A6A6-FE6ADF7F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301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Vocal Organs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>
            <a:normAutofit/>
          </a:bodyPr>
          <a:lstStyle/>
          <a:p>
            <a:r>
              <a:rPr lang="en-US" sz="2800" dirty="0"/>
              <a:t>Study of how speech sounds are produced by human vocal apparatus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F0884-6A19-4784-89CB-69DAFF80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4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Vocal Tract</a:t>
            </a:r>
          </a:p>
        </p:txBody>
      </p:sp>
      <p:pic>
        <p:nvPicPr>
          <p:cNvPr id="5" name="Content Placeholder 4" descr="vocal_cord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82587" y="1014462"/>
            <a:ext cx="4648358" cy="492410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8141C1-EA3D-4550-AB9E-54315336902C}"/>
              </a:ext>
            </a:extLst>
          </p:cNvPr>
          <p:cNvSpPr txBox="1"/>
          <p:nvPr/>
        </p:nvSpPr>
        <p:spPr>
          <a:xfrm>
            <a:off x="628650" y="2125266"/>
            <a:ext cx="214002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7030A0"/>
                </a:solidFill>
                <a:latin typeface="Calibri" panose="020F0502020204030204"/>
              </a:rPr>
              <a:t>The instrument we have to generate sounds!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1880A0-293A-4AEE-B7F2-AC81397B4B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48" y="3236083"/>
            <a:ext cx="1352631" cy="13054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8DD0-278D-49C6-AA8B-0D2F8962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819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6C615E-D948-4BE5-B77E-75F4EC912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261DC5-3CCE-4354-BF9B-888EC857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images.squarespace-cdn.com/content/v1/5b8fe703f8370aafdc2f9bdd/1540463498727-NCDRQ96PLQ4I00RODUSJ/ke17ZwdGBToddI8pDm48kFipkS3sue8is7bfSgMym7lZw-zPPgdn4jUwVcJE1ZvWhcwhEtWJXoshNdA9f1qD7Xj1nVWs2aaTtWBneO2WM-slf8wu1uUIaKaQjXSkWhzjigkME4yRDVzVCf4rBHYBQA/5839438.jpg">
            <a:extLst>
              <a:ext uri="{FF2B5EF4-FFF2-40B4-BE49-F238E27FC236}">
                <a16:creationId xmlns:a16="http://schemas.microsoft.com/office/drawing/2014/main" id="{DAAA5230-9DEC-4F0D-8E53-4F570EDDE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506" y="1203325"/>
            <a:ext cx="42587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D8EDF-921D-4F3A-8792-8183CE39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46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C7859-B501-4DA4-BA2B-B100FF4B6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37" y="356085"/>
            <a:ext cx="4515063" cy="603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01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Vocal Tract</a:t>
            </a:r>
          </a:p>
        </p:txBody>
      </p:sp>
      <p:pic>
        <p:nvPicPr>
          <p:cNvPr id="7" name="Content Placeholder 4" descr="vocal_cords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62914" y="1300029"/>
            <a:ext cx="5495286" cy="456737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71C975-FAA7-467E-97EA-91EBBDDAAA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8" y="2125266"/>
            <a:ext cx="2331946" cy="166465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22C831-5C6B-4FAF-894C-442469BE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565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Consonants &amp; Vowels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r>
              <a:rPr lang="en-US" sz="2800" dirty="0"/>
              <a:t>Producing a speech sound involves making the vocal tract narrower at some location than it usually is.</a:t>
            </a:r>
          </a:p>
          <a:p>
            <a:pPr marL="0" indent="0">
              <a:buNone/>
            </a:pPr>
            <a:r>
              <a:rPr lang="en-US" sz="2800" dirty="0"/>
              <a:t>	 </a:t>
            </a:r>
            <a:r>
              <a:rPr lang="en-US" sz="2800" b="1" dirty="0"/>
              <a:t>narrowing/making a constriction</a:t>
            </a:r>
          </a:p>
          <a:p>
            <a:endParaRPr lang="en-US" sz="2800" b="1" dirty="0"/>
          </a:p>
          <a:p>
            <a:r>
              <a:rPr lang="en-US" sz="2800" dirty="0">
                <a:solidFill>
                  <a:srgbClr val="00B050"/>
                </a:solidFill>
              </a:rPr>
              <a:t>Consonants</a:t>
            </a:r>
            <a:r>
              <a:rPr lang="en-US" sz="2800" dirty="0"/>
              <a:t> can be said to have a greater degree of constriction than </a:t>
            </a:r>
            <a:r>
              <a:rPr lang="en-US" sz="2800" dirty="0">
                <a:solidFill>
                  <a:srgbClr val="0070C0"/>
                </a:solidFill>
              </a:rPr>
              <a:t>vowels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E80CB-3529-4B74-891A-00B55E2F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587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Consonants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Which consonant you're pronouncing depends on,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</a:rPr>
              <a:t>Where</a:t>
            </a:r>
            <a:r>
              <a:rPr lang="en-US" sz="2400" dirty="0"/>
              <a:t> the constriction is made in the vocal tract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</a:rPr>
              <a:t>How</a:t>
            </a:r>
            <a:r>
              <a:rPr lang="en-US" sz="2400" dirty="0"/>
              <a:t> narrow it is (the degree of constriction)</a:t>
            </a:r>
          </a:p>
          <a:p>
            <a:pPr lvl="1"/>
            <a:endParaRPr lang="en-US" sz="2800" dirty="0"/>
          </a:p>
          <a:p>
            <a:r>
              <a:rPr lang="en-US" sz="2800" dirty="0"/>
              <a:t>To precisely define a consonant,</a:t>
            </a:r>
          </a:p>
          <a:p>
            <a:pPr lvl="1"/>
            <a:r>
              <a:rPr lang="en-US" sz="2400" dirty="0"/>
              <a:t>describe whether the vocal folds are vibrating and whether air is flowing through the nose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C0D0F-C7CD-4CB2-9837-5F7A4F98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4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13629C-4E32-4D06-9179-BF92B983E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>
                <a:latin typeface="Berlin Sans FB Demi" panose="020E0802020502020306" pitchFamily="34" charset="0"/>
              </a:rPr>
              <a:t>What are</a:t>
            </a:r>
          </a:p>
          <a:p>
            <a:pPr marL="0" indent="0">
              <a:buNone/>
            </a:pPr>
            <a:r>
              <a:rPr lang="en-US" sz="6000" dirty="0">
                <a:latin typeface="MV Boli" panose="02000500030200090000" pitchFamily="2" charset="0"/>
                <a:cs typeface="MV Boli" panose="02000500030200090000" pitchFamily="2" charset="0"/>
              </a:rPr>
              <a:t>Speech Sounds?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B1CC57-ECB6-499E-93A2-0148BB1C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33158-E91D-4F6C-B584-5A74D8F0E0CD}"/>
              </a:ext>
            </a:extLst>
          </p:cNvPr>
          <p:cNvSpPr txBox="1">
            <a:spLocks/>
          </p:cNvSpPr>
          <p:nvPr/>
        </p:nvSpPr>
        <p:spPr>
          <a:xfrm>
            <a:off x="8478795" y="6347254"/>
            <a:ext cx="742950" cy="38100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AB7646F9-5CBE-42BE-B0C2-761D6683CC7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529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>
            <a:normAutofit/>
          </a:bodyPr>
          <a:lstStyle/>
          <a:p>
            <a:r>
              <a:rPr lang="en-US" sz="4000" dirty="0"/>
              <a:t>Consonants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/>
          <a:lstStyle/>
          <a:p>
            <a:r>
              <a:rPr lang="en-US" sz="3000" dirty="0"/>
              <a:t>Consonants can be classified along these three major dimensions:</a:t>
            </a:r>
          </a:p>
          <a:p>
            <a:pPr marL="0" indent="0">
              <a:buNone/>
            </a:pPr>
            <a:endParaRPr lang="en-US" sz="1800" dirty="0"/>
          </a:p>
          <a:p>
            <a:pPr marL="685800" lvl="1" indent="-342900">
              <a:buFont typeface="+mj-lt"/>
              <a:buAutoNum type="arabicPeriod"/>
            </a:pPr>
            <a:r>
              <a:rPr lang="en-US" sz="2800" dirty="0">
                <a:solidFill>
                  <a:srgbClr val="00B0F0"/>
                </a:solidFill>
              </a:rPr>
              <a:t>Place of Articulation</a:t>
            </a:r>
          </a:p>
          <a:p>
            <a:pPr lvl="2">
              <a:buNone/>
            </a:pPr>
            <a:r>
              <a:rPr lang="en-US" sz="2800" dirty="0"/>
              <a:t>where the narrowing/constriction occurs</a:t>
            </a:r>
            <a:endParaRPr lang="en-US" sz="2800" dirty="0">
              <a:solidFill>
                <a:srgbClr val="00B0F0"/>
              </a:solidFill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en-US" sz="2800" dirty="0">
                <a:solidFill>
                  <a:srgbClr val="00B0F0"/>
                </a:solidFill>
              </a:rPr>
              <a:t>Manner of Articulation</a:t>
            </a:r>
          </a:p>
          <a:p>
            <a:pPr lvl="2">
              <a:buNone/>
            </a:pPr>
            <a:r>
              <a:rPr lang="en-US" sz="2800" dirty="0"/>
              <a:t>how close they get;</a:t>
            </a:r>
          </a:p>
          <a:p>
            <a:pPr lvl="2">
              <a:buNone/>
            </a:pPr>
            <a:r>
              <a:rPr lang="en-US" sz="2800" dirty="0"/>
              <a:t>how narrow the vocal tract constriction is</a:t>
            </a:r>
            <a:endParaRPr lang="en-US" sz="2800" dirty="0">
              <a:solidFill>
                <a:srgbClr val="00B0F0"/>
              </a:solidFill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en-US" sz="2800" dirty="0">
                <a:solidFill>
                  <a:srgbClr val="00B0F0"/>
                </a:solidFill>
              </a:rPr>
              <a:t>Voicing (Phonation)</a:t>
            </a:r>
          </a:p>
          <a:p>
            <a:pPr lvl="2">
              <a:buNone/>
            </a:pPr>
            <a:r>
              <a:rPr lang="en-US" sz="2800" dirty="0"/>
              <a:t>Vibration of the vocal folds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2E1D5-75EE-40DA-A6BD-1D4ADED8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205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Place of Articulation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041" y="2005243"/>
            <a:ext cx="1716344" cy="3263504"/>
          </a:xfrm>
        </p:spPr>
        <p:txBody>
          <a:bodyPr>
            <a:noAutofit/>
          </a:bodyPr>
          <a:lstStyle/>
          <a:p>
            <a:r>
              <a:rPr lang="en-US" sz="2400" dirty="0"/>
              <a:t>Labials </a:t>
            </a:r>
          </a:p>
          <a:p>
            <a:r>
              <a:rPr lang="en-US" sz="2400" dirty="0"/>
              <a:t>Dental</a:t>
            </a:r>
          </a:p>
          <a:p>
            <a:r>
              <a:rPr lang="en-US" sz="2400" dirty="0"/>
              <a:t>Alveolar</a:t>
            </a:r>
          </a:p>
          <a:p>
            <a:r>
              <a:rPr lang="en-US" sz="2400" dirty="0"/>
              <a:t>retroflex</a:t>
            </a:r>
          </a:p>
          <a:p>
            <a:r>
              <a:rPr lang="en-US" sz="2400" dirty="0"/>
              <a:t>Palatal</a:t>
            </a:r>
          </a:p>
          <a:p>
            <a:r>
              <a:rPr lang="en-US" sz="2400" dirty="0"/>
              <a:t>Velum</a:t>
            </a:r>
          </a:p>
          <a:p>
            <a:pPr lvl="0">
              <a:defRPr/>
            </a:pPr>
            <a:r>
              <a:rPr lang="en-US" sz="2400" dirty="0"/>
              <a:t>Uvular</a:t>
            </a:r>
          </a:p>
          <a:p>
            <a:pPr lvl="0">
              <a:defRPr/>
            </a:pPr>
            <a:r>
              <a:rPr lang="en-US" sz="2400" dirty="0"/>
              <a:t>Pharynx</a:t>
            </a:r>
          </a:p>
          <a:p>
            <a:pPr lvl="0">
              <a:defRPr/>
            </a:pPr>
            <a:r>
              <a:rPr lang="en-US" sz="2400" dirty="0"/>
              <a:t>laryngeal</a:t>
            </a:r>
          </a:p>
        </p:txBody>
      </p:sp>
      <p:pic>
        <p:nvPicPr>
          <p:cNvPr id="5" name="Content Placeholder 4" descr="vocal_cords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988658" y="1546560"/>
            <a:ext cx="5095301" cy="418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5C43C-E3E6-484D-B210-68F08F97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866-D03B-488A-B353-85128D65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7DCCC-1603-43F3-A4B8-EAA5F626A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3FC65-9853-4EE0-8996-E46D596D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2" descr="https://cdn.britannica.com/47/4347-050-32F3830A/Diagram-human-vocal-organs-location-places-speech.jpg">
            <a:extLst>
              <a:ext uri="{FF2B5EF4-FFF2-40B4-BE49-F238E27FC236}">
                <a16:creationId xmlns:a16="http://schemas.microsoft.com/office/drawing/2014/main" id="{6F86848D-CB54-4A6D-8074-26B76E6B4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196"/>
            <a:ext cx="7239000" cy="64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707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D45E-55A3-466B-BC22-B5CD3847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62B0-416A-4EDF-B332-14F44E303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3F18D-C3CE-46CB-884D-67FF40BF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 descr="IPA-consonants.png">
            <a:extLst>
              <a:ext uri="{FF2B5EF4-FFF2-40B4-BE49-F238E27FC236}">
                <a16:creationId xmlns:a16="http://schemas.microsoft.com/office/drawing/2014/main" id="{1811E241-0A8E-4A1E-BD48-12154A4C837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508" y="1064070"/>
            <a:ext cx="8656983" cy="379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591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of Articulation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Labial</a:t>
            </a:r>
          </a:p>
          <a:p>
            <a:pPr lvl="1"/>
            <a:r>
              <a:rPr lang="en-US" sz="2400" dirty="0"/>
              <a:t>pronounced with active involvement of one or both lips as primary articulators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Bilabials</a:t>
            </a:r>
          </a:p>
          <a:p>
            <a:pPr lvl="2"/>
            <a:r>
              <a:rPr lang="en-US" sz="2100" dirty="0"/>
              <a:t>pronounced with the lips closed or nearly closed</a:t>
            </a:r>
          </a:p>
          <a:p>
            <a:pPr lvl="2">
              <a:buNone/>
            </a:pPr>
            <a:r>
              <a:rPr lang="en-US" sz="2100" dirty="0"/>
              <a:t>			</a:t>
            </a:r>
            <a:r>
              <a:rPr lang="en-US" sz="3200" dirty="0">
                <a:solidFill>
                  <a:srgbClr val="00B0F0"/>
                </a:solidFill>
              </a:rPr>
              <a:t>p  b  m</a:t>
            </a:r>
          </a:p>
          <a:p>
            <a:endParaRPr lang="en-US" sz="2700" dirty="0"/>
          </a:p>
        </p:txBody>
      </p:sp>
      <p:pic>
        <p:nvPicPr>
          <p:cNvPr id="5" name="Picture 2" descr="https://home.cc.umanitoba.ca/~krussll/phonetics/ipa/img/p-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4001294"/>
            <a:ext cx="2378869" cy="2089724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C0F35-9B44-4E2C-A5A6-D3C15A34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98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of Articulation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3155"/>
            <a:ext cx="7886700" cy="4351338"/>
          </a:xfrm>
        </p:spPr>
        <p:txBody>
          <a:bodyPr>
            <a:normAutofit/>
          </a:bodyPr>
          <a:lstStyle/>
          <a:p>
            <a:r>
              <a:rPr lang="en-US" sz="2700" dirty="0"/>
              <a:t>Labial</a:t>
            </a:r>
          </a:p>
          <a:p>
            <a:pPr lvl="1"/>
            <a:r>
              <a:rPr lang="en-US" sz="2400" dirty="0"/>
              <a:t>pronounced with active involvement of one or both lips as primary articulators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Bilabials</a:t>
            </a:r>
          </a:p>
          <a:p>
            <a:pPr lvl="2"/>
            <a:r>
              <a:rPr lang="en-US" sz="2100" dirty="0"/>
              <a:t>pronounced with the lips closed or nearly closed</a:t>
            </a:r>
          </a:p>
          <a:p>
            <a:pPr lvl="2">
              <a:buNone/>
            </a:pPr>
            <a:r>
              <a:rPr lang="en-US" sz="2100" dirty="0"/>
              <a:t>			</a:t>
            </a:r>
            <a:r>
              <a:rPr lang="en-US" sz="3200" dirty="0">
                <a:solidFill>
                  <a:srgbClr val="00B0F0"/>
                </a:solidFill>
              </a:rPr>
              <a:t>p  b  m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Labiodentals</a:t>
            </a:r>
          </a:p>
          <a:p>
            <a:pPr lvl="2"/>
            <a:r>
              <a:rPr lang="en-US" sz="2100" dirty="0"/>
              <a:t>pronounced with the lower lip touching the upper teeth</a:t>
            </a:r>
          </a:p>
          <a:p>
            <a:pPr lvl="2">
              <a:buNone/>
            </a:pPr>
            <a:r>
              <a:rPr lang="en-US" sz="2100" dirty="0"/>
              <a:t>			</a:t>
            </a:r>
            <a:r>
              <a:rPr lang="en-US" sz="3200" dirty="0">
                <a:solidFill>
                  <a:srgbClr val="00B0F0"/>
                </a:solidFill>
              </a:rPr>
              <a:t>f  v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C0F35-9B44-4E2C-A5A6-D3C15A34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4" descr="https://home.cc.umanitoba.ca/~krussll/phonetics/ipa/img/vt-f-v.png">
            <a:extLst>
              <a:ext uri="{FF2B5EF4-FFF2-40B4-BE49-F238E27FC236}">
                <a16:creationId xmlns:a16="http://schemas.microsoft.com/office/drawing/2014/main" id="{A5D1D0DD-F749-465B-968F-DD22EEF1B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799" y="4842128"/>
            <a:ext cx="1981201" cy="18236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97532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of Articulation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Dental</a:t>
            </a:r>
          </a:p>
          <a:p>
            <a:pPr lvl="1"/>
            <a:r>
              <a:rPr lang="en-US" sz="2400" dirty="0"/>
              <a:t>the tip or blade of the tongue approaches or touches the upper teeth</a:t>
            </a:r>
          </a:p>
          <a:p>
            <a:pPr lvl="3">
              <a:buNone/>
            </a:pPr>
            <a:r>
              <a:rPr lang="en-US" sz="2400" dirty="0">
                <a:solidFill>
                  <a:srgbClr val="00B0F0"/>
                </a:solidFill>
              </a:rPr>
              <a:t>			</a:t>
            </a:r>
            <a:r>
              <a:rPr lang="en-US" sz="3200" dirty="0">
                <a:solidFill>
                  <a:srgbClr val="00B0F0"/>
                </a:solidFill>
              </a:rPr>
              <a:t>t   d    l</a:t>
            </a:r>
          </a:p>
          <a:p>
            <a:endParaRPr lang="en-US" sz="2700" dirty="0"/>
          </a:p>
        </p:txBody>
      </p:sp>
      <p:pic>
        <p:nvPicPr>
          <p:cNvPr id="5" name="Picture 2" descr="https://home.cc.umanitoba.ca/~krussll/phonetics/ipa/img/vt-theta-ed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0649" y="3886200"/>
            <a:ext cx="2235199" cy="20574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EA780-CCDA-478D-9946-5B05DBEF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175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of Articulation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Alveolar</a:t>
            </a:r>
          </a:p>
          <a:p>
            <a:pPr lvl="1"/>
            <a:r>
              <a:rPr lang="en-US" sz="2400" dirty="0"/>
              <a:t>the tongue tip/blade approaches or touches the alveolar ridge</a:t>
            </a:r>
          </a:p>
          <a:p>
            <a:pPr lvl="2">
              <a:buNone/>
            </a:pPr>
            <a:r>
              <a:rPr lang="en-US" sz="2100" dirty="0"/>
              <a:t>			</a:t>
            </a:r>
            <a:r>
              <a:rPr lang="en-US" sz="3200" dirty="0">
                <a:solidFill>
                  <a:srgbClr val="00B0F0"/>
                </a:solidFill>
              </a:rPr>
              <a:t>n   s   r</a:t>
            </a:r>
          </a:p>
          <a:p>
            <a:endParaRPr lang="en-US" sz="2700" dirty="0"/>
          </a:p>
        </p:txBody>
      </p:sp>
      <p:pic>
        <p:nvPicPr>
          <p:cNvPr id="5" name="Picture 4" descr="https://home.cc.umanitoba.ca/~krussll/phonetics/ipa/img/vt-t-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733800"/>
            <a:ext cx="1986844" cy="18288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0B6A1-89A1-4534-A595-1779A20F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605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of Articulation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Retroflex</a:t>
            </a:r>
          </a:p>
          <a:p>
            <a:pPr lvl="1"/>
            <a:r>
              <a:rPr lang="en-US" sz="2400" dirty="0"/>
              <a:t>pronounced with the tongue tip curled up and back</a:t>
            </a:r>
          </a:p>
          <a:p>
            <a:pPr lvl="2">
              <a:buNone/>
            </a:pPr>
            <a:r>
              <a:rPr lang="en-US" sz="2100" dirty="0"/>
              <a:t>			</a:t>
            </a:r>
            <a:r>
              <a:rPr lang="en-US" sz="3200" dirty="0">
                <a:solidFill>
                  <a:srgbClr val="00B0F0"/>
                </a:solidFill>
              </a:rPr>
              <a:t>ʈ   ɖ</a:t>
            </a:r>
          </a:p>
          <a:p>
            <a:endParaRPr lang="en-US" sz="2700" dirty="0"/>
          </a:p>
        </p:txBody>
      </p:sp>
      <p:pic>
        <p:nvPicPr>
          <p:cNvPr id="5" name="Picture 2" descr="https://home.cc.umanitoba.ca/~krussll/phonetics/ipa/img/vt-retroflex-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9349" y="3886200"/>
            <a:ext cx="1821273" cy="16764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997E1-79C6-43FB-A215-65B6D2A9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353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of Articulation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84231"/>
            <a:ext cx="7886700" cy="3263504"/>
          </a:xfrm>
        </p:spPr>
        <p:txBody>
          <a:bodyPr>
            <a:normAutofit/>
          </a:bodyPr>
          <a:lstStyle/>
          <a:p>
            <a:r>
              <a:rPr lang="en-US" sz="2700" dirty="0"/>
              <a:t>Palatal</a:t>
            </a:r>
          </a:p>
          <a:p>
            <a:pPr lvl="1"/>
            <a:r>
              <a:rPr lang="en-US" sz="2400" dirty="0"/>
              <a:t>pronounced with the blade of the tongue against or near the hard palate of the mouth</a:t>
            </a:r>
          </a:p>
          <a:p>
            <a:pPr lvl="2">
              <a:buNone/>
            </a:pPr>
            <a:r>
              <a:rPr lang="en-US" sz="1800" dirty="0"/>
              <a:t>			</a:t>
            </a:r>
            <a:r>
              <a:rPr lang="en-US" sz="3200" dirty="0">
                <a:solidFill>
                  <a:srgbClr val="00B0F0"/>
                </a:solidFill>
              </a:rPr>
              <a:t>c   ɟ   j</a:t>
            </a:r>
          </a:p>
          <a:p>
            <a:endParaRPr lang="en-US" sz="2400" dirty="0"/>
          </a:p>
        </p:txBody>
      </p:sp>
      <p:pic>
        <p:nvPicPr>
          <p:cNvPr id="5" name="Picture 3" descr="E:\LTRL\Courses\NLP\Phonetics&amp;Phonology\2016\palat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0775" y="4014402"/>
            <a:ext cx="1913913" cy="192919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8F0C9-FA35-4306-9691-A40E00A4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2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724EF2-B07B-4D40-9A34-CDD7987E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4176"/>
            <a:ext cx="7772400" cy="1143000"/>
          </a:xfrm>
        </p:spPr>
        <p:txBody>
          <a:bodyPr/>
          <a:lstStyle/>
          <a:p>
            <a:r>
              <a:rPr lang="en-US" dirty="0"/>
              <a:t>What are Speech Sounds???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F4D622-7A07-492A-8A10-4F38C6C807F5}"/>
              </a:ext>
            </a:extLst>
          </p:cNvPr>
          <p:cNvSpPr/>
          <p:nvPr/>
        </p:nvSpPr>
        <p:spPr bwMode="auto">
          <a:xfrm>
            <a:off x="1543050" y="1238424"/>
            <a:ext cx="5448300" cy="553617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                                     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7A2D6E-3F3D-46F6-9102-7B03D7EEAA89}"/>
              </a:ext>
            </a:extLst>
          </p:cNvPr>
          <p:cNvSpPr/>
          <p:nvPr/>
        </p:nvSpPr>
        <p:spPr bwMode="auto">
          <a:xfrm>
            <a:off x="1955198" y="2129129"/>
            <a:ext cx="4521801" cy="4527845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D26110-4B10-40B1-BE5C-28172EA2C387}"/>
              </a:ext>
            </a:extLst>
          </p:cNvPr>
          <p:cNvSpPr/>
          <p:nvPr/>
        </p:nvSpPr>
        <p:spPr bwMode="auto">
          <a:xfrm>
            <a:off x="2438400" y="3810000"/>
            <a:ext cx="2514600" cy="24003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A8839-4DFB-477E-967F-02B9BDFEDD64}"/>
              </a:ext>
            </a:extLst>
          </p:cNvPr>
          <p:cNvSpPr txBox="1"/>
          <p:nvPr/>
        </p:nvSpPr>
        <p:spPr>
          <a:xfrm>
            <a:off x="3860199" y="1357176"/>
            <a:ext cx="14230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Set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3A0E9-5E7C-4594-BB67-20BF2A942BF9}"/>
              </a:ext>
            </a:extLst>
          </p:cNvPr>
          <p:cNvSpPr txBox="1"/>
          <p:nvPr/>
        </p:nvSpPr>
        <p:spPr>
          <a:xfrm>
            <a:off x="3695700" y="2593885"/>
            <a:ext cx="1423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Set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6F4383-C742-4C06-861B-43B9AAEE5D55}"/>
              </a:ext>
            </a:extLst>
          </p:cNvPr>
          <p:cNvSpPr txBox="1"/>
          <p:nvPr/>
        </p:nvSpPr>
        <p:spPr>
          <a:xfrm>
            <a:off x="2858919" y="4659476"/>
            <a:ext cx="1423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Set C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E627660-DF9A-4C06-BC48-D9B69328389F}"/>
              </a:ext>
            </a:extLst>
          </p:cNvPr>
          <p:cNvSpPr txBox="1">
            <a:spLocks/>
          </p:cNvSpPr>
          <p:nvPr/>
        </p:nvSpPr>
        <p:spPr>
          <a:xfrm>
            <a:off x="8478795" y="6347254"/>
            <a:ext cx="742950" cy="38100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AB7646F9-5CBE-42BE-B0C2-761D6683CC7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754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of Articulation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Velar</a:t>
            </a:r>
          </a:p>
          <a:p>
            <a:pPr lvl="1"/>
            <a:r>
              <a:rPr lang="en-US" sz="2400" dirty="0"/>
              <a:t>the body of the tongue approaches or touches the soft palate, or velum</a:t>
            </a:r>
          </a:p>
          <a:p>
            <a:pPr lvl="2">
              <a:buNone/>
            </a:pPr>
            <a:r>
              <a:rPr lang="en-US" sz="2100" dirty="0"/>
              <a:t>			</a:t>
            </a:r>
            <a:r>
              <a:rPr lang="en-US" sz="3200" dirty="0">
                <a:solidFill>
                  <a:srgbClr val="00B0F0"/>
                </a:solidFill>
              </a:rPr>
              <a:t>k   g</a:t>
            </a:r>
          </a:p>
          <a:p>
            <a:endParaRPr lang="en-US" sz="2700" dirty="0"/>
          </a:p>
        </p:txBody>
      </p:sp>
      <p:pic>
        <p:nvPicPr>
          <p:cNvPr id="5" name="Picture 2" descr="https://home.cc.umanitoba.ca/~krussll/phonetics/ipa/img/vt-k-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9300" y="4267199"/>
            <a:ext cx="2221400" cy="2044699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0FE27-F23E-469C-B8DE-3F4FE612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201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of Articulation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Uvular</a:t>
            </a:r>
          </a:p>
          <a:p>
            <a:pPr lvl="1"/>
            <a:r>
              <a:rPr lang="en-US" sz="2100" dirty="0"/>
              <a:t>tongue body is raised far enough back to approach the soft palate near the uvula</a:t>
            </a:r>
          </a:p>
          <a:p>
            <a:pPr lvl="2">
              <a:buNone/>
            </a:pPr>
            <a:r>
              <a:rPr lang="en-US" sz="1800" dirty="0"/>
              <a:t>			</a:t>
            </a:r>
            <a:r>
              <a:rPr lang="en-US" sz="2800" dirty="0">
                <a:solidFill>
                  <a:srgbClr val="00B0F0"/>
                </a:solidFill>
              </a:rPr>
              <a:t>q   G   N</a:t>
            </a:r>
          </a:p>
          <a:p>
            <a:endParaRPr lang="en-US" sz="2400" dirty="0"/>
          </a:p>
        </p:txBody>
      </p:sp>
      <p:pic>
        <p:nvPicPr>
          <p:cNvPr id="5" name="Picture 4" descr="uvular_stop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3999377"/>
            <a:ext cx="1877229" cy="21775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7A078-33A7-4EE1-AAB0-7A5D805C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315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of Articulation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Pharynx</a:t>
            </a:r>
          </a:p>
          <a:p>
            <a:pPr lvl="1"/>
            <a:r>
              <a:rPr lang="en-US" sz="2400" dirty="0"/>
              <a:t>Root of the tongue is retracted towards the back wall of the pharynx</a:t>
            </a:r>
          </a:p>
          <a:p>
            <a:pPr lvl="2">
              <a:buNone/>
            </a:pPr>
            <a:r>
              <a:rPr lang="en-US" sz="2100" dirty="0"/>
              <a:t>			</a:t>
            </a:r>
            <a:r>
              <a:rPr lang="en-US" sz="3600" dirty="0">
                <a:solidFill>
                  <a:srgbClr val="00B0F0"/>
                </a:solidFill>
              </a:rPr>
              <a:t>ħ</a:t>
            </a:r>
          </a:p>
          <a:p>
            <a:endParaRPr lang="en-US" sz="2700" dirty="0"/>
          </a:p>
        </p:txBody>
      </p:sp>
      <p:pic>
        <p:nvPicPr>
          <p:cNvPr id="5" name="Picture 4" descr="pharynx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04182" y="3083551"/>
            <a:ext cx="2191818" cy="25425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F2CC3-5094-4037-B1F9-5807E8CF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511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of Articulation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Larynx / Glottal</a:t>
            </a:r>
          </a:p>
          <a:p>
            <a:pPr lvl="1"/>
            <a:r>
              <a:rPr lang="en-US" sz="2400" dirty="0"/>
              <a:t>Formed by a constriction in the glottis</a:t>
            </a:r>
          </a:p>
          <a:p>
            <a:pPr lvl="2">
              <a:buNone/>
            </a:pPr>
            <a:r>
              <a:rPr lang="en-US" sz="2100" dirty="0"/>
              <a:t>			</a:t>
            </a:r>
            <a:r>
              <a:rPr lang="en-US" sz="3200" dirty="0">
                <a:solidFill>
                  <a:srgbClr val="00B0F0"/>
                </a:solidFill>
              </a:rPr>
              <a:t>h</a:t>
            </a:r>
            <a:endParaRPr lang="en-US" sz="3200" dirty="0"/>
          </a:p>
        </p:txBody>
      </p:sp>
      <p:pic>
        <p:nvPicPr>
          <p:cNvPr id="5" name="Picture 4" descr="glott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77531" y="3129139"/>
            <a:ext cx="2172773" cy="22810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807A5-E9E9-477F-931E-9CB5199A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733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1916-4B8C-4872-A76C-868E7ABB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4600"/>
            <a:ext cx="78867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https://www.mimicmethod.com/ft101/place-of-articulation/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39305-BD82-4EB8-86C3-CA15FD56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64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FFC09-695A-40CD-8590-7E79FD4D319E}"/>
              </a:ext>
            </a:extLst>
          </p:cNvPr>
          <p:cNvSpPr txBox="1"/>
          <p:nvPr/>
        </p:nvSpPr>
        <p:spPr>
          <a:xfrm>
            <a:off x="2667000" y="4545310"/>
            <a:ext cx="3478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https://seeingspeech.ac.uk/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535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>
            <a:normAutofit/>
          </a:bodyPr>
          <a:lstStyle/>
          <a:p>
            <a:r>
              <a:rPr lang="en-US" sz="4000" dirty="0"/>
              <a:t>Consonants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/>
          <a:lstStyle/>
          <a:p>
            <a:r>
              <a:rPr lang="en-US" sz="3000" dirty="0"/>
              <a:t>Consonants can be classified along these three major dimensions: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Place of Articulation</a:t>
            </a:r>
          </a:p>
          <a:p>
            <a:pPr lvl="2"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where the narrowing/constriction occurs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800" dirty="0">
                <a:solidFill>
                  <a:srgbClr val="00B050"/>
                </a:solidFill>
              </a:rPr>
              <a:t>Manner of Articulation</a:t>
            </a:r>
          </a:p>
          <a:p>
            <a:pPr lvl="2">
              <a:buNone/>
            </a:pPr>
            <a:r>
              <a:rPr lang="en-US" sz="2800" dirty="0"/>
              <a:t>how close they get;</a:t>
            </a:r>
          </a:p>
          <a:p>
            <a:pPr lvl="2">
              <a:buNone/>
            </a:pPr>
            <a:r>
              <a:rPr lang="en-US" sz="2800" dirty="0"/>
              <a:t>how narrow the vocal tract constriction is</a:t>
            </a:r>
            <a:endParaRPr lang="en-US" sz="2800" dirty="0">
              <a:solidFill>
                <a:srgbClr val="00B0F0"/>
              </a:solidFill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en-US" sz="2800" dirty="0">
                <a:solidFill>
                  <a:srgbClr val="00B0F0"/>
                </a:solidFill>
              </a:rPr>
              <a:t>Voicing (Phonation)</a:t>
            </a:r>
          </a:p>
          <a:p>
            <a:pPr lvl="2">
              <a:buNone/>
            </a:pPr>
            <a:r>
              <a:rPr lang="en-US" sz="2800" dirty="0"/>
              <a:t>Vibration of the vocal folds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2E1D5-75EE-40DA-A6BD-1D4ADED8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121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2. Manner of Articulation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Completely Closed – </a:t>
            </a:r>
            <a:r>
              <a:rPr lang="en-US" sz="3200" dirty="0">
                <a:solidFill>
                  <a:srgbClr val="00B0F0"/>
                </a:solidFill>
              </a:rPr>
              <a:t>Stops /occlusive/ Plosive</a:t>
            </a:r>
          </a:p>
          <a:p>
            <a:r>
              <a:rPr lang="en-US" sz="3200" dirty="0"/>
              <a:t>Slightly Open – </a:t>
            </a:r>
            <a:r>
              <a:rPr lang="en-US" sz="3200" dirty="0">
                <a:solidFill>
                  <a:srgbClr val="00B0F0"/>
                </a:solidFill>
              </a:rPr>
              <a:t>Fricatives</a:t>
            </a:r>
          </a:p>
          <a:p>
            <a:r>
              <a:rPr lang="en-US" sz="3200" dirty="0"/>
              <a:t>Slightly More Open – </a:t>
            </a:r>
            <a:r>
              <a:rPr lang="en-US" sz="3200" dirty="0">
                <a:solidFill>
                  <a:srgbClr val="00B0F0"/>
                </a:solidFill>
              </a:rPr>
              <a:t>Affricates</a:t>
            </a:r>
          </a:p>
          <a:p>
            <a:r>
              <a:rPr lang="en-US" sz="3200" dirty="0"/>
              <a:t>Open – </a:t>
            </a:r>
            <a:r>
              <a:rPr lang="en-US" sz="3200" dirty="0">
                <a:solidFill>
                  <a:srgbClr val="00B0F0"/>
                </a:solidFill>
              </a:rPr>
              <a:t>Approximants</a:t>
            </a:r>
          </a:p>
          <a:p>
            <a:endParaRPr lang="en-US" sz="2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90BBD-07CD-452B-BB0B-40F094DA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361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D45E-55A3-466B-BC22-B5CD3847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62B0-416A-4EDF-B332-14F44E303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3F18D-C3CE-46CB-884D-67FF40BF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67</a:t>
            </a:fld>
            <a:endParaRPr lang="en-US"/>
          </a:p>
        </p:txBody>
      </p:sp>
      <p:pic>
        <p:nvPicPr>
          <p:cNvPr id="5" name="Picture 4" descr="IPA-consonants.png">
            <a:extLst>
              <a:ext uri="{FF2B5EF4-FFF2-40B4-BE49-F238E27FC236}">
                <a16:creationId xmlns:a16="http://schemas.microsoft.com/office/drawing/2014/main" id="{1811E241-0A8E-4A1E-BD48-12154A4C837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508" y="1064070"/>
            <a:ext cx="8656983" cy="379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445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6"/>
            <a:ext cx="8210550" cy="1325563"/>
          </a:xfrm>
        </p:spPr>
        <p:txBody>
          <a:bodyPr/>
          <a:lstStyle/>
          <a:p>
            <a:r>
              <a:rPr lang="en-US" dirty="0"/>
              <a:t>Manner of Articulation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86750" cy="4652963"/>
          </a:xfrm>
        </p:spPr>
        <p:txBody>
          <a:bodyPr>
            <a:normAutofit/>
          </a:bodyPr>
          <a:lstStyle/>
          <a:p>
            <a:r>
              <a:rPr lang="en-US" sz="2800" dirty="0"/>
              <a:t>Completely Closed – </a:t>
            </a:r>
            <a:r>
              <a:rPr lang="en-US" sz="2800" dirty="0">
                <a:solidFill>
                  <a:srgbClr val="00B0F0"/>
                </a:solidFill>
              </a:rPr>
              <a:t>Stops</a:t>
            </a:r>
            <a:endParaRPr lang="en-US" sz="2800" dirty="0"/>
          </a:p>
          <a:p>
            <a:pPr lvl="1"/>
            <a:r>
              <a:rPr lang="en-US" sz="2400" dirty="0"/>
              <a:t>Complete blockage of </a:t>
            </a:r>
            <a:r>
              <a:rPr lang="en-US" sz="2400" dirty="0">
                <a:solidFill>
                  <a:srgbClr val="00B050"/>
                </a:solidFill>
              </a:rPr>
              <a:t>ORAL tract</a:t>
            </a:r>
          </a:p>
          <a:p>
            <a:pPr lvl="2"/>
            <a:r>
              <a:rPr lang="en-US" sz="2100" dirty="0"/>
              <a:t>Oral Stops (Plosives)</a:t>
            </a:r>
          </a:p>
          <a:p>
            <a:pPr lvl="3"/>
            <a:r>
              <a:rPr lang="en-US" sz="2100" dirty="0"/>
              <a:t>the air-stream being stopped in the oral cavity and the soft palate is raised blocking off the nasal cavity</a:t>
            </a:r>
          </a:p>
          <a:p>
            <a:pPr lvl="1"/>
            <a:endParaRPr lang="en-US" sz="825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500" dirty="0"/>
              <a:t>		</a:t>
            </a:r>
            <a:r>
              <a:rPr lang="en-US" sz="2000" dirty="0"/>
              <a:t>Bilabial-stops           	Dental-stops	            Retroflex-stops         Velar-stops</a:t>
            </a: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   	         p   b                   	     t   d			       ʈ   ɖ                             k   g</a:t>
            </a:r>
            <a:endParaRPr lang="en-US" sz="2000" dirty="0"/>
          </a:p>
        </p:txBody>
      </p:sp>
      <p:pic>
        <p:nvPicPr>
          <p:cNvPr id="5" name="Picture 4" descr="bilabial_stop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1861" y="4403858"/>
            <a:ext cx="1289080" cy="1300706"/>
          </a:xfrm>
          <a:prstGeom prst="rect">
            <a:avLst/>
          </a:prstGeom>
        </p:spPr>
      </p:pic>
      <p:pic>
        <p:nvPicPr>
          <p:cNvPr id="6" name="Picture 5" descr="dental_stop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4776" y="4409516"/>
            <a:ext cx="1279090" cy="1315351"/>
          </a:xfrm>
          <a:prstGeom prst="rect">
            <a:avLst/>
          </a:prstGeom>
        </p:spPr>
      </p:pic>
      <p:pic>
        <p:nvPicPr>
          <p:cNvPr id="7" name="Picture 6" descr="retroflex_stop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51292" y="4403858"/>
            <a:ext cx="1327884" cy="1274745"/>
          </a:xfrm>
          <a:prstGeom prst="rect">
            <a:avLst/>
          </a:prstGeom>
        </p:spPr>
      </p:pic>
      <p:pic>
        <p:nvPicPr>
          <p:cNvPr id="8" name="Picture 7" descr="velar_stop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34217" y="4409516"/>
            <a:ext cx="1289079" cy="13007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49B44-47F7-4FDC-9CAD-A7243E8C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350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Manner of Articulation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134350" cy="4486274"/>
          </a:xfrm>
        </p:spPr>
        <p:txBody>
          <a:bodyPr>
            <a:normAutofit/>
          </a:bodyPr>
          <a:lstStyle/>
          <a:p>
            <a:r>
              <a:rPr lang="en-US" sz="2800" dirty="0"/>
              <a:t>Completely Closed – </a:t>
            </a:r>
            <a:r>
              <a:rPr lang="en-US" sz="2800" dirty="0">
                <a:solidFill>
                  <a:srgbClr val="00B0F0"/>
                </a:solidFill>
              </a:rPr>
              <a:t>Stops</a:t>
            </a:r>
            <a:endParaRPr lang="en-US" sz="2800" dirty="0"/>
          </a:p>
          <a:p>
            <a:pPr lvl="1"/>
            <a:r>
              <a:rPr lang="en-US" sz="2400" dirty="0"/>
              <a:t>Complete blockage of </a:t>
            </a:r>
            <a:r>
              <a:rPr lang="en-US" sz="2400" dirty="0">
                <a:solidFill>
                  <a:srgbClr val="00B050"/>
                </a:solidFill>
              </a:rPr>
              <a:t>ORAL tract</a:t>
            </a:r>
          </a:p>
          <a:p>
            <a:pPr lvl="2"/>
            <a:r>
              <a:rPr lang="en-US" sz="2000" dirty="0"/>
              <a:t>Nasal Stops</a:t>
            </a:r>
          </a:p>
          <a:p>
            <a:pPr lvl="3"/>
            <a:r>
              <a:rPr lang="en-US" sz="2000" dirty="0"/>
              <a:t>the air- stream being stopped in the oral cavity but the soft palate is down so that the air can go out through the nose</a:t>
            </a:r>
          </a:p>
          <a:p>
            <a:pPr lvl="1"/>
            <a:endParaRPr lang="en-US" sz="825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500" dirty="0"/>
              <a:t>		</a:t>
            </a:r>
            <a:r>
              <a:rPr lang="en-US" sz="1800" dirty="0"/>
              <a:t>Bilabial-stops             	Alveolar-stops		Palatal-stops    	Velar-stops</a:t>
            </a:r>
          </a:p>
          <a:p>
            <a:pPr>
              <a:buNone/>
            </a:pPr>
            <a:r>
              <a:rPr lang="en-US" sz="1800" dirty="0">
                <a:solidFill>
                  <a:srgbClr val="00B050"/>
                </a:solidFill>
              </a:rPr>
              <a:t>   		        m                   	        n			        ɲ 			       ŋ</a:t>
            </a:r>
            <a:endParaRPr lang="en-US" sz="1800" dirty="0"/>
          </a:p>
        </p:txBody>
      </p:sp>
      <p:pic>
        <p:nvPicPr>
          <p:cNvPr id="9" name="Picture 8" descr="bilabial_nasa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0647" y="4718104"/>
            <a:ext cx="1158720" cy="1301696"/>
          </a:xfrm>
          <a:prstGeom prst="rect">
            <a:avLst/>
          </a:prstGeom>
        </p:spPr>
      </p:pic>
      <p:pic>
        <p:nvPicPr>
          <p:cNvPr id="10" name="Picture 9" descr="alveolar_nasal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47257" y="4715555"/>
            <a:ext cx="1134126" cy="1304245"/>
          </a:xfrm>
          <a:prstGeom prst="rect">
            <a:avLst/>
          </a:prstGeom>
        </p:spPr>
      </p:pic>
      <p:pic>
        <p:nvPicPr>
          <p:cNvPr id="11" name="Picture 10" descr="palatal_nasa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2916" y="4723656"/>
            <a:ext cx="1124637" cy="1296144"/>
          </a:xfrm>
          <a:prstGeom prst="rect">
            <a:avLst/>
          </a:prstGeom>
        </p:spPr>
      </p:pic>
      <p:pic>
        <p:nvPicPr>
          <p:cNvPr id="12" name="Picture 11" descr="velar_nasal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11694" y="4704214"/>
            <a:ext cx="1134126" cy="13155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9C8B3-E731-44EA-B8AD-D42F393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3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724EF2-B07B-4D40-9A34-CDD7987E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4176"/>
            <a:ext cx="7772400" cy="1143000"/>
          </a:xfrm>
        </p:spPr>
        <p:txBody>
          <a:bodyPr/>
          <a:lstStyle/>
          <a:p>
            <a:r>
              <a:rPr lang="en-US" dirty="0"/>
              <a:t>What are Speech Sounds???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F4D622-7A07-492A-8A10-4F38C6C807F5}"/>
              </a:ext>
            </a:extLst>
          </p:cNvPr>
          <p:cNvSpPr/>
          <p:nvPr/>
        </p:nvSpPr>
        <p:spPr bwMode="auto">
          <a:xfrm>
            <a:off x="1543050" y="1238424"/>
            <a:ext cx="5448300" cy="553617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                    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A8839-4DFB-477E-967F-02B9BDFEDD64}"/>
              </a:ext>
            </a:extLst>
          </p:cNvPr>
          <p:cNvSpPr txBox="1"/>
          <p:nvPr/>
        </p:nvSpPr>
        <p:spPr>
          <a:xfrm>
            <a:off x="3860199" y="1357176"/>
            <a:ext cx="14230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Set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7F900E-B099-43C2-AED4-BB356FAE5F10}"/>
              </a:ext>
            </a:extLst>
          </p:cNvPr>
          <p:cNvSpPr/>
          <p:nvPr/>
        </p:nvSpPr>
        <p:spPr bwMode="auto">
          <a:xfrm>
            <a:off x="0" y="5638800"/>
            <a:ext cx="6629400" cy="1005024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All sounds in the universe. 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E46F0550-CBAE-464A-A5B3-3DE4D9C30FD2}"/>
              </a:ext>
            </a:extLst>
          </p:cNvPr>
          <p:cNvSpPr txBox="1">
            <a:spLocks/>
          </p:cNvSpPr>
          <p:nvPr/>
        </p:nvSpPr>
        <p:spPr>
          <a:xfrm>
            <a:off x="8478795" y="6347254"/>
            <a:ext cx="742950" cy="38100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AB7646F9-5CBE-42BE-B0C2-761D6683CC7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941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Manner of Articulation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Slightly Open – </a:t>
            </a:r>
            <a:r>
              <a:rPr lang="en-US" sz="2700" dirty="0">
                <a:solidFill>
                  <a:srgbClr val="00B0F0"/>
                </a:solidFill>
              </a:rPr>
              <a:t>Fricatives</a:t>
            </a:r>
          </a:p>
          <a:p>
            <a:pPr lvl="1"/>
            <a:r>
              <a:rPr lang="en-US" sz="2400" dirty="0"/>
              <a:t>articulators come close together, but there is a slight gap between them</a:t>
            </a:r>
          </a:p>
          <a:p>
            <a:pPr>
              <a:buNone/>
            </a:pPr>
            <a:r>
              <a:rPr lang="en-US" dirty="0"/>
              <a:t>                  		 Labiodentals                               Alveolar</a:t>
            </a: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</a:rPr>
              <a:t>                 		          f                                          s</a:t>
            </a:r>
          </a:p>
          <a:p>
            <a:endParaRPr lang="en-US" sz="2700" dirty="0"/>
          </a:p>
        </p:txBody>
      </p:sp>
      <p:pic>
        <p:nvPicPr>
          <p:cNvPr id="5" name="Picture 4" descr="alveolar_fricativ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29958" y="4120979"/>
            <a:ext cx="1334850" cy="1545089"/>
          </a:xfrm>
          <a:prstGeom prst="rect">
            <a:avLst/>
          </a:prstGeom>
        </p:spPr>
      </p:pic>
      <p:pic>
        <p:nvPicPr>
          <p:cNvPr id="6" name="Picture 5" descr="labiodental_fricativ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1556" y="4120978"/>
            <a:ext cx="1334850" cy="14716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3E068-35FC-4FDE-8A19-C658EEC4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323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Manner of Articulation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>
            <a:normAutofit/>
          </a:bodyPr>
          <a:lstStyle/>
          <a:p>
            <a:r>
              <a:rPr lang="en-US" sz="2700" dirty="0"/>
              <a:t>Slightly More Open – </a:t>
            </a:r>
            <a:r>
              <a:rPr lang="en-US" sz="2700" dirty="0">
                <a:solidFill>
                  <a:srgbClr val="00B0F0"/>
                </a:solidFill>
              </a:rPr>
              <a:t>Affricates</a:t>
            </a:r>
          </a:p>
          <a:p>
            <a:endParaRPr lang="en-US" sz="2700" dirty="0">
              <a:solidFill>
                <a:srgbClr val="00B0F0"/>
              </a:solidFill>
            </a:endParaRPr>
          </a:p>
          <a:p>
            <a:pPr lvl="1"/>
            <a:r>
              <a:rPr lang="en-US" sz="2400" dirty="0"/>
              <a:t>Starts with a stop, and release like a fricative</a:t>
            </a:r>
            <a:endParaRPr lang="en-US" sz="2400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/>
              <a:t>                                             		</a:t>
            </a:r>
            <a:r>
              <a:rPr lang="en-US" sz="2400" dirty="0"/>
              <a:t>Palatal</a:t>
            </a:r>
          </a:p>
          <a:p>
            <a:pPr>
              <a:buNone/>
            </a:pPr>
            <a:r>
              <a:rPr lang="en-US" dirty="0"/>
              <a:t>                                             		   </a:t>
            </a:r>
            <a:r>
              <a:rPr lang="en-US" sz="2400" dirty="0">
                <a:solidFill>
                  <a:srgbClr val="00B050"/>
                </a:solidFill>
              </a:rPr>
              <a:t>c   ɟ</a:t>
            </a:r>
            <a:r>
              <a:rPr lang="en-US" sz="2400" dirty="0"/>
              <a:t> </a:t>
            </a:r>
            <a:endParaRPr lang="en-US" dirty="0"/>
          </a:p>
          <a:p>
            <a:endParaRPr lang="en-US" sz="2700" dirty="0"/>
          </a:p>
        </p:txBody>
      </p:sp>
      <p:pic>
        <p:nvPicPr>
          <p:cNvPr id="5" name="Picture 4" descr="palatal_stop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04182" y="3940634"/>
            <a:ext cx="1335636" cy="1549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95229-DBAF-425E-9290-010CC281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014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Manner of Articulation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Open – </a:t>
            </a:r>
            <a:r>
              <a:rPr lang="en-US" sz="2700" dirty="0">
                <a:solidFill>
                  <a:srgbClr val="00B0F0"/>
                </a:solidFill>
              </a:rPr>
              <a:t>Approximants</a:t>
            </a:r>
          </a:p>
          <a:p>
            <a:pPr lvl="1"/>
            <a:r>
              <a:rPr lang="en-US" sz="2400" dirty="0"/>
              <a:t>the air flows smoothly through the vocal apparatus</a:t>
            </a:r>
            <a:endParaRPr lang="en-US" sz="2400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/>
              <a:t>                                             		</a:t>
            </a:r>
            <a:r>
              <a:rPr lang="en-US" sz="2400" dirty="0"/>
              <a:t>Palatal</a:t>
            </a:r>
          </a:p>
          <a:p>
            <a:pPr>
              <a:buNone/>
            </a:pPr>
            <a:r>
              <a:rPr lang="en-US" dirty="0"/>
              <a:t>                                             		      </a:t>
            </a:r>
            <a:r>
              <a:rPr lang="en-US" sz="2400" dirty="0">
                <a:solidFill>
                  <a:srgbClr val="00B050"/>
                </a:solidFill>
              </a:rPr>
              <a:t>j</a:t>
            </a:r>
            <a:r>
              <a:rPr lang="en-US" sz="2400" dirty="0"/>
              <a:t> </a:t>
            </a:r>
            <a:endParaRPr lang="en-US" dirty="0"/>
          </a:p>
          <a:p>
            <a:endParaRPr lang="en-US" sz="2700" dirty="0"/>
          </a:p>
        </p:txBody>
      </p:sp>
      <p:pic>
        <p:nvPicPr>
          <p:cNvPr id="6" name="Picture 5" descr="approximant-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3986446"/>
            <a:ext cx="1296144" cy="15035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ABDEC-2CCD-440D-BD9F-32DB23CF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82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>
            <a:normAutofit/>
          </a:bodyPr>
          <a:lstStyle/>
          <a:p>
            <a:r>
              <a:rPr lang="en-US" sz="4000" dirty="0"/>
              <a:t>Consonants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/>
          <a:lstStyle/>
          <a:p>
            <a:r>
              <a:rPr lang="en-US" sz="3000" dirty="0"/>
              <a:t>Consonants can be classified along these three major dimensions: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Place of Articulation</a:t>
            </a:r>
          </a:p>
          <a:p>
            <a:pPr lvl="2"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where the narrowing/constriction occurs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Manner of Articulation</a:t>
            </a:r>
          </a:p>
          <a:p>
            <a:pPr lvl="2"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how close they get;</a:t>
            </a:r>
          </a:p>
          <a:p>
            <a:pPr lvl="2"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how narrow the vocal tract constriction is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800" dirty="0">
                <a:solidFill>
                  <a:srgbClr val="00B0F0"/>
                </a:solidFill>
              </a:rPr>
              <a:t>Voicing (Phonation)</a:t>
            </a:r>
          </a:p>
          <a:p>
            <a:pPr lvl="2">
              <a:buNone/>
            </a:pPr>
            <a:r>
              <a:rPr lang="en-US" sz="2800" dirty="0"/>
              <a:t>Vibration of the vocal folds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2E1D5-75EE-40DA-A6BD-1D4ADED8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491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Voicing (Phonation)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Voiced</a:t>
            </a:r>
            <a:r>
              <a:rPr lang="en-US" sz="3200" dirty="0"/>
              <a:t> consonants: are produced when the vocal cords are vibrating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00B0F0"/>
                </a:solidFill>
              </a:rPr>
              <a:t>Voiceless</a:t>
            </a:r>
            <a:r>
              <a:rPr lang="en-US" sz="3200" dirty="0"/>
              <a:t> consonants: are produced when the vocal cords are not vibrating</a:t>
            </a:r>
          </a:p>
          <a:p>
            <a:endParaRPr lang="en-US" sz="1350" dirty="0"/>
          </a:p>
          <a:p>
            <a:pPr>
              <a:buNone/>
            </a:pPr>
            <a:r>
              <a:rPr lang="en-US" sz="2700" dirty="0"/>
              <a:t>               		 </a:t>
            </a:r>
            <a:r>
              <a:rPr lang="en-US" sz="2400" dirty="0"/>
              <a:t>Voiceless        Voiced</a:t>
            </a:r>
          </a:p>
          <a:p>
            <a:pPr>
              <a:buNone/>
            </a:pPr>
            <a:r>
              <a:rPr lang="en-US" sz="2700" dirty="0"/>
              <a:t>                    		</a:t>
            </a:r>
            <a:r>
              <a:rPr lang="en-US" sz="2700" dirty="0">
                <a:solidFill>
                  <a:srgbClr val="00B050"/>
                </a:solidFill>
              </a:rPr>
              <a:t>s                z</a:t>
            </a:r>
          </a:p>
          <a:p>
            <a:endParaRPr lang="en-US" sz="2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CD43F-911F-4078-9D4B-4310E04F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253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Voicing (Phonation)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71700" y="2121233"/>
          <a:ext cx="4572000" cy="26996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8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3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946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Voiceless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Voiced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00B0F0"/>
                          </a:solidFill>
                        </a:rPr>
                        <a:t>[k]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  come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[g]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gum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00B0F0"/>
                          </a:solidFill>
                        </a:rPr>
                        <a:t>[f]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   fat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[v]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00B0F0"/>
                          </a:solidFill>
                        </a:rPr>
                        <a:t>[p]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  pit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[b]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bit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00B0F0"/>
                          </a:solidFill>
                        </a:rPr>
                        <a:t>[s]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  sip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[z]</a:t>
                      </a:r>
                      <a:r>
                        <a:rPr lang="en-US" sz="2400" baseline="0" dirty="0">
                          <a:solidFill>
                            <a:srgbClr val="00B050"/>
                          </a:solidFill>
                        </a:rPr>
                        <a:t>    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zip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00B0F0"/>
                          </a:solidFill>
                        </a:rPr>
                        <a:t>[t]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[d]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A6CB6E-44B3-4854-9A3E-F80E361D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25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Articulatory Phonetics</a:t>
            </a:r>
          </a:p>
        </p:txBody>
      </p:sp>
      <p:pic>
        <p:nvPicPr>
          <p:cNvPr id="5" name="Content Placeholder 4" descr="vocal_cord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908" y="1628179"/>
            <a:ext cx="3871246" cy="4100897"/>
          </a:xfrm>
        </p:spPr>
      </p:pic>
      <p:grpSp>
        <p:nvGrpSpPr>
          <p:cNvPr id="6" name="Group 5"/>
          <p:cNvGrpSpPr/>
          <p:nvPr/>
        </p:nvGrpSpPr>
        <p:grpSpPr>
          <a:xfrm>
            <a:off x="4654558" y="2749659"/>
            <a:ext cx="2977307" cy="2329371"/>
            <a:chOff x="3337749" y="2267580"/>
            <a:chExt cx="4330952" cy="3316914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3923928" y="4005064"/>
              <a:ext cx="864096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491880" y="4581128"/>
              <a:ext cx="865570" cy="427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srgbClr val="FF0000"/>
                  </a:solidFill>
                  <a:latin typeface="Calibri" panose="020F0502020204030204"/>
                </a:rPr>
                <a:t>Labial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4644008" y="4005064"/>
              <a:ext cx="432048" cy="11521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139951" y="5157191"/>
              <a:ext cx="939442" cy="427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srgbClr val="FF0000"/>
                  </a:solidFill>
                  <a:latin typeface="Calibri" panose="020F0502020204030204"/>
                </a:rPr>
                <a:t>Dental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95936" y="3068960"/>
              <a:ext cx="1152128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337749" y="2780928"/>
              <a:ext cx="1110317" cy="427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srgbClr val="FF0000"/>
                  </a:solidFill>
                  <a:latin typeface="Calibri" panose="020F0502020204030204"/>
                </a:rPr>
                <a:t>Alveolar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436096" y="2564904"/>
              <a:ext cx="72008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6084168" y="2636912"/>
              <a:ext cx="720080" cy="9444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220073" y="2267580"/>
              <a:ext cx="952686" cy="427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srgbClr val="FF0000"/>
                  </a:solidFill>
                  <a:latin typeface="Calibri" panose="020F0502020204030204"/>
                </a:rPr>
                <a:t>Palatal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76256" y="2348881"/>
              <a:ext cx="792445" cy="427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srgbClr val="FF0000"/>
                  </a:solidFill>
                  <a:latin typeface="Calibri" panose="020F0502020204030204"/>
                </a:rPr>
                <a:t>Velar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32790" y="1229024"/>
            <a:ext cx="2701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Place of Articulation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0112" y="2711461"/>
            <a:ext cx="4159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Manner of Articulation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Completely Closed – </a:t>
            </a:r>
            <a:r>
              <a:rPr lang="en-US" dirty="0">
                <a:solidFill>
                  <a:srgbClr val="00B0F0"/>
                </a:solidFill>
                <a:latin typeface="Calibri" panose="020F0502020204030204"/>
              </a:rPr>
              <a:t>Stops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Slightly Open – </a:t>
            </a:r>
            <a:r>
              <a:rPr lang="en-US" dirty="0">
                <a:solidFill>
                  <a:srgbClr val="00B0F0"/>
                </a:solidFill>
                <a:latin typeface="Calibri" panose="020F0502020204030204"/>
              </a:rPr>
              <a:t>Fricatives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Slightly More Open – </a:t>
            </a:r>
            <a:r>
              <a:rPr lang="en-US" dirty="0">
                <a:solidFill>
                  <a:srgbClr val="00B0F0"/>
                </a:solidFill>
                <a:latin typeface="Calibri" panose="020F0502020204030204"/>
              </a:rPr>
              <a:t>Affricates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Open – </a:t>
            </a:r>
            <a:r>
              <a:rPr lang="en-US" dirty="0">
                <a:solidFill>
                  <a:srgbClr val="00B0F0"/>
                </a:solidFill>
                <a:latin typeface="Calibri" panose="020F0502020204030204"/>
              </a:rPr>
              <a:t>Approximants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67E152-299A-4759-B7F2-905A7152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723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Articulatory Phonetics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Place and Manner of articulation of the following sounds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08761" y="3036377"/>
            <a:ext cx="7339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/s/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/n/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/f/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/t/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/j/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/g/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E77D1-5F46-42D2-A5A9-A4C5B28D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467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Articulatory Phonetics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Place and Manner of articulation of the following sounds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08761" y="3036377"/>
            <a:ext cx="7339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/s/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/n/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/f/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/t/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/j/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/g/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7490" y="2704939"/>
            <a:ext cx="351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 Place		  	Manner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7490" y="3065992"/>
            <a:ext cx="17769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Calibri" panose="020F0502020204030204"/>
              </a:rPr>
              <a:t>alveolar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Calibri" panose="020F0502020204030204"/>
              </a:rPr>
              <a:t>alveolar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Calibri" panose="020F0502020204030204"/>
              </a:rPr>
              <a:t>Labio-dental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Calibri" panose="020F0502020204030204"/>
              </a:rPr>
              <a:t>dental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Calibri" panose="020F0502020204030204"/>
              </a:rPr>
              <a:t>palatal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Calibri" panose="020F0502020204030204"/>
              </a:rPr>
              <a:t>Velar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1706" y="3082981"/>
            <a:ext cx="1944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Calibri" panose="020F0502020204030204"/>
              </a:rPr>
              <a:t>fricative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Calibri" panose="020F0502020204030204"/>
              </a:rPr>
              <a:t>nasal-stop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Calibri" panose="020F0502020204030204"/>
              </a:rPr>
              <a:t>fricative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Calibri" panose="020F0502020204030204"/>
              </a:rPr>
              <a:t>oral-stop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Calibri" panose="020F0502020204030204"/>
              </a:rPr>
              <a:t>approximant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Calibri" panose="020F0502020204030204"/>
              </a:rPr>
              <a:t>oral-stop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B60A2-AEE2-47AC-BFF8-DD8CADC2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1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IPA</a:t>
            </a:r>
          </a:p>
        </p:txBody>
      </p:sp>
      <p:pic>
        <p:nvPicPr>
          <p:cNvPr id="5" name="Picture 4" descr="IPA-consonan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509" y="1827729"/>
            <a:ext cx="8656983" cy="379678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87626" y="2338181"/>
            <a:ext cx="1948070" cy="198782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5EC8C5-0240-4B96-8960-A100A2E6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0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724EF2-B07B-4D40-9A34-CDD7987E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4176"/>
            <a:ext cx="7772400" cy="1143000"/>
          </a:xfrm>
        </p:spPr>
        <p:txBody>
          <a:bodyPr/>
          <a:lstStyle/>
          <a:p>
            <a:r>
              <a:rPr lang="en-US" dirty="0"/>
              <a:t>What are Speech Sounds???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F4D622-7A07-492A-8A10-4F38C6C807F5}"/>
              </a:ext>
            </a:extLst>
          </p:cNvPr>
          <p:cNvSpPr/>
          <p:nvPr/>
        </p:nvSpPr>
        <p:spPr bwMode="auto">
          <a:xfrm>
            <a:off x="1543050" y="1238424"/>
            <a:ext cx="5448300" cy="553617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                                     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7A2D6E-3F3D-46F6-9102-7B03D7EEAA89}"/>
              </a:ext>
            </a:extLst>
          </p:cNvPr>
          <p:cNvSpPr/>
          <p:nvPr/>
        </p:nvSpPr>
        <p:spPr bwMode="auto">
          <a:xfrm>
            <a:off x="1955198" y="2129129"/>
            <a:ext cx="4521801" cy="4527845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A8839-4DFB-477E-967F-02B9BDFEDD64}"/>
              </a:ext>
            </a:extLst>
          </p:cNvPr>
          <p:cNvSpPr txBox="1"/>
          <p:nvPr/>
        </p:nvSpPr>
        <p:spPr>
          <a:xfrm>
            <a:off x="3860199" y="1357176"/>
            <a:ext cx="14230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Set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3A0E9-5E7C-4594-BB67-20BF2A942BF9}"/>
              </a:ext>
            </a:extLst>
          </p:cNvPr>
          <p:cNvSpPr txBox="1"/>
          <p:nvPr/>
        </p:nvSpPr>
        <p:spPr>
          <a:xfrm>
            <a:off x="3695700" y="2593885"/>
            <a:ext cx="1423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Set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FEF151-CE33-456B-89A4-BB9F22577ABF}"/>
              </a:ext>
            </a:extLst>
          </p:cNvPr>
          <p:cNvSpPr/>
          <p:nvPr/>
        </p:nvSpPr>
        <p:spPr bwMode="auto">
          <a:xfrm>
            <a:off x="0" y="5638800"/>
            <a:ext cx="8458200" cy="1005024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All the Sounds that human can hear 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03E485E-37E2-475E-9706-C45751B5FC06}"/>
              </a:ext>
            </a:extLst>
          </p:cNvPr>
          <p:cNvSpPr txBox="1">
            <a:spLocks/>
          </p:cNvSpPr>
          <p:nvPr/>
        </p:nvSpPr>
        <p:spPr>
          <a:xfrm>
            <a:off x="8478795" y="6347254"/>
            <a:ext cx="742950" cy="38100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AB7646F9-5CBE-42BE-B0C2-761D6683CC7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994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Sinhala Alphabet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3F206-4D92-41F9-ADE8-C6E6AB46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777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Sinhala Alphabet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596" y="1877580"/>
            <a:ext cx="6140104" cy="36535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291AD0-C050-494D-9B1B-73657FBC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977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886700" cy="1325563"/>
          </a:xfrm>
        </p:spPr>
        <p:txBody>
          <a:bodyPr/>
          <a:lstStyle/>
          <a:p>
            <a:r>
              <a:rPr lang="en-US" dirty="0"/>
              <a:t>Sinhala and Tamil Alphabets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870" y="877811"/>
            <a:ext cx="3692480" cy="47467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21D9B4-18FB-4EAE-A37E-58B77BD4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82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674E7-85E0-4165-807E-64A9941F29EC}"/>
              </a:ext>
            </a:extLst>
          </p:cNvPr>
          <p:cNvSpPr txBox="1"/>
          <p:nvPr/>
        </p:nvSpPr>
        <p:spPr>
          <a:xfrm>
            <a:off x="723877" y="5896732"/>
            <a:ext cx="348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 Letters (12 V and 24 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8BED9-C7AB-4B58-853E-8E72729EB4D5}"/>
              </a:ext>
            </a:extLst>
          </p:cNvPr>
          <p:cNvSpPr txBox="1"/>
          <p:nvPr/>
        </p:nvSpPr>
        <p:spPr>
          <a:xfrm>
            <a:off x="4802206" y="5894686"/>
            <a:ext cx="348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Letters (20 V and 40 C)</a:t>
            </a:r>
          </a:p>
        </p:txBody>
      </p:sp>
      <p:pic>
        <p:nvPicPr>
          <p:cNvPr id="3076" name="Picture 4" descr="https://lh3.googleusercontent.com/proxy/t7ILQdtal0pNfxvz0rbCpmzYziaUvS6FC_ibgnuWSo9tOIbGgxW49Buj1Ej-xDf4lH9TTsztye6Pt5V6JkZmCRcXJd9VLBCDQ64iQDZrHQk">
            <a:extLst>
              <a:ext uri="{FF2B5EF4-FFF2-40B4-BE49-F238E27FC236}">
                <a16:creationId xmlns:a16="http://schemas.microsoft.com/office/drawing/2014/main" id="{058DC556-FBBB-4ADD-B8D5-28BB87437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60" y="1704975"/>
            <a:ext cx="40957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2761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Vowels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Monophthongs</a:t>
            </a:r>
            <a:endParaRPr lang="en-US" sz="3200" dirty="0"/>
          </a:p>
          <a:p>
            <a:pPr lvl="1"/>
            <a:r>
              <a:rPr lang="en-US" sz="2400" dirty="0"/>
              <a:t>One vowel</a:t>
            </a:r>
          </a:p>
          <a:p>
            <a:pPr lvl="1"/>
            <a:r>
              <a:rPr lang="en-US" sz="2400" dirty="0"/>
              <a:t>A monophthong is where there is one vowel sound in a syllable</a:t>
            </a:r>
          </a:p>
          <a:p>
            <a:pPr lvl="1"/>
            <a:endParaRPr lang="en-US" dirty="0"/>
          </a:p>
          <a:p>
            <a:r>
              <a:rPr lang="en-US" sz="3200" dirty="0" err="1"/>
              <a:t>Dipthongs</a:t>
            </a:r>
            <a:endParaRPr lang="en-US" sz="3200" dirty="0"/>
          </a:p>
          <a:p>
            <a:pPr lvl="1"/>
            <a:r>
              <a:rPr lang="en-US" sz="2400" dirty="0"/>
              <a:t>Two vowels</a:t>
            </a:r>
          </a:p>
          <a:p>
            <a:pPr lvl="1"/>
            <a:r>
              <a:rPr lang="en-US" sz="2400" dirty="0"/>
              <a:t>A diphthong is where there are two vowel sounds in a syllable. 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D39A-C066-4605-B766-9534AEC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474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5575-821A-4E01-B753-2DA1C63C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7029-4CAA-4AA8-8AFB-F35DFEA46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5060951"/>
          </a:xfrm>
        </p:spPr>
        <p:txBody>
          <a:bodyPr>
            <a:normAutofit/>
          </a:bodyPr>
          <a:lstStyle/>
          <a:p>
            <a:r>
              <a:rPr lang="en-US" sz="2400" dirty="0"/>
              <a:t>A syllable is a 'unit of pronunciation’. </a:t>
            </a:r>
          </a:p>
          <a:p>
            <a:pPr lvl="1"/>
            <a:r>
              <a:rPr lang="fr-FR" sz="2200" i="1" dirty="0"/>
              <a:t>Mouse</a:t>
            </a:r>
            <a:r>
              <a:rPr lang="fr-FR" sz="2200" dirty="0"/>
              <a:t> (1 </a:t>
            </a:r>
            <a:r>
              <a:rPr lang="fr-FR" sz="2200" dirty="0" err="1"/>
              <a:t>syllable</a:t>
            </a:r>
            <a:r>
              <a:rPr lang="fr-FR" sz="2200" dirty="0"/>
              <a:t>)</a:t>
            </a:r>
          </a:p>
          <a:p>
            <a:pPr lvl="1"/>
            <a:r>
              <a:rPr lang="fr-FR" sz="2200" i="1" dirty="0"/>
              <a:t>Rabbit</a:t>
            </a:r>
            <a:r>
              <a:rPr lang="fr-FR" sz="2200" dirty="0"/>
              <a:t> (2 </a:t>
            </a:r>
            <a:r>
              <a:rPr lang="fr-FR" sz="2200" dirty="0" err="1"/>
              <a:t>syllables</a:t>
            </a:r>
            <a:r>
              <a:rPr lang="fr-FR" sz="2200" dirty="0"/>
              <a:t>) </a:t>
            </a:r>
          </a:p>
          <a:p>
            <a:pPr lvl="1"/>
            <a:r>
              <a:rPr lang="fr-FR" sz="2200" i="1" dirty="0" err="1"/>
              <a:t>Kangaroo</a:t>
            </a:r>
            <a:r>
              <a:rPr lang="fr-FR" sz="2200" dirty="0"/>
              <a:t> (3 </a:t>
            </a:r>
            <a:r>
              <a:rPr lang="fr-FR" sz="2200" dirty="0" err="1"/>
              <a:t>syllables</a:t>
            </a:r>
            <a:r>
              <a:rPr lang="fr-FR" sz="2200" dirty="0"/>
              <a:t>)</a:t>
            </a:r>
          </a:p>
          <a:p>
            <a:pPr lvl="1"/>
            <a:r>
              <a:rPr lang="fr-FR" sz="2200" i="1" dirty="0"/>
              <a:t>Barracuda</a:t>
            </a:r>
            <a:r>
              <a:rPr lang="fr-FR" sz="2200" dirty="0"/>
              <a:t> (4 </a:t>
            </a:r>
            <a:r>
              <a:rPr lang="fr-FR" sz="2200" dirty="0" err="1"/>
              <a:t>syllables</a:t>
            </a:r>
            <a:r>
              <a:rPr lang="fr-FR" sz="2200" dirty="0"/>
              <a:t>)</a:t>
            </a:r>
          </a:p>
          <a:p>
            <a:pPr lvl="1"/>
            <a:r>
              <a:rPr lang="fr-FR" sz="2200" i="1" dirty="0"/>
              <a:t>Hippopotamus</a:t>
            </a:r>
            <a:r>
              <a:rPr lang="fr-FR" sz="2200" dirty="0"/>
              <a:t> (5 </a:t>
            </a:r>
            <a:r>
              <a:rPr lang="fr-FR" sz="2200" dirty="0" err="1"/>
              <a:t>syllables</a:t>
            </a:r>
            <a:r>
              <a:rPr lang="fr-FR" sz="2200" dirty="0"/>
              <a:t>)</a:t>
            </a:r>
          </a:p>
          <a:p>
            <a:r>
              <a:rPr lang="en-US" sz="2500" dirty="0"/>
              <a:t>Any word must have 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at least one syllable</a:t>
            </a:r>
            <a:r>
              <a:rPr lang="en-US" sz="2500" dirty="0"/>
              <a:t>; even the word ‘a’ has one syllable. </a:t>
            </a:r>
          </a:p>
          <a:p>
            <a:r>
              <a:rPr lang="en-US" sz="2500" dirty="0"/>
              <a:t>A word has </a:t>
            </a:r>
            <a:r>
              <a:rPr lang="en-US" sz="2500" dirty="0">
                <a:solidFill>
                  <a:srgbClr val="FFC000"/>
                </a:solidFill>
              </a:rPr>
              <a:t>two syllables </a:t>
            </a:r>
            <a:r>
              <a:rPr lang="en-US" sz="2500" dirty="0"/>
              <a:t>when there are </a:t>
            </a:r>
            <a:r>
              <a:rPr lang="en-US" sz="2500" dirty="0">
                <a:solidFill>
                  <a:srgbClr val="FFC000"/>
                </a:solidFill>
              </a:rPr>
              <a:t>two vowel sounds divided by a consonant sound</a:t>
            </a:r>
            <a:r>
              <a:rPr lang="en-US" sz="2500" dirty="0"/>
              <a:t>, or, to put it another way, </a:t>
            </a:r>
            <a:r>
              <a:rPr lang="en-US" sz="2500" dirty="0">
                <a:solidFill>
                  <a:srgbClr val="FFC000"/>
                </a:solidFill>
              </a:rPr>
              <a:t>two vowel sounds connected by a consonant sound</a:t>
            </a:r>
            <a:r>
              <a:rPr lang="en-US" sz="2500" dirty="0"/>
              <a:t>.</a:t>
            </a:r>
          </a:p>
          <a:p>
            <a:r>
              <a:rPr lang="en-US" sz="2500" dirty="0"/>
              <a:t> A word has </a:t>
            </a:r>
            <a:r>
              <a:rPr lang="en-US" sz="2500" dirty="0">
                <a:solidFill>
                  <a:srgbClr val="92D050"/>
                </a:solidFill>
              </a:rPr>
              <a:t>three syllables </a:t>
            </a:r>
            <a:r>
              <a:rPr lang="en-US" sz="2500" dirty="0"/>
              <a:t>when there are</a:t>
            </a:r>
            <a:r>
              <a:rPr lang="en-US" sz="2500" dirty="0">
                <a:solidFill>
                  <a:schemeClr val="accent1"/>
                </a:solidFill>
              </a:rPr>
              <a:t> </a:t>
            </a:r>
            <a:r>
              <a:rPr lang="en-US" sz="2500" dirty="0">
                <a:solidFill>
                  <a:srgbClr val="92D050"/>
                </a:solidFill>
              </a:rPr>
              <a:t>three vowel sounds divided/connected by two consonant sounds</a:t>
            </a:r>
            <a:r>
              <a:rPr lang="en-US" sz="2500" dirty="0"/>
              <a:t>. </a:t>
            </a:r>
            <a:endParaRPr lang="fr-FR" sz="25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78C4C-C8BE-4893-BDBC-9CDB7BDF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35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Vowels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Monophthongs</a:t>
            </a:r>
            <a:endParaRPr lang="en-US" sz="3200" dirty="0"/>
          </a:p>
          <a:p>
            <a:pPr lvl="1"/>
            <a:r>
              <a:rPr lang="en-US" sz="2400" dirty="0"/>
              <a:t>One vowel</a:t>
            </a:r>
          </a:p>
          <a:p>
            <a:pPr lvl="1"/>
            <a:r>
              <a:rPr lang="en-US" sz="2400" dirty="0"/>
              <a:t>Examples:  Funny    - a sound and </a:t>
            </a:r>
            <a:r>
              <a:rPr lang="en-US" sz="2400" dirty="0" err="1"/>
              <a:t>i</a:t>
            </a:r>
            <a:r>
              <a:rPr lang="en-US" sz="2400" dirty="0"/>
              <a:t> sound</a:t>
            </a:r>
          </a:p>
          <a:p>
            <a:pPr lvl="1"/>
            <a:endParaRPr lang="en-US" dirty="0"/>
          </a:p>
          <a:p>
            <a:r>
              <a:rPr lang="en-US" sz="3200" dirty="0" err="1"/>
              <a:t>Dipthongs</a:t>
            </a:r>
            <a:endParaRPr lang="en-US" sz="3200" dirty="0"/>
          </a:p>
          <a:p>
            <a:pPr lvl="1"/>
            <a:r>
              <a:rPr lang="en-US" sz="2400" dirty="0"/>
              <a:t>Two vowels</a:t>
            </a:r>
          </a:p>
          <a:p>
            <a:pPr lvl="1"/>
            <a:r>
              <a:rPr lang="en-US" sz="2400" dirty="0"/>
              <a:t>Examples:  Guy and Behind - /ai/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D39A-C066-4605-B766-9534AEC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64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Vowels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111" y="1447800"/>
            <a:ext cx="7886700" cy="4351338"/>
          </a:xfrm>
        </p:spPr>
        <p:txBody>
          <a:bodyPr>
            <a:noAutofit/>
          </a:bodyPr>
          <a:lstStyle/>
          <a:p>
            <a:r>
              <a:rPr lang="en-US" sz="2400" dirty="0"/>
              <a:t>Vowels are open sounds because they involve no obstruction to the flow of air </a:t>
            </a:r>
          </a:p>
          <a:p>
            <a:pPr lvl="1"/>
            <a:r>
              <a:rPr lang="en-US" sz="2100" dirty="0"/>
              <a:t>From lungs as it passes up through the windpipe (trachea), through the voice box (larynx) and out of the mouth </a:t>
            </a:r>
          </a:p>
          <a:p>
            <a:r>
              <a:rPr lang="en-US" sz="2400" dirty="0"/>
              <a:t>Vowels are made by slight movements of </a:t>
            </a:r>
            <a:r>
              <a:rPr lang="en-US" sz="2400" dirty="0">
                <a:solidFill>
                  <a:srgbClr val="00B0F0"/>
                </a:solidFill>
              </a:rPr>
              <a:t>tongue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B0F0"/>
                </a:solidFill>
              </a:rPr>
              <a:t>lip</a:t>
            </a:r>
            <a:r>
              <a:rPr lang="en-US" sz="2400" dirty="0"/>
              <a:t> postures</a:t>
            </a:r>
          </a:p>
          <a:p>
            <a:endParaRPr lang="en-US" sz="2400" dirty="0"/>
          </a:p>
          <a:p>
            <a:r>
              <a:rPr lang="en-US" sz="2400" dirty="0"/>
              <a:t>All vowels are produced with the vocal folds vibrating and are said to be voiced sounds.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E0056-DB92-4824-8736-9C55E2C0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08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Vowels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111" y="1447800"/>
            <a:ext cx="7886700" cy="4351338"/>
          </a:xfrm>
        </p:spPr>
        <p:txBody>
          <a:bodyPr>
            <a:noAutofit/>
          </a:bodyPr>
          <a:lstStyle/>
          <a:p>
            <a:r>
              <a:rPr lang="en-US" sz="2400" dirty="0"/>
              <a:t>Vowels are commonly described according to the following characteristics:</a:t>
            </a:r>
          </a:p>
          <a:p>
            <a:pPr lvl="1"/>
            <a:r>
              <a:rPr lang="en-US" sz="2100" dirty="0"/>
              <a:t>The portion of the tongue that is involved in the articulation: </a:t>
            </a:r>
            <a:r>
              <a:rPr lang="en-US" sz="2100" dirty="0">
                <a:solidFill>
                  <a:srgbClr val="92D050"/>
                </a:solidFill>
              </a:rPr>
              <a:t>front, central </a:t>
            </a:r>
            <a:r>
              <a:rPr lang="en-US" sz="2100" dirty="0"/>
              <a:t>or </a:t>
            </a:r>
            <a:r>
              <a:rPr lang="en-US" sz="2100" dirty="0">
                <a:solidFill>
                  <a:srgbClr val="92D050"/>
                </a:solidFill>
              </a:rPr>
              <a:t>back</a:t>
            </a:r>
            <a:r>
              <a:rPr lang="en-US" sz="2100" dirty="0"/>
              <a:t>.</a:t>
            </a:r>
          </a:p>
          <a:p>
            <a:pPr lvl="1"/>
            <a:r>
              <a:rPr lang="en-US" sz="2100" dirty="0"/>
              <a:t>The tongue's position relative to the palate: </a:t>
            </a:r>
            <a:r>
              <a:rPr lang="en-US" sz="2100" dirty="0">
                <a:solidFill>
                  <a:srgbClr val="0070C0"/>
                </a:solidFill>
              </a:rPr>
              <a:t>high, mid </a:t>
            </a:r>
            <a:r>
              <a:rPr lang="en-US" sz="2100" dirty="0"/>
              <a:t>or </a:t>
            </a:r>
            <a:r>
              <a:rPr lang="en-US" sz="2100" dirty="0">
                <a:solidFill>
                  <a:srgbClr val="0070C0"/>
                </a:solidFill>
              </a:rPr>
              <a:t>low</a:t>
            </a:r>
            <a:r>
              <a:rPr lang="en-US" sz="2100" dirty="0"/>
              <a:t>.</a:t>
            </a:r>
          </a:p>
          <a:p>
            <a:pPr lvl="1"/>
            <a:r>
              <a:rPr lang="en-US" sz="2100" dirty="0"/>
              <a:t>The shape of the lips: </a:t>
            </a:r>
            <a:r>
              <a:rPr lang="en-US" sz="2100" dirty="0">
                <a:solidFill>
                  <a:srgbClr val="FFC000"/>
                </a:solidFill>
              </a:rPr>
              <a:t>rounded</a:t>
            </a:r>
            <a:r>
              <a:rPr lang="en-US" sz="2100" dirty="0"/>
              <a:t> or </a:t>
            </a:r>
            <a:r>
              <a:rPr lang="en-US" sz="2100" dirty="0">
                <a:solidFill>
                  <a:srgbClr val="FFC000"/>
                </a:solidFill>
              </a:rPr>
              <a:t>unrounded (spread).</a:t>
            </a:r>
          </a:p>
          <a:p>
            <a:pPr lvl="1"/>
            <a:r>
              <a:rPr lang="en-US" sz="2100" dirty="0"/>
              <a:t>The length or duration of vocalization: </a:t>
            </a:r>
            <a:r>
              <a:rPr lang="en-US" sz="2100" dirty="0">
                <a:solidFill>
                  <a:srgbClr val="00B0F0"/>
                </a:solidFill>
              </a:rPr>
              <a:t>long </a:t>
            </a:r>
            <a:r>
              <a:rPr lang="en-US" sz="2100" dirty="0"/>
              <a:t>or </a:t>
            </a:r>
            <a:r>
              <a:rPr lang="en-US" sz="2100" dirty="0">
                <a:solidFill>
                  <a:srgbClr val="00B0F0"/>
                </a:solidFill>
              </a:rPr>
              <a:t>short</a:t>
            </a:r>
            <a:r>
              <a:rPr lang="en-US" sz="2100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E0056-DB92-4824-8736-9C55E2C0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342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Vowels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Tongue movement</a:t>
            </a:r>
          </a:p>
          <a:p>
            <a:pPr lvl="1">
              <a:buFont typeface="Wingdings" pitchFamily="2" charset="2"/>
              <a:buChar char="§"/>
            </a:pPr>
            <a:r>
              <a:rPr lang="en-US" sz="2100" dirty="0"/>
              <a:t>High – Mid – Low		</a:t>
            </a:r>
            <a:r>
              <a:rPr lang="en-US" sz="2100" dirty="0">
                <a:solidFill>
                  <a:srgbClr val="00B050"/>
                </a:solidFill>
              </a:rPr>
              <a:t>/</a:t>
            </a:r>
            <a:r>
              <a:rPr lang="en-US" sz="2100" dirty="0" err="1">
                <a:solidFill>
                  <a:srgbClr val="00B050"/>
                </a:solidFill>
              </a:rPr>
              <a:t>i</a:t>
            </a:r>
            <a:r>
              <a:rPr lang="en-US" sz="2100" dirty="0">
                <a:solidFill>
                  <a:srgbClr val="00B050"/>
                </a:solidFill>
              </a:rPr>
              <a:t>/</a:t>
            </a:r>
            <a:r>
              <a:rPr lang="en-US" sz="2100" dirty="0"/>
              <a:t> - </a:t>
            </a:r>
            <a:r>
              <a:rPr lang="en-US" sz="2100" dirty="0">
                <a:solidFill>
                  <a:srgbClr val="00B050"/>
                </a:solidFill>
              </a:rPr>
              <a:t>/e/</a:t>
            </a:r>
            <a:r>
              <a:rPr lang="en-US" sz="2100" dirty="0"/>
              <a:t> - </a:t>
            </a:r>
            <a:r>
              <a:rPr lang="en-US" sz="2100" dirty="0">
                <a:solidFill>
                  <a:srgbClr val="00B050"/>
                </a:solidFill>
              </a:rPr>
              <a:t>/æ/</a:t>
            </a:r>
          </a:p>
          <a:p>
            <a:pPr lvl="1">
              <a:buFont typeface="Wingdings" pitchFamily="2" charset="2"/>
              <a:buChar char="§"/>
            </a:pPr>
            <a:r>
              <a:rPr lang="en-US" sz="2100" dirty="0"/>
              <a:t>Front – Central – Back	</a:t>
            </a:r>
            <a:r>
              <a:rPr lang="en-US" sz="2100" dirty="0">
                <a:solidFill>
                  <a:srgbClr val="00B050"/>
                </a:solidFill>
              </a:rPr>
              <a:t>/</a:t>
            </a:r>
            <a:r>
              <a:rPr lang="en-US" sz="2100" dirty="0" err="1">
                <a:solidFill>
                  <a:srgbClr val="00B050"/>
                </a:solidFill>
              </a:rPr>
              <a:t>i</a:t>
            </a:r>
            <a:r>
              <a:rPr lang="en-US" sz="2100" dirty="0">
                <a:solidFill>
                  <a:srgbClr val="00B050"/>
                </a:solidFill>
              </a:rPr>
              <a:t>/</a:t>
            </a:r>
            <a:r>
              <a:rPr lang="en-US" sz="2100" dirty="0"/>
              <a:t> - </a:t>
            </a:r>
            <a:r>
              <a:rPr lang="en-US" sz="2100" dirty="0">
                <a:solidFill>
                  <a:srgbClr val="00B050"/>
                </a:solidFill>
              </a:rPr>
              <a:t>/</a:t>
            </a:r>
            <a:r>
              <a:rPr lang="en-US" dirty="0">
                <a:solidFill>
                  <a:srgbClr val="00B050"/>
                </a:solidFill>
              </a:rPr>
              <a:t>Ə</a:t>
            </a:r>
            <a:r>
              <a:rPr lang="en-US" sz="2100" dirty="0">
                <a:solidFill>
                  <a:srgbClr val="00B050"/>
                </a:solidFill>
              </a:rPr>
              <a:t>/ </a:t>
            </a:r>
            <a:r>
              <a:rPr lang="en-US" sz="2100" dirty="0"/>
              <a:t>-</a:t>
            </a:r>
            <a:r>
              <a:rPr lang="en-US" sz="2100" dirty="0">
                <a:solidFill>
                  <a:srgbClr val="00B050"/>
                </a:solidFill>
              </a:rPr>
              <a:t> /u/</a:t>
            </a:r>
            <a:endParaRPr lang="en-US" sz="900" dirty="0">
              <a:solidFill>
                <a:srgbClr val="00B050"/>
              </a:solidFill>
            </a:endParaRPr>
          </a:p>
          <a:p>
            <a:r>
              <a:rPr lang="en-US" sz="2400" dirty="0"/>
              <a:t>Lip postures</a:t>
            </a:r>
          </a:p>
          <a:p>
            <a:pPr lvl="1">
              <a:buFont typeface="Wingdings" pitchFamily="2" charset="2"/>
              <a:buChar char="§"/>
            </a:pPr>
            <a:r>
              <a:rPr lang="en-US" sz="2100" dirty="0"/>
              <a:t>Rounded	</a:t>
            </a:r>
            <a:r>
              <a:rPr lang="en-US" sz="2100" dirty="0">
                <a:solidFill>
                  <a:srgbClr val="00B050"/>
                </a:solidFill>
              </a:rPr>
              <a:t>/u:/</a:t>
            </a:r>
          </a:p>
          <a:p>
            <a:pPr lvl="1">
              <a:buFont typeface="Wingdings" pitchFamily="2" charset="2"/>
              <a:buChar char="§"/>
            </a:pPr>
            <a:r>
              <a:rPr lang="en-US" sz="2100" dirty="0"/>
              <a:t>Spread		</a:t>
            </a:r>
            <a:r>
              <a:rPr lang="en-US" sz="2100" dirty="0">
                <a:solidFill>
                  <a:srgbClr val="00B050"/>
                </a:solidFill>
              </a:rPr>
              <a:t>/i:/</a:t>
            </a:r>
            <a:endParaRPr lang="en-US" sz="2100" dirty="0"/>
          </a:p>
          <a:p>
            <a:pPr lvl="1">
              <a:buFont typeface="Wingdings" pitchFamily="2" charset="2"/>
              <a:buChar char="§"/>
            </a:pPr>
            <a:r>
              <a:rPr lang="en-US" sz="2100" dirty="0"/>
              <a:t>Neutral		</a:t>
            </a:r>
            <a:r>
              <a:rPr lang="en-US" sz="2100" dirty="0">
                <a:solidFill>
                  <a:srgbClr val="00B050"/>
                </a:solidFill>
              </a:rPr>
              <a:t>/Ə/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1D3A9-161D-48B5-A6CB-3F55EDDC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374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IPA</a:t>
            </a:r>
          </a:p>
        </p:txBody>
      </p:sp>
      <p:pic>
        <p:nvPicPr>
          <p:cNvPr id="5" name="Picture 4" descr="IPA-vowel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6832" y="1337027"/>
            <a:ext cx="5540436" cy="425369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836656" y="1528789"/>
            <a:ext cx="1094587" cy="213365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4F621-33EA-4817-91BB-FB8F97E6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2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724EF2-B07B-4D40-9A34-CDD7987E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4176"/>
            <a:ext cx="7772400" cy="1143000"/>
          </a:xfrm>
        </p:spPr>
        <p:txBody>
          <a:bodyPr/>
          <a:lstStyle/>
          <a:p>
            <a:r>
              <a:rPr lang="en-US" dirty="0"/>
              <a:t>What are Speech Sounds???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F4D622-7A07-492A-8A10-4F38C6C807F5}"/>
              </a:ext>
            </a:extLst>
          </p:cNvPr>
          <p:cNvSpPr/>
          <p:nvPr/>
        </p:nvSpPr>
        <p:spPr bwMode="auto">
          <a:xfrm>
            <a:off x="1543050" y="1238424"/>
            <a:ext cx="5448300" cy="553617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                                     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7A2D6E-3F3D-46F6-9102-7B03D7EEAA89}"/>
              </a:ext>
            </a:extLst>
          </p:cNvPr>
          <p:cNvSpPr/>
          <p:nvPr/>
        </p:nvSpPr>
        <p:spPr bwMode="auto">
          <a:xfrm>
            <a:off x="1955198" y="2129129"/>
            <a:ext cx="4521801" cy="4527845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D26110-4B10-40B1-BE5C-28172EA2C387}"/>
              </a:ext>
            </a:extLst>
          </p:cNvPr>
          <p:cNvSpPr/>
          <p:nvPr/>
        </p:nvSpPr>
        <p:spPr bwMode="auto">
          <a:xfrm>
            <a:off x="2438400" y="3810000"/>
            <a:ext cx="2514600" cy="24003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A8839-4DFB-477E-967F-02B9BDFEDD64}"/>
              </a:ext>
            </a:extLst>
          </p:cNvPr>
          <p:cNvSpPr txBox="1"/>
          <p:nvPr/>
        </p:nvSpPr>
        <p:spPr>
          <a:xfrm>
            <a:off x="3860199" y="1357176"/>
            <a:ext cx="14230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Set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3A0E9-5E7C-4594-BB67-20BF2A942BF9}"/>
              </a:ext>
            </a:extLst>
          </p:cNvPr>
          <p:cNvSpPr txBox="1"/>
          <p:nvPr/>
        </p:nvSpPr>
        <p:spPr>
          <a:xfrm>
            <a:off x="3695700" y="2593885"/>
            <a:ext cx="1423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Set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6F4383-C742-4C06-861B-43B9AAEE5D55}"/>
              </a:ext>
            </a:extLst>
          </p:cNvPr>
          <p:cNvSpPr txBox="1"/>
          <p:nvPr/>
        </p:nvSpPr>
        <p:spPr>
          <a:xfrm>
            <a:off x="2858919" y="4659476"/>
            <a:ext cx="1423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Set 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123BAE-026A-4590-8C69-C18F52A99CF1}"/>
              </a:ext>
            </a:extLst>
          </p:cNvPr>
          <p:cNvSpPr/>
          <p:nvPr/>
        </p:nvSpPr>
        <p:spPr bwMode="auto">
          <a:xfrm>
            <a:off x="3695700" y="5721861"/>
            <a:ext cx="5448300" cy="1005024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All Language Sounds 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62E1BAFD-5CF2-4A2B-8D28-5343AE80ABB5}"/>
              </a:ext>
            </a:extLst>
          </p:cNvPr>
          <p:cNvSpPr txBox="1">
            <a:spLocks/>
          </p:cNvSpPr>
          <p:nvPr/>
        </p:nvSpPr>
        <p:spPr>
          <a:xfrm>
            <a:off x="8478795" y="6347254"/>
            <a:ext cx="742950" cy="38100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AB7646F9-5CBE-42BE-B0C2-761D6683CC7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558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4F621-33EA-4817-91BB-FB8F97E6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90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BE95A1-56BB-4ACE-9DCA-C193D51CA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99370"/>
            <a:ext cx="6712439" cy="4110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03D02E-BA36-4AD3-8692-260C5149C334}"/>
              </a:ext>
            </a:extLst>
          </p:cNvPr>
          <p:cNvSpPr txBox="1"/>
          <p:nvPr/>
        </p:nvSpPr>
        <p:spPr>
          <a:xfrm>
            <a:off x="1524000" y="6172200"/>
            <a:ext cx="5750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https://rose-medical.com//vowel-sounds.html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00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Vowels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7972"/>
            <a:ext cx="7886700" cy="4688991"/>
          </a:xfrm>
        </p:spPr>
        <p:txBody>
          <a:bodyPr/>
          <a:lstStyle/>
          <a:p>
            <a:r>
              <a:rPr lang="en-US" dirty="0"/>
              <a:t>Identify Sinhala vowel positions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509245"/>
              </p:ext>
            </p:extLst>
          </p:nvPr>
        </p:nvGraphicFramePr>
        <p:xfrm>
          <a:off x="838200" y="2286000"/>
          <a:ext cx="3276042" cy="333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Sound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IPA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Sound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IPA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755"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අ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උ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755"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ආ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ඌ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u: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755"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ඇ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æ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එ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755"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ඈ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æ: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ඒ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e: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755"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ඉ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ඔ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755"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ඊ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i-LK" sz="1800" dirty="0">
                          <a:solidFill>
                            <a:schemeClr val="tx1"/>
                          </a:solidFill>
                        </a:rPr>
                        <a:t>ඕ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o: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75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schwa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Ə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52600" y="1860170"/>
            <a:ext cx="9822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prstClr val="black"/>
                </a:solidFill>
                <a:latin typeface="Calibri" panose="020F0502020204030204"/>
              </a:rPr>
              <a:t>Vowels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384272" y="2600177"/>
            <a:ext cx="4131078" cy="2769851"/>
            <a:chOff x="3635896" y="2348880"/>
            <a:chExt cx="5508104" cy="3693135"/>
          </a:xfrm>
        </p:grpSpPr>
        <p:pic>
          <p:nvPicPr>
            <p:cNvPr id="8" name="Picture 7" descr="vowel_quad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0729" y="2564904"/>
              <a:ext cx="5163271" cy="347711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067944" y="2348880"/>
              <a:ext cx="74900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prstClr val="black"/>
                  </a:solidFill>
                  <a:latin typeface="Calibri" panose="020F0502020204030204"/>
                </a:rPr>
                <a:t>Front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00192" y="2348880"/>
              <a:ext cx="92332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prstClr val="black"/>
                  </a:solidFill>
                  <a:latin typeface="Calibri" panose="020F0502020204030204"/>
                </a:rPr>
                <a:t>Central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16416" y="2348880"/>
              <a:ext cx="68651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prstClr val="black"/>
                  </a:solidFill>
                  <a:latin typeface="Calibri" panose="020F0502020204030204"/>
                </a:rPr>
                <a:t>Back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35896" y="3140968"/>
              <a:ext cx="67368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prstClr val="black"/>
                  </a:solidFill>
                  <a:latin typeface="Calibri" panose="020F0502020204030204"/>
                </a:rPr>
                <a:t>High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55976" y="4221088"/>
              <a:ext cx="61811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prstClr val="black"/>
                  </a:solidFill>
                  <a:latin typeface="Calibri" panose="020F0502020204030204"/>
                </a:rPr>
                <a:t>Mid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48064" y="5445224"/>
              <a:ext cx="62786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prstClr val="black"/>
                  </a:solidFill>
                  <a:latin typeface="Calibri" panose="020F0502020204030204"/>
                </a:rPr>
                <a:t>Low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8430C-BE8E-4EC4-893C-6522D5DF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325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Vowels</a:t>
            </a:r>
          </a:p>
        </p:txBody>
      </p:sp>
      <p:grpSp>
        <p:nvGrpSpPr>
          <p:cNvPr id="5" name="Content Placeholder 3"/>
          <p:cNvGrpSpPr>
            <a:grpSpLocks noGrp="1"/>
          </p:cNvGrpSpPr>
          <p:nvPr/>
        </p:nvGrpSpPr>
        <p:grpSpPr>
          <a:xfrm>
            <a:off x="1485900" y="1902542"/>
            <a:ext cx="6172200" cy="3394472"/>
            <a:chOff x="3635896" y="2348880"/>
            <a:chExt cx="5508104" cy="3693135"/>
          </a:xfrm>
        </p:grpSpPr>
        <p:pic>
          <p:nvPicPr>
            <p:cNvPr id="6" name="Picture 5" descr="vowel_quad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0729" y="2564904"/>
              <a:ext cx="5163271" cy="347711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067944" y="2348880"/>
              <a:ext cx="501315" cy="326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prstClr val="black"/>
                  </a:solidFill>
                  <a:latin typeface="Calibri" panose="020F0502020204030204"/>
                </a:rPr>
                <a:t>Front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00192" y="2348880"/>
              <a:ext cx="617988" cy="326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prstClr val="black"/>
                  </a:solidFill>
                  <a:latin typeface="Calibri" panose="020F0502020204030204"/>
                </a:rPr>
                <a:t>Central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16416" y="2348880"/>
              <a:ext cx="459486" cy="326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prstClr val="black"/>
                  </a:solidFill>
                  <a:latin typeface="Calibri" panose="020F0502020204030204"/>
                </a:rPr>
                <a:t>Back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5896" y="3140968"/>
              <a:ext cx="450903" cy="326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prstClr val="black"/>
                  </a:solidFill>
                  <a:latin typeface="Calibri" panose="020F0502020204030204"/>
                </a:rPr>
                <a:t>High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55976" y="4221088"/>
              <a:ext cx="413708" cy="326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prstClr val="black"/>
                  </a:solidFill>
                  <a:latin typeface="Calibri" panose="020F0502020204030204"/>
                </a:rPr>
                <a:t>Mid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48064" y="5445224"/>
              <a:ext cx="420232" cy="326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prstClr val="black"/>
                  </a:solidFill>
                  <a:latin typeface="Calibri" panose="020F0502020204030204"/>
                </a:rPr>
                <a:t>Low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07628" y="2486178"/>
            <a:ext cx="2471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100" dirty="0" err="1">
                <a:solidFill>
                  <a:srgbClr val="00B0F0"/>
                </a:solidFill>
                <a:latin typeface="Calibri" panose="020F0502020204030204"/>
              </a:rPr>
              <a:t>i</a:t>
            </a:r>
            <a:endParaRPr lang="en-US" sz="2100" dirty="0">
              <a:solidFill>
                <a:srgbClr val="00B0F0"/>
              </a:solidFill>
              <a:latin typeface="Calibri" panose="020F050202020403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5070" y="2486178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100" dirty="0" err="1">
                <a:solidFill>
                  <a:srgbClr val="00B0F0"/>
                </a:solidFill>
                <a:latin typeface="Calibri" panose="020F0502020204030204"/>
              </a:rPr>
              <a:t>i</a:t>
            </a:r>
            <a:r>
              <a:rPr lang="en-US" sz="2100" dirty="0">
                <a:solidFill>
                  <a:srgbClr val="00B0F0"/>
                </a:solidFill>
                <a:latin typeface="Calibri" panose="020F0502020204030204"/>
              </a:rPr>
              <a:t>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20096" y="2540184"/>
            <a:ext cx="3257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B0F0"/>
                </a:solidFill>
                <a:latin typeface="Calibri" panose="020F0502020204030204"/>
              </a:rPr>
              <a:t>u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79386" y="2540184"/>
            <a:ext cx="397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B0F0"/>
                </a:solidFill>
                <a:latin typeface="Calibri" panose="020F0502020204030204"/>
              </a:rPr>
              <a:t>u: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20096" y="3497919"/>
            <a:ext cx="3273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B0F0"/>
                </a:solidFill>
                <a:latin typeface="Calibri" panose="020F0502020204030204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79387" y="3497919"/>
            <a:ext cx="3994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B0F0"/>
                </a:solidFill>
                <a:latin typeface="Calibri" panose="020F0502020204030204"/>
              </a:rPr>
              <a:t>o: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1344" y="4470027"/>
            <a:ext cx="3129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B0F0"/>
                </a:solidFill>
                <a:latin typeface="Calibri" panose="020F0502020204030204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44132" y="4470027"/>
            <a:ext cx="3850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B0F0"/>
                </a:solidFill>
                <a:latin typeface="Calibri" panose="020F0502020204030204"/>
              </a:rPr>
              <a:t>a: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83683" y="4524033"/>
            <a:ext cx="3930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B0F0"/>
                </a:solidFill>
                <a:latin typeface="Calibri" panose="020F0502020204030204"/>
              </a:rPr>
              <a:t>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4440" y="4524033"/>
            <a:ext cx="4651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B0F0"/>
                </a:solidFill>
                <a:latin typeface="Calibri" panose="020F0502020204030204"/>
              </a:rPr>
              <a:t>æ: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08952" y="3566298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B0F0"/>
                </a:solidFill>
                <a:latin typeface="Calibri" panose="020F0502020204030204"/>
              </a:rPr>
              <a:t>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87691" y="3566298"/>
            <a:ext cx="3914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B0F0"/>
                </a:solidFill>
                <a:latin typeface="Calibri" panose="020F0502020204030204"/>
              </a:rPr>
              <a:t>e: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53922" y="3544085"/>
            <a:ext cx="28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rgbClr val="00B0F0"/>
                </a:solidFill>
                <a:latin typeface="Calibri" panose="020F0502020204030204"/>
              </a:rPr>
              <a:t>Ə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59206" y="3544085"/>
            <a:ext cx="39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rgbClr val="00B0F0"/>
                </a:solidFill>
                <a:latin typeface="Calibri" panose="020F0502020204030204"/>
              </a:rPr>
              <a:t>Ə: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D8442-5599-476B-A27E-267D98F4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8435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Vowels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Diphthongs</a:t>
            </a:r>
          </a:p>
          <a:p>
            <a:pPr lvl="1"/>
            <a:r>
              <a:rPr lang="en-US" sz="2800" dirty="0"/>
              <a:t>Vowels which have 2 vowel qualities</a:t>
            </a:r>
          </a:p>
          <a:p>
            <a:pPr marL="342900" lvl="1" indent="0">
              <a:buNone/>
            </a:pPr>
            <a:endParaRPr lang="en-US" sz="2800" dirty="0"/>
          </a:p>
          <a:p>
            <a:pPr lvl="2"/>
            <a:r>
              <a:rPr lang="it-IT" sz="2400" dirty="0"/>
              <a:t>English: 	</a:t>
            </a:r>
            <a:r>
              <a:rPr lang="it-IT" sz="2400" dirty="0">
                <a:solidFill>
                  <a:srgbClr val="00B050"/>
                </a:solidFill>
              </a:rPr>
              <a:t>[ai] </a:t>
            </a:r>
            <a:r>
              <a:rPr lang="it-IT" sz="2400" dirty="0"/>
              <a:t> 	</a:t>
            </a:r>
            <a:r>
              <a:rPr lang="it-IT" sz="2400" dirty="0">
                <a:sym typeface="Wingdings" pitchFamily="2" charset="2"/>
              </a:rPr>
              <a:t>	</a:t>
            </a:r>
            <a:r>
              <a:rPr lang="it-IT" sz="2400" dirty="0"/>
              <a:t>eye 	/</a:t>
            </a:r>
            <a:r>
              <a:rPr lang="it-IT" sz="2400" dirty="0">
                <a:solidFill>
                  <a:srgbClr val="00B0F0"/>
                </a:solidFill>
              </a:rPr>
              <a:t>ai</a:t>
            </a:r>
            <a:r>
              <a:rPr lang="it-IT" sz="2400" dirty="0"/>
              <a:t>/</a:t>
            </a:r>
          </a:p>
          <a:p>
            <a:pPr lvl="2"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rgbClr val="00B050"/>
                </a:solidFill>
              </a:rPr>
              <a:t>[au] 	</a:t>
            </a:r>
            <a:r>
              <a:rPr lang="en-US" sz="2400" dirty="0">
                <a:sym typeface="Wingdings" pitchFamily="2" charset="2"/>
              </a:rPr>
              <a:t> 	</a:t>
            </a:r>
            <a:r>
              <a:rPr lang="en-US" sz="2400" dirty="0"/>
              <a:t>cow 	/</a:t>
            </a:r>
            <a:r>
              <a:rPr lang="en-US" sz="2400" dirty="0" err="1"/>
              <a:t>k</a:t>
            </a:r>
            <a:r>
              <a:rPr lang="en-US" sz="2400" dirty="0" err="1">
                <a:solidFill>
                  <a:srgbClr val="00B0F0"/>
                </a:solidFill>
              </a:rPr>
              <a:t>au</a:t>
            </a:r>
            <a:r>
              <a:rPr lang="en-US" sz="2400" dirty="0"/>
              <a:t>/</a:t>
            </a:r>
          </a:p>
          <a:p>
            <a:pPr lvl="2">
              <a:buNone/>
            </a:pPr>
            <a:endParaRPr lang="en-US" sz="2400" dirty="0"/>
          </a:p>
          <a:p>
            <a:pPr lvl="2"/>
            <a:r>
              <a:rPr lang="en-US" sz="2400" dirty="0"/>
              <a:t>Sinhala:	</a:t>
            </a:r>
            <a:r>
              <a:rPr lang="it-IT" sz="2400" dirty="0">
                <a:solidFill>
                  <a:srgbClr val="00B050"/>
                </a:solidFill>
              </a:rPr>
              <a:t>[ai] 	</a:t>
            </a:r>
            <a:r>
              <a:rPr lang="it-IT" sz="2400" dirty="0">
                <a:sym typeface="Wingdings" pitchFamily="2" charset="2"/>
              </a:rPr>
              <a:t> 	</a:t>
            </a:r>
            <a:r>
              <a:rPr lang="si-LK" sz="2400" dirty="0">
                <a:sym typeface="Wingdings" pitchFamily="2" charset="2"/>
              </a:rPr>
              <a:t>අයියා </a:t>
            </a:r>
            <a:r>
              <a:rPr lang="en-US" sz="2400" dirty="0">
                <a:sym typeface="Wingdings" pitchFamily="2" charset="2"/>
              </a:rPr>
              <a:t>	/</a:t>
            </a:r>
            <a:r>
              <a:rPr lang="en-US" sz="2400" dirty="0" err="1">
                <a:solidFill>
                  <a:srgbClr val="00B0F0"/>
                </a:solidFill>
                <a:sym typeface="Wingdings" pitchFamily="2" charset="2"/>
              </a:rPr>
              <a:t>ai</a:t>
            </a:r>
            <a:r>
              <a:rPr lang="en-US" sz="2400" dirty="0" err="1">
                <a:sym typeface="Wingdings" pitchFamily="2" charset="2"/>
              </a:rPr>
              <a:t>ya</a:t>
            </a:r>
            <a:r>
              <a:rPr lang="en-US" sz="2400" dirty="0">
                <a:sym typeface="Wingdings" pitchFamily="2" charset="2"/>
              </a:rPr>
              <a:t>:/</a:t>
            </a:r>
            <a:endParaRPr lang="it-IT" sz="2400" dirty="0"/>
          </a:p>
          <a:p>
            <a:pPr lvl="2"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rgbClr val="00B050"/>
                </a:solidFill>
              </a:rPr>
              <a:t>[au] 	</a:t>
            </a:r>
            <a:r>
              <a:rPr lang="en-US" sz="2400" dirty="0">
                <a:sym typeface="Wingdings" pitchFamily="2" charset="2"/>
              </a:rPr>
              <a:t>	</a:t>
            </a:r>
            <a:r>
              <a:rPr lang="si-LK" sz="2400" dirty="0">
                <a:sym typeface="Wingdings" pitchFamily="2" charset="2"/>
              </a:rPr>
              <a:t>ඖෂධ	</a:t>
            </a:r>
            <a:r>
              <a:rPr lang="en-US" sz="2400" dirty="0">
                <a:sym typeface="Wingdings" pitchFamily="2" charset="2"/>
              </a:rPr>
              <a:t>/</a:t>
            </a:r>
            <a:r>
              <a:rPr lang="en-US" sz="2400" dirty="0" err="1">
                <a:solidFill>
                  <a:srgbClr val="00B0F0"/>
                </a:solidFill>
                <a:sym typeface="Wingdings" pitchFamily="2" charset="2"/>
              </a:rPr>
              <a:t>au</a:t>
            </a:r>
            <a:r>
              <a:rPr lang="en-US" sz="2400" dirty="0" err="1">
                <a:sym typeface="Wingdings" pitchFamily="2" charset="2"/>
              </a:rPr>
              <a:t>ʃƏdƏ</a:t>
            </a:r>
            <a:r>
              <a:rPr lang="en-US" sz="2400" dirty="0">
                <a:sym typeface="Wingdings" pitchFamily="2" charset="2"/>
              </a:rPr>
              <a:t>/</a:t>
            </a:r>
          </a:p>
          <a:p>
            <a:pPr lvl="2">
              <a:buNone/>
            </a:pPr>
            <a:r>
              <a:rPr lang="en-US" sz="2400" dirty="0">
                <a:sym typeface="Wingdings" pitchFamily="2" charset="2"/>
              </a:rPr>
              <a:t>			</a:t>
            </a:r>
            <a:r>
              <a:rPr lang="en-US" sz="2400" dirty="0">
                <a:solidFill>
                  <a:srgbClr val="00B050"/>
                </a:solidFill>
                <a:sym typeface="Wingdings" pitchFamily="2" charset="2"/>
              </a:rPr>
              <a:t>[</a:t>
            </a:r>
            <a:r>
              <a:rPr lang="en-US" sz="2400" dirty="0" err="1">
                <a:solidFill>
                  <a:srgbClr val="00B050"/>
                </a:solidFill>
              </a:rPr>
              <a:t>æi</a:t>
            </a:r>
            <a:r>
              <a:rPr lang="en-US" sz="2400" dirty="0">
                <a:solidFill>
                  <a:srgbClr val="00B050"/>
                </a:solidFill>
                <a:sym typeface="Wingdings" pitchFamily="2" charset="2"/>
              </a:rPr>
              <a:t>]</a:t>
            </a:r>
            <a:r>
              <a:rPr lang="en-US" sz="2400" dirty="0">
                <a:sym typeface="Wingdings" pitchFamily="2" charset="2"/>
              </a:rPr>
              <a:t>		</a:t>
            </a:r>
            <a:r>
              <a:rPr lang="si-LK" sz="2400" dirty="0">
                <a:sym typeface="Wingdings" pitchFamily="2" charset="2"/>
              </a:rPr>
              <a:t>ඇයි	</a:t>
            </a:r>
            <a:r>
              <a:rPr lang="en-US" sz="2400" dirty="0">
                <a:sym typeface="Wingdings" pitchFamily="2" charset="2"/>
              </a:rPr>
              <a:t>/</a:t>
            </a:r>
            <a:r>
              <a:rPr lang="en-US" sz="2400" dirty="0" err="1">
                <a:solidFill>
                  <a:srgbClr val="00B0F0"/>
                </a:solidFill>
              </a:rPr>
              <a:t>æi</a:t>
            </a:r>
            <a:r>
              <a:rPr lang="en-US" sz="2400" dirty="0"/>
              <a:t>/</a:t>
            </a:r>
            <a:endParaRPr lang="en-US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6FC24-E035-4142-AEDC-4EEFDC0D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24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Types of Phonetics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2500" dirty="0"/>
              <a:t>Articulatory Phonetics</a:t>
            </a:r>
          </a:p>
          <a:p>
            <a:pPr marL="385763" indent="-385763">
              <a:buFont typeface="+mj-lt"/>
              <a:buAutoNum type="arabicPeriod"/>
            </a:pPr>
            <a:endParaRPr lang="en-US" sz="2500" dirty="0"/>
          </a:p>
          <a:p>
            <a:pPr marL="385763" indent="-385763">
              <a:buFont typeface="+mj-lt"/>
              <a:buAutoNum type="arabicPeriod"/>
            </a:pPr>
            <a:r>
              <a:rPr lang="en-US" sz="2500" b="1" dirty="0"/>
              <a:t>Acoustic Phonetics</a:t>
            </a:r>
          </a:p>
          <a:p>
            <a:pPr marL="385763" indent="-385763">
              <a:buFont typeface="+mj-lt"/>
              <a:buAutoNum type="arabicPeriod"/>
            </a:pPr>
            <a:endParaRPr lang="en-US" sz="2500" dirty="0"/>
          </a:p>
          <a:p>
            <a:pPr marL="385763" indent="-385763">
              <a:buFont typeface="+mj-lt"/>
              <a:buAutoNum type="arabicPeriod"/>
            </a:pPr>
            <a:r>
              <a:rPr lang="en-US" sz="2500" dirty="0"/>
              <a:t>Auditory/Perceptual phonetics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5DACC-8F6F-4C1D-B5F0-57AED64F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259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Acoustic Phonetics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Study of the sound waves generated from the articulated speech</a:t>
            </a:r>
          </a:p>
          <a:p>
            <a:pPr lvl="1"/>
            <a:r>
              <a:rPr lang="en-US" sz="2100" dirty="0"/>
              <a:t>study of the </a:t>
            </a:r>
            <a:r>
              <a:rPr lang="en-US" sz="2100" b="1" dirty="0"/>
              <a:t>acoustic</a:t>
            </a:r>
            <a:r>
              <a:rPr lang="en-US" sz="2100" dirty="0"/>
              <a:t> characteristics of speech, including an analysis and description of speech in terms of its physical properties, such as </a:t>
            </a:r>
            <a:r>
              <a:rPr lang="en-US" sz="2100" dirty="0">
                <a:solidFill>
                  <a:srgbClr val="00B050"/>
                </a:solidFill>
              </a:rPr>
              <a:t>frequency, intensity, and duration</a:t>
            </a:r>
          </a:p>
          <a:p>
            <a:r>
              <a:rPr lang="en-US" sz="2400" dirty="0"/>
              <a:t>Use of Acoustic Phonetics in NLP</a:t>
            </a:r>
          </a:p>
          <a:p>
            <a:pPr lvl="1"/>
            <a:r>
              <a:rPr lang="en-US" sz="2100" dirty="0"/>
              <a:t>Automatic Speech Recognition (ASR)</a:t>
            </a:r>
          </a:p>
          <a:p>
            <a:pPr lvl="1"/>
            <a:r>
              <a:rPr lang="en-US" sz="2100" dirty="0"/>
              <a:t>Text to Speech Systems (TTS)</a:t>
            </a:r>
          </a:p>
          <a:p>
            <a:pPr lvl="1"/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B24C6-4728-4372-B768-B7F4012C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6260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Speech Recognition (ASR)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152" y="1447800"/>
            <a:ext cx="7886700" cy="4351338"/>
          </a:xfrm>
        </p:spPr>
        <p:txBody>
          <a:bodyPr>
            <a:normAutofit/>
          </a:bodyPr>
          <a:lstStyle/>
          <a:p>
            <a:r>
              <a:rPr lang="en-US" sz="2700" dirty="0"/>
              <a:t>ASR (or STT?)</a:t>
            </a:r>
          </a:p>
          <a:p>
            <a:pPr lvl="1"/>
            <a:r>
              <a:rPr lang="en-US" sz="2400" dirty="0"/>
              <a:t>Understanding Speech</a:t>
            </a:r>
          </a:p>
          <a:p>
            <a:pPr lvl="2"/>
            <a:r>
              <a:rPr lang="en-US" sz="2100" dirty="0"/>
              <a:t>Train machines to understand human speech</a:t>
            </a:r>
          </a:p>
          <a:p>
            <a:pPr lvl="3"/>
            <a:r>
              <a:rPr lang="en-US" sz="1800" dirty="0"/>
              <a:t>Speech Recognition (Identify what is being said)</a:t>
            </a:r>
          </a:p>
          <a:p>
            <a:pPr lvl="3"/>
            <a:r>
              <a:rPr lang="en-US" sz="1800" dirty="0"/>
              <a:t>Speaker Recognition (Identify voice/speaker)</a:t>
            </a:r>
          </a:p>
          <a:p>
            <a:pPr lvl="2"/>
            <a:r>
              <a:rPr lang="en-US" sz="2100" dirty="0"/>
              <a:t>Acoustic Model</a:t>
            </a:r>
          </a:p>
          <a:p>
            <a:pPr lvl="3"/>
            <a:r>
              <a:rPr lang="en-US" sz="1800" dirty="0"/>
              <a:t>Model the acoustic (speech) features of a language</a:t>
            </a:r>
          </a:p>
          <a:p>
            <a:pPr lvl="2"/>
            <a:r>
              <a:rPr lang="en-US" sz="2100" dirty="0"/>
              <a:t>Language Model</a:t>
            </a:r>
          </a:p>
          <a:p>
            <a:pPr lvl="3"/>
            <a:r>
              <a:rPr lang="en-US" sz="1800" dirty="0"/>
              <a:t>Model the language (grammar) features of a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A690F-588E-4124-B9D9-96357940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860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Text To Speech (TTS)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TTS</a:t>
            </a:r>
          </a:p>
          <a:p>
            <a:pPr lvl="1"/>
            <a:r>
              <a:rPr lang="en-US" sz="3200" dirty="0"/>
              <a:t>Generating Speech</a:t>
            </a:r>
          </a:p>
          <a:p>
            <a:pPr lvl="2"/>
            <a:r>
              <a:rPr lang="en-US" sz="2100" dirty="0"/>
              <a:t>Train machines to read text</a:t>
            </a:r>
          </a:p>
          <a:p>
            <a:endParaRPr lang="en-US" sz="2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9F174-D4A7-4903-B62B-09E4EEAF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6F9-5CBE-42BE-B0C2-761D6683CC78}" type="slidenum">
              <a:rPr lang="en-US" smtClean="0"/>
              <a:t>97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07DEB1-5267-49F1-B483-F71A21C16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10000"/>
            <a:ext cx="4400550" cy="237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25395</TotalTime>
  <Words>4276</Words>
  <Application>Microsoft Office PowerPoint</Application>
  <PresentationFormat>On-screen Show (4:3)</PresentationFormat>
  <Paragraphs>922</Paragraphs>
  <Slides>97</Slides>
  <Notes>34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97</vt:i4>
      </vt:variant>
    </vt:vector>
  </HeadingPairs>
  <TitlesOfParts>
    <vt:vector size="108" baseType="lpstr">
      <vt:lpstr>Arial</vt:lpstr>
      <vt:lpstr>Berlin Sans FB Demi</vt:lpstr>
      <vt:lpstr>Calibri</vt:lpstr>
      <vt:lpstr>Calibri Light</vt:lpstr>
      <vt:lpstr>Iskoola Pota</vt:lpstr>
      <vt:lpstr>Latha</vt:lpstr>
      <vt:lpstr>MV Boli</vt:lpstr>
      <vt:lpstr>Times New Roman</vt:lpstr>
      <vt:lpstr>Wingdings</vt:lpstr>
      <vt:lpstr>Default Design</vt:lpstr>
      <vt:lpstr>Office Theme</vt:lpstr>
      <vt:lpstr>Phonetics and Phonology</vt:lpstr>
      <vt:lpstr>Major Levels of Linguistics</vt:lpstr>
      <vt:lpstr>Phonetics</vt:lpstr>
      <vt:lpstr>Definition</vt:lpstr>
      <vt:lpstr>PowerPoint Presentation</vt:lpstr>
      <vt:lpstr>What are Speech Sounds???</vt:lpstr>
      <vt:lpstr>What are Speech Sounds???</vt:lpstr>
      <vt:lpstr>What are Speech Sounds???</vt:lpstr>
      <vt:lpstr>What are Speech Sounds???</vt:lpstr>
      <vt:lpstr>What are Speech Sounds???</vt:lpstr>
      <vt:lpstr>Phonology?</vt:lpstr>
      <vt:lpstr>Phonology</vt:lpstr>
      <vt:lpstr>Grammar of Speech</vt:lpstr>
      <vt:lpstr>Grammar of Speech</vt:lpstr>
      <vt:lpstr>Phonetics vs Phonology</vt:lpstr>
      <vt:lpstr>Speech Sounds</vt:lpstr>
      <vt:lpstr>Speech Sounds</vt:lpstr>
      <vt:lpstr>Speech Sounds</vt:lpstr>
      <vt:lpstr>Phone vs Phoneme</vt:lpstr>
      <vt:lpstr>Speech Sounds</vt:lpstr>
      <vt:lpstr>Minimal Pairs</vt:lpstr>
      <vt:lpstr>Speech Sounds</vt:lpstr>
      <vt:lpstr>Transcribing Speech</vt:lpstr>
      <vt:lpstr>Transcribing Speech</vt:lpstr>
      <vt:lpstr>Transcribing Speech</vt:lpstr>
      <vt:lpstr>Transcribing Speech</vt:lpstr>
      <vt:lpstr>Transcribing Speech</vt:lpstr>
      <vt:lpstr>Transcribing Speech</vt:lpstr>
      <vt:lpstr>Transcribing Speech</vt:lpstr>
      <vt:lpstr>IPA</vt:lpstr>
      <vt:lpstr>IPA</vt:lpstr>
      <vt:lpstr>IPA</vt:lpstr>
      <vt:lpstr>IPA for Sinhala and Tamil</vt:lpstr>
      <vt:lpstr>IPA for Sinhala</vt:lpstr>
      <vt:lpstr>IPA for Sinhala</vt:lpstr>
      <vt:lpstr>Types of Phonetics</vt:lpstr>
      <vt:lpstr>1. Articulatory Phonetics</vt:lpstr>
      <vt:lpstr>PowerPoint Presentation</vt:lpstr>
      <vt:lpstr>2. Acoustic Phonetics</vt:lpstr>
      <vt:lpstr>3. Auditory/Perceptual phonetics</vt:lpstr>
      <vt:lpstr>PowerPoint Presentation</vt:lpstr>
      <vt:lpstr>Types of Phonetics</vt:lpstr>
      <vt:lpstr>Articulatory Phonetics</vt:lpstr>
      <vt:lpstr>Anatomy of Vocal Organs</vt:lpstr>
      <vt:lpstr>Vocal Tract</vt:lpstr>
      <vt:lpstr>PowerPoint Presentation</vt:lpstr>
      <vt:lpstr>Vocal Tract</vt:lpstr>
      <vt:lpstr>Consonants &amp; Vowels</vt:lpstr>
      <vt:lpstr>Consonants</vt:lpstr>
      <vt:lpstr>Consonants</vt:lpstr>
      <vt:lpstr>1. Place of Articulation</vt:lpstr>
      <vt:lpstr>PowerPoint Presentation</vt:lpstr>
      <vt:lpstr>PowerPoint Presentation</vt:lpstr>
      <vt:lpstr>Place of Articulation</vt:lpstr>
      <vt:lpstr>Place of Articulation</vt:lpstr>
      <vt:lpstr>Place of Articulation</vt:lpstr>
      <vt:lpstr>Place of Articulation</vt:lpstr>
      <vt:lpstr>Place of Articulation</vt:lpstr>
      <vt:lpstr>Place of Articulation</vt:lpstr>
      <vt:lpstr>Place of Articulation</vt:lpstr>
      <vt:lpstr>Place of Articulation</vt:lpstr>
      <vt:lpstr>Place of Articulation</vt:lpstr>
      <vt:lpstr>Place of Articulation</vt:lpstr>
      <vt:lpstr>https://www.mimicmethod.com/ft101/place-of-articulation/</vt:lpstr>
      <vt:lpstr>Consonants</vt:lpstr>
      <vt:lpstr>2. Manner of Articulation</vt:lpstr>
      <vt:lpstr>PowerPoint Presentation</vt:lpstr>
      <vt:lpstr>Manner of Articulation</vt:lpstr>
      <vt:lpstr>Manner of Articulation</vt:lpstr>
      <vt:lpstr>Manner of Articulation</vt:lpstr>
      <vt:lpstr>Manner of Articulation</vt:lpstr>
      <vt:lpstr>Manner of Articulation</vt:lpstr>
      <vt:lpstr>Consonants</vt:lpstr>
      <vt:lpstr>3. Voicing (Phonation)</vt:lpstr>
      <vt:lpstr>Voicing (Phonation)</vt:lpstr>
      <vt:lpstr>Articulatory Phonetics</vt:lpstr>
      <vt:lpstr>Articulatory Phonetics</vt:lpstr>
      <vt:lpstr>Articulatory Phonetics</vt:lpstr>
      <vt:lpstr>IPA</vt:lpstr>
      <vt:lpstr>Sinhala Alphabet</vt:lpstr>
      <vt:lpstr>Sinhala Alphabet</vt:lpstr>
      <vt:lpstr>Sinhala and Tamil Alphabets</vt:lpstr>
      <vt:lpstr>Vowels</vt:lpstr>
      <vt:lpstr>Syllables</vt:lpstr>
      <vt:lpstr>Vowels</vt:lpstr>
      <vt:lpstr>Vowels</vt:lpstr>
      <vt:lpstr>Vowels</vt:lpstr>
      <vt:lpstr>Vowels</vt:lpstr>
      <vt:lpstr>IPA</vt:lpstr>
      <vt:lpstr>IPA</vt:lpstr>
      <vt:lpstr>Vowels</vt:lpstr>
      <vt:lpstr>Vowels</vt:lpstr>
      <vt:lpstr>Vowels</vt:lpstr>
      <vt:lpstr>Types of Phonetics</vt:lpstr>
      <vt:lpstr>2. Acoustic Phonetics</vt:lpstr>
      <vt:lpstr>Automatic Speech Recognition (ASR)</vt:lpstr>
      <vt:lpstr>Text To Speech (TTS)</vt:lpstr>
    </vt:vector>
  </TitlesOfParts>
  <Company>University Of Colombo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ddk</dc:creator>
  <cp:lastModifiedBy>UCSC</cp:lastModifiedBy>
  <cp:revision>450</cp:revision>
  <dcterms:created xsi:type="dcterms:W3CDTF">2002-01-03T21:46:39Z</dcterms:created>
  <dcterms:modified xsi:type="dcterms:W3CDTF">2023-06-13T04:31:42Z</dcterms:modified>
</cp:coreProperties>
</file>