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010400" cy="9296400"/>
  <p:embeddedFontLs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2Lz1eQlnqkIZxO3xg/2I7xmu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3f59a988_3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3f59a988_3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13f59a988_3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479c2c7a_0_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479c2c7a_0_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2479c2c7a_0_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479c2c7a_0_12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2479c2c7a_0_12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2479c2c7a_0_12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7f7d22f27_0_2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7f7d22f27_0_2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7f7d22f27_0_2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3f59a988_2_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3f59a988_2_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e13f59a988_2_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3f59a988_4_6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3f59a988_4_6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e13f59a988_4_6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13f59a988_2_1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13f59a988_2_1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13f59a988_2_1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7f7d22f27_0_1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b7f7d22f27_0_1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f7d22f27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7f7d22f27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b7f7d22f27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3f59a988_4_142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13f59a988_4_142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13f59a988_4_142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3f59a988_4_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3f59a988_4_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13f59a988_4_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257d9869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2257d9869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2257d9869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21805fa0f_0_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e21805fa0f_0_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e21805fa0f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21805fa0f_0_4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e21805fa0f_0_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e21805fa0f_0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21805fa0f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21805fa0f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e21805fa0f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e21805fa0f_0_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e21805fa0f_0_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e21805fa0f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21805fa0f_0_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e21805fa0f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21805fa0f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e21805fa0f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e21805fa0f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21805fa0f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e21805fa0f_0_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e21805fa0f_0_1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e21805fa0f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21805fa0f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e21805fa0f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21805fa0f_0_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e21805fa0f_0_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e21805fa0f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21805fa0f_0_2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e21805fa0f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21805fa0f_0_3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e21805fa0f_0_3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e21805fa0f_0_3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e21805fa0f_0_3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e21805fa0f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21805fa0f_0_3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e21805fa0f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21805fa0f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e21805fa0f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e21805fa0f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UE18CS390B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#1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828800" y="3285175"/>
            <a:ext cx="84582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Forecasting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future trend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ing topics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using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text data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PWS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Dinesh Singh 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Kavishankar K S            PES1201802001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Mohammed Zeeshan    PES1201801814 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Rohan M  			     PES1201801798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3f59a988_3_0"/>
          <p:cNvSpPr txBox="1"/>
          <p:nvPr>
            <p:ph idx="1" type="body"/>
          </p:nvPr>
        </p:nvSpPr>
        <p:spPr>
          <a:xfrm>
            <a:off x="771125" y="984050"/>
            <a:ext cx="10204800" cy="55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25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100"/>
              <a:buFont typeface="Trebuchet MS"/>
              <a:buAutoNum type="arabicParenR"/>
            </a:pPr>
            <a:r>
              <a:rPr lang="en-US" sz="3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	</a:t>
            </a:r>
            <a:endParaRPr sz="3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-&gt;Google trends data of number of se using pytrends  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-&gt;News articles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-&gt;web pages from google search results collected using web scraping.</a:t>
            </a:r>
            <a:r>
              <a:rPr lang="en-US" sz="3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3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33CC"/>
              </a:buClr>
              <a:buSzPts val="3100"/>
              <a:buFont typeface="Trebuchet MS"/>
              <a:buAutoNum type="arabicParenR"/>
            </a:pPr>
            <a:r>
              <a:rPr lang="en-US" sz="305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  <a:endParaRPr sz="305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-&gt;Key words are extracted based on TF-IDF and correlation score.</a:t>
            </a:r>
            <a:endParaRPr sz="305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-&gt;Extracted articles are converted into bag of words(bow).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From BOW most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frequent topics are extracted.</a:t>
            </a:r>
            <a:endParaRPr sz="305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305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  <a:endParaRPr sz="305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33CC"/>
                </a:solidFill>
              </a:rPr>
              <a:t>	-&gt;KEYWORDS</a:t>
            </a:r>
            <a:endParaRPr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2479c2c7a_0_6"/>
          <p:cNvSpPr txBox="1"/>
          <p:nvPr>
            <p:ph idx="1" type="body"/>
          </p:nvPr>
        </p:nvSpPr>
        <p:spPr>
          <a:xfrm>
            <a:off x="687275" y="847800"/>
            <a:ext cx="10515600" cy="535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Char char="●"/>
            </a:pPr>
            <a:r>
              <a:rPr lang="en-US" sz="305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 sz="305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Articles to transaction transformation.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-&gt;Topic discovery from transaction: association rule mining.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-&gt;Temporal topic feature characterization:validating frequency.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-&gt;Stop words need to be removed from every news articles and web       page collected.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-&gt;Topic Correlation calculation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1907525" y="1687125"/>
            <a:ext cx="9067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3. Tabulate the individual contribution of the team  </a:t>
            </a:r>
            <a:endParaRPr>
              <a:solidFill>
                <a:srgbClr val="0033CC"/>
              </a:solidFill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  <a:endParaRPr>
              <a:solidFill>
                <a:srgbClr val="0033CC"/>
              </a:solidFill>
            </a:endParaRPr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  <a:endParaRPr>
              <a:solidFill>
                <a:srgbClr val="0033CC"/>
              </a:solidFill>
            </a:endParaRPr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Technologies used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8288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-&gt;For Data collection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22860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trend api for data collection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22860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Beautifulsoup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for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-&gt;Front End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22860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server for hosting website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22860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Flask web application.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2479c2c7a_0_12"/>
          <p:cNvSpPr txBox="1"/>
          <p:nvPr/>
        </p:nvSpPr>
        <p:spPr>
          <a:xfrm>
            <a:off x="1090000" y="1695600"/>
            <a:ext cx="940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-&gt;libraries used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Keras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collected from google trends api.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on retrieved data.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7f7d22f27_0_21"/>
          <p:cNvSpPr/>
          <p:nvPr/>
        </p:nvSpPr>
        <p:spPr>
          <a:xfrm>
            <a:off x="2936975" y="1404075"/>
            <a:ext cx="2028600" cy="161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Search queries dataset is generated from the google</a:t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within a instance as </a:t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specified duration</a:t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on monthly basis.</a:t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219" name="Google Shape;219;gb7f7d22f27_0_21"/>
          <p:cNvSpPr/>
          <p:nvPr/>
        </p:nvSpPr>
        <p:spPr>
          <a:xfrm>
            <a:off x="0" y="3304100"/>
            <a:ext cx="2195100" cy="9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</a:rPr>
              <a:t>Given a keyword 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</a:rPr>
              <a:t>or multiple keywords</a:t>
            </a:r>
            <a:endParaRPr sz="1500">
              <a:solidFill>
                <a:srgbClr val="FF0000"/>
              </a:solidFill>
            </a:endParaRPr>
          </a:p>
        </p:txBody>
      </p:sp>
      <p:cxnSp>
        <p:nvCxnSpPr>
          <p:cNvPr id="220" name="Google Shape;220;gb7f7d22f27_0_21"/>
          <p:cNvCxnSpPr>
            <a:stCxn id="219" idx="3"/>
            <a:endCxn id="218" idx="1"/>
          </p:cNvCxnSpPr>
          <p:nvPr/>
        </p:nvCxnSpPr>
        <p:spPr>
          <a:xfrm flipH="1" rot="10800000">
            <a:off x="2195100" y="2210450"/>
            <a:ext cx="741900" cy="15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gb7f7d22f27_0_21"/>
          <p:cNvSpPr/>
          <p:nvPr/>
        </p:nvSpPr>
        <p:spPr>
          <a:xfrm>
            <a:off x="2853713" y="3343850"/>
            <a:ext cx="2195100" cy="125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Related keywords are generated from google trends.</a:t>
            </a:r>
            <a:r>
              <a:rPr lang="en-US">
                <a:solidFill>
                  <a:srgbClr val="0033CC"/>
                </a:solidFill>
              </a:rPr>
              <a:t>.</a:t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222" name="Google Shape;222;gb7f7d22f27_0_21"/>
          <p:cNvSpPr/>
          <p:nvPr/>
        </p:nvSpPr>
        <p:spPr>
          <a:xfrm>
            <a:off x="3287700" y="363350"/>
            <a:ext cx="5616600" cy="8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33CC"/>
                </a:solidFill>
              </a:rPr>
              <a:t>Our work till now</a:t>
            </a:r>
            <a:endParaRPr b="1" sz="2800">
              <a:solidFill>
                <a:srgbClr val="0033CC"/>
              </a:solidFill>
            </a:endParaRPr>
          </a:p>
        </p:txBody>
      </p:sp>
      <p:cxnSp>
        <p:nvCxnSpPr>
          <p:cNvPr id="223" name="Google Shape;223;gb7f7d22f27_0_21"/>
          <p:cNvCxnSpPr>
            <a:stCxn id="219" idx="3"/>
            <a:endCxn id="221" idx="1"/>
          </p:cNvCxnSpPr>
          <p:nvPr/>
        </p:nvCxnSpPr>
        <p:spPr>
          <a:xfrm>
            <a:off x="2195100" y="3780950"/>
            <a:ext cx="6585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b7f7d22f27_0_21"/>
          <p:cNvSpPr/>
          <p:nvPr/>
        </p:nvSpPr>
        <p:spPr>
          <a:xfrm>
            <a:off x="5707450" y="1453425"/>
            <a:ext cx="2346600" cy="15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Line chart is plotted for the key word.</a:t>
            </a:r>
            <a:endParaRPr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Using ARIMA Model forecasting is done for the same keyword</a:t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225" name="Google Shape;225;gb7f7d22f27_0_21"/>
          <p:cNvSpPr/>
          <p:nvPr/>
        </p:nvSpPr>
        <p:spPr>
          <a:xfrm>
            <a:off x="2853725" y="4923925"/>
            <a:ext cx="2346600" cy="15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CC"/>
                </a:solidFill>
              </a:rPr>
              <a:t>An article related to given keyword is generated from wikipedia.</a:t>
            </a:r>
            <a:endParaRPr b="1">
              <a:solidFill>
                <a:srgbClr val="0033CC"/>
              </a:solidFill>
            </a:endParaRPr>
          </a:p>
        </p:txBody>
      </p:sp>
      <p:cxnSp>
        <p:nvCxnSpPr>
          <p:cNvPr id="226" name="Google Shape;226;gb7f7d22f27_0_21"/>
          <p:cNvCxnSpPr>
            <a:stCxn id="219" idx="3"/>
            <a:endCxn id="225" idx="1"/>
          </p:cNvCxnSpPr>
          <p:nvPr/>
        </p:nvCxnSpPr>
        <p:spPr>
          <a:xfrm>
            <a:off x="2195100" y="3780950"/>
            <a:ext cx="658500" cy="18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gb7f7d22f27_0_2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article related to given keyword is generated from wikipedia</a:t>
            </a:r>
            <a:endParaRPr/>
          </a:p>
        </p:txBody>
      </p:sp>
      <p:sp>
        <p:nvSpPr>
          <p:cNvPr id="228" name="Google Shape;228;gb7f7d22f27_0_21"/>
          <p:cNvSpPr/>
          <p:nvPr/>
        </p:nvSpPr>
        <p:spPr>
          <a:xfrm>
            <a:off x="5707450" y="3239800"/>
            <a:ext cx="2346600" cy="15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</a:rPr>
              <a:t>Keywords are reprocessed and top five keywords data is extracted and plotting of variation graph.</a:t>
            </a:r>
            <a:endParaRPr>
              <a:solidFill>
                <a:srgbClr val="0033CC"/>
              </a:solidFill>
            </a:endParaRPr>
          </a:p>
        </p:txBody>
      </p:sp>
      <p:cxnSp>
        <p:nvCxnSpPr>
          <p:cNvPr id="229" name="Google Shape;229;gb7f7d22f27_0_21"/>
          <p:cNvCxnSpPr>
            <a:stCxn id="218" idx="3"/>
            <a:endCxn id="224" idx="1"/>
          </p:cNvCxnSpPr>
          <p:nvPr/>
        </p:nvCxnSpPr>
        <p:spPr>
          <a:xfrm>
            <a:off x="4965575" y="2210325"/>
            <a:ext cx="7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b7f7d22f27_0_21"/>
          <p:cNvCxnSpPr>
            <a:stCxn id="221" idx="3"/>
            <a:endCxn id="228" idx="1"/>
          </p:cNvCxnSpPr>
          <p:nvPr/>
        </p:nvCxnSpPr>
        <p:spPr>
          <a:xfrm>
            <a:off x="5048813" y="3970250"/>
            <a:ext cx="6585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3f59a988_2_6"/>
          <p:cNvSpPr txBox="1"/>
          <p:nvPr/>
        </p:nvSpPr>
        <p:spPr>
          <a:xfrm>
            <a:off x="-653950" y="0"/>
            <a:ext cx="1316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Result of modules completed.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8288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Graph comparison from google trends api data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ge13f59a988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250"/>
            <a:ext cx="8614125" cy="56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e13f59a988_4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8202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3f59a988_2_13"/>
          <p:cNvSpPr txBox="1"/>
          <p:nvPr/>
        </p:nvSpPr>
        <p:spPr>
          <a:xfrm>
            <a:off x="0" y="0"/>
            <a:ext cx="1006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the tasks/modules.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ge13f59a988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0" y="923400"/>
            <a:ext cx="9071350" cy="59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2133600" y="1905000"/>
            <a:ext cx="8839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</a:rPr>
              <a:t>References:</a:t>
            </a:r>
            <a:endParaRPr sz="2400">
              <a:solidFill>
                <a:srgbClr val="0033CC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Jose L. Hurtado*† , Ankur Agarwal† and Xingquan Zhu†,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”Topic discovery and future trend forecasting for texts”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</a:rPr>
              <a:t>2. Roselina Sallehuddin, Siti Mariyam Hj. Shamsuddin, Siti Zaiton Mohd. Hashim,,Ajith Abrahamy, 	“Forecasting Time Series Data Using Hybrid GREY Neural Network And ARIMA Model”.</a:t>
            </a:r>
            <a:endParaRPr sz="2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7f7d22f27_0_1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7f7d22f27_0_15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7f7d22f27_0_15"/>
          <p:cNvSpPr txBox="1"/>
          <p:nvPr/>
        </p:nvSpPr>
        <p:spPr>
          <a:xfrm>
            <a:off x="2133600" y="1904999"/>
            <a:ext cx="8839200" cy="3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033CC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3. “YouTube View Prediction with Machine Learning”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Int. J. Business Information Systems, Vol. 13, No. 3, 2013 359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Conrad Tucker1 and Harrison M. Kim1 (1)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“PREDICTING EMERGING PRODUCT DESIGN TREND BY MINING PUBLICLY AVAILABLE CUSTOMER REVIEW DATA”.- University of Illinois at Urbana-Champaign, USA.</a:t>
            </a:r>
            <a:endParaRPr sz="2400">
              <a:solidFill>
                <a:srgbClr val="0033CC"/>
              </a:solidFill>
            </a:endParaRPr>
          </a:p>
          <a:p>
            <a:pPr indent="0" lvl="1" marL="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  <a:endParaRPr/>
          </a:p>
          <a:p>
            <a:pPr indent="-1905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057400" y="1862100"/>
            <a:ext cx="9039600" cy="4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Forecasting is one of the most important and frequently addressed problem in analytics.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19108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Inaccurate forecasting can have significant impact on both top line and bottom line of an organization. Thus, it becomes necessary to forecast the demand for a product and service as accurately as possible.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Rather than solving a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problem, here we are proposed a approach of solving general forecasting problems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many fields.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f7d22f27_0_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b7f7d22f27_0_4"/>
          <p:cNvSpPr txBox="1"/>
          <p:nvPr/>
        </p:nvSpPr>
        <p:spPr>
          <a:xfrm>
            <a:off x="2057400" y="1968075"/>
            <a:ext cx="94332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Amazon.com sells more than 350 million products through its E-commerce portal.(Ali, 2017) so predicting trends help in maintaining stocks.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Helps in predicting trend in stock market.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Products can be customised for ongoing trend.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model can be more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concentrated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on upcoming trends.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creators can create content way ahead.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Major decisions are made based or keeping in mind of upcoming trends.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Outbreak of diseases can be forecasting helps related sector to be organised to fight against disease.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gb7f7d22f27_0_4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3f59a988_4_142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13f59a988_4_1427"/>
          <p:cNvSpPr txBox="1"/>
          <p:nvPr/>
        </p:nvSpPr>
        <p:spPr>
          <a:xfrm>
            <a:off x="2057400" y="1862100"/>
            <a:ext cx="9039600" cy="4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1828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ge13f59a988_4_1427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  <p:sp>
        <p:nvSpPr>
          <p:cNvPr id="98" name="Google Shape;98;ge13f59a988_4_1427"/>
          <p:cNvSpPr txBox="1"/>
          <p:nvPr/>
        </p:nvSpPr>
        <p:spPr>
          <a:xfrm>
            <a:off x="2797850" y="2446500"/>
            <a:ext cx="36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e13f59a988_4_1427"/>
          <p:cNvSpPr txBox="1"/>
          <p:nvPr/>
        </p:nvSpPr>
        <p:spPr>
          <a:xfrm>
            <a:off x="2057400" y="1680425"/>
            <a:ext cx="90396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ge13f59a988_4_1427"/>
          <p:cNvSpPr txBox="1"/>
          <p:nvPr/>
        </p:nvSpPr>
        <p:spPr>
          <a:xfrm>
            <a:off x="2797850" y="2446500"/>
            <a:ext cx="36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ge13f59a988_4_1427"/>
          <p:cNvSpPr/>
          <p:nvPr/>
        </p:nvSpPr>
        <p:spPr>
          <a:xfrm>
            <a:off x="2719800" y="2693750"/>
            <a:ext cx="3376200" cy="39039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	IT STARTED</a:t>
            </a:r>
            <a:endParaRPr b="1"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1)Collecting all trending topics from social media  platforms</a:t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2)Analysing  topics having high frequency.</a:t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3)Based on frequence applying  apriori algorithm</a:t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4)Forecasting item having higher frequency as trending</a:t>
            </a:r>
            <a:r>
              <a:rPr b="1" i="0" lang="en-US" sz="1800" u="none" cap="none" strike="noStrike">
                <a:solidFill>
                  <a:srgbClr val="0033C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i="0" sz="1800" u="none" cap="none" strike="noStrike">
              <a:solidFill>
                <a:srgbClr val="0033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3f59a988_4_1427"/>
          <p:cNvSpPr/>
          <p:nvPr/>
        </p:nvSpPr>
        <p:spPr>
          <a:xfrm>
            <a:off x="4938850" y="1833775"/>
            <a:ext cx="3565800" cy="6309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		HOW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13f59a988_4_1427"/>
          <p:cNvSpPr/>
          <p:nvPr/>
        </p:nvSpPr>
        <p:spPr>
          <a:xfrm>
            <a:off x="6831825" y="2693750"/>
            <a:ext cx="3682800" cy="39039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</a:rPr>
              <a:t> IT’S GOING</a:t>
            </a:r>
            <a:endParaRPr b="1" sz="1800">
              <a:solidFill>
                <a:srgbClr val="0033CC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1)Input is given as keyword or list of keywords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2)keyword related articles are fetched from the internet.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3)From article we are extracting related and associated keywords.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4)Extracting search data of individual keywords.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5)Forecasting individual keywords data using ARIMA model.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6)Training everything using NN.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3f59a988_4_1"/>
          <p:cNvSpPr/>
          <p:nvPr/>
        </p:nvSpPr>
        <p:spPr>
          <a:xfrm>
            <a:off x="90850" y="2649300"/>
            <a:ext cx="1241400" cy="7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</a:rPr>
              <a:t>Corona</a:t>
            </a:r>
            <a:endParaRPr b="1" sz="1800">
              <a:solidFill>
                <a:schemeClr val="accent1"/>
              </a:solidFill>
            </a:endParaRPr>
          </a:p>
        </p:txBody>
      </p:sp>
      <p:cxnSp>
        <p:nvCxnSpPr>
          <p:cNvPr id="110" name="Google Shape;110;ge13f59a988_4_1"/>
          <p:cNvCxnSpPr>
            <a:stCxn id="109" idx="3"/>
          </p:cNvCxnSpPr>
          <p:nvPr/>
        </p:nvCxnSpPr>
        <p:spPr>
          <a:xfrm>
            <a:off x="1332250" y="3042900"/>
            <a:ext cx="225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e13f59a988_4_1"/>
          <p:cNvSpPr/>
          <p:nvPr/>
        </p:nvSpPr>
        <p:spPr>
          <a:xfrm>
            <a:off x="3587950" y="862925"/>
            <a:ext cx="1241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cases</a:t>
            </a:r>
            <a:endParaRPr b="1" sz="2300"/>
          </a:p>
        </p:txBody>
      </p:sp>
      <p:sp>
        <p:nvSpPr>
          <p:cNvPr id="112" name="Google Shape;112;ge13f59a988_4_1"/>
          <p:cNvSpPr/>
          <p:nvPr/>
        </p:nvSpPr>
        <p:spPr>
          <a:xfrm>
            <a:off x="3587950" y="1794025"/>
            <a:ext cx="1241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symptom</a:t>
            </a:r>
            <a:endParaRPr b="1" sz="1700"/>
          </a:p>
        </p:txBody>
      </p:sp>
      <p:sp>
        <p:nvSpPr>
          <p:cNvPr id="113" name="Google Shape;113;ge13f59a988_4_1"/>
          <p:cNvSpPr/>
          <p:nvPr/>
        </p:nvSpPr>
        <p:spPr>
          <a:xfrm>
            <a:off x="3587950" y="2694713"/>
            <a:ext cx="1241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lockdown</a:t>
            </a:r>
            <a:endParaRPr b="1" sz="1700"/>
          </a:p>
        </p:txBody>
      </p:sp>
      <p:sp>
        <p:nvSpPr>
          <p:cNvPr id="114" name="Google Shape;114;ge13f59a988_4_1"/>
          <p:cNvSpPr/>
          <p:nvPr/>
        </p:nvSpPr>
        <p:spPr>
          <a:xfrm>
            <a:off x="3587950" y="3633275"/>
            <a:ext cx="1241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tests</a:t>
            </a:r>
            <a:endParaRPr b="1" sz="1900"/>
          </a:p>
        </p:txBody>
      </p:sp>
      <p:sp>
        <p:nvSpPr>
          <p:cNvPr id="115" name="Google Shape;115;ge13f59a988_4_1"/>
          <p:cNvSpPr/>
          <p:nvPr/>
        </p:nvSpPr>
        <p:spPr>
          <a:xfrm>
            <a:off x="3587950" y="4571825"/>
            <a:ext cx="1241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Vaccine</a:t>
            </a:r>
            <a:endParaRPr b="1" sz="1700"/>
          </a:p>
        </p:txBody>
      </p:sp>
      <p:sp>
        <p:nvSpPr>
          <p:cNvPr id="116" name="Google Shape;116;ge13f59a988_4_1"/>
          <p:cNvSpPr txBox="1"/>
          <p:nvPr/>
        </p:nvSpPr>
        <p:spPr>
          <a:xfrm>
            <a:off x="1390250" y="2282250"/>
            <a:ext cx="19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earch articles and news related to corona and finding top associated words using TF-IDF</a:t>
            </a:r>
            <a:endParaRPr b="1"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e13f59a988_4_1"/>
          <p:cNvCxnSpPr>
            <a:endCxn id="111" idx="1"/>
          </p:cNvCxnSpPr>
          <p:nvPr/>
        </p:nvCxnSpPr>
        <p:spPr>
          <a:xfrm flipH="1" rot="10800000">
            <a:off x="1332250" y="1173275"/>
            <a:ext cx="2255700" cy="14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e13f59a988_4_1"/>
          <p:cNvCxnSpPr/>
          <p:nvPr/>
        </p:nvCxnSpPr>
        <p:spPr>
          <a:xfrm>
            <a:off x="1332250" y="3239775"/>
            <a:ext cx="22557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ge13f59a988_4_1"/>
          <p:cNvCxnSpPr>
            <a:endCxn id="115" idx="1"/>
          </p:cNvCxnSpPr>
          <p:nvPr/>
        </p:nvCxnSpPr>
        <p:spPr>
          <a:xfrm>
            <a:off x="1332250" y="3436475"/>
            <a:ext cx="2255700" cy="14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e13f59a988_4_1"/>
          <p:cNvCxnSpPr/>
          <p:nvPr/>
        </p:nvCxnSpPr>
        <p:spPr>
          <a:xfrm flipH="1" rot="10800000">
            <a:off x="1362550" y="2127025"/>
            <a:ext cx="21951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e13f59a988_4_1"/>
          <p:cNvCxnSpPr>
            <a:stCxn id="111" idx="3"/>
            <a:endCxn id="111" idx="3"/>
          </p:cNvCxnSpPr>
          <p:nvPr/>
        </p:nvCxnSpPr>
        <p:spPr>
          <a:xfrm>
            <a:off x="4829350" y="1173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e13f59a988_4_1"/>
          <p:cNvSpPr/>
          <p:nvPr/>
        </p:nvSpPr>
        <p:spPr>
          <a:xfrm>
            <a:off x="4998450" y="1651675"/>
            <a:ext cx="2195100" cy="29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Gathering search data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of individual related topics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23" name="Google Shape;123;ge13f59a988_4_1"/>
          <p:cNvSpPr/>
          <p:nvPr/>
        </p:nvSpPr>
        <p:spPr>
          <a:xfrm>
            <a:off x="7160775" y="881850"/>
            <a:ext cx="1044600" cy="43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FORECASTING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INDIVIDUALLY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USING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ARIMA</a:t>
            </a:r>
            <a:endParaRPr b="1" sz="1600"/>
          </a:p>
        </p:txBody>
      </p:sp>
      <p:sp>
        <p:nvSpPr>
          <p:cNvPr id="124" name="Google Shape;124;ge13f59a988_4_1"/>
          <p:cNvSpPr/>
          <p:nvPr/>
        </p:nvSpPr>
        <p:spPr>
          <a:xfrm>
            <a:off x="8886550" y="7645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13f59a988_4_1"/>
          <p:cNvSpPr/>
          <p:nvPr/>
        </p:nvSpPr>
        <p:spPr>
          <a:xfrm>
            <a:off x="8886550" y="169182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13f59a988_4_1"/>
          <p:cNvSpPr/>
          <p:nvPr/>
        </p:nvSpPr>
        <p:spPr>
          <a:xfrm>
            <a:off x="8886550" y="27401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13f59a988_4_1"/>
          <p:cNvSpPr/>
          <p:nvPr/>
        </p:nvSpPr>
        <p:spPr>
          <a:xfrm>
            <a:off x="8886550" y="367872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13f59a988_4_1"/>
          <p:cNvSpPr/>
          <p:nvPr/>
        </p:nvSpPr>
        <p:spPr>
          <a:xfrm>
            <a:off x="8886550" y="46172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13f59a988_4_1"/>
          <p:cNvSpPr/>
          <p:nvPr/>
        </p:nvSpPr>
        <p:spPr>
          <a:xfrm>
            <a:off x="10143100" y="58119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13f59a988_4_1"/>
          <p:cNvSpPr/>
          <p:nvPr/>
        </p:nvSpPr>
        <p:spPr>
          <a:xfrm>
            <a:off x="11475375" y="27401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e13f59a988_4_1"/>
          <p:cNvSpPr/>
          <p:nvPr/>
        </p:nvSpPr>
        <p:spPr>
          <a:xfrm>
            <a:off x="10180975" y="199800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13f59a988_4_1"/>
          <p:cNvSpPr/>
          <p:nvPr/>
        </p:nvSpPr>
        <p:spPr>
          <a:xfrm>
            <a:off x="10176375" y="1078750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13f59a988_4_1"/>
          <p:cNvSpPr/>
          <p:nvPr/>
        </p:nvSpPr>
        <p:spPr>
          <a:xfrm>
            <a:off x="10176375" y="1856450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13f59a988_4_1"/>
          <p:cNvSpPr/>
          <p:nvPr/>
        </p:nvSpPr>
        <p:spPr>
          <a:xfrm>
            <a:off x="10180963" y="2681275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13f59a988_4_1"/>
          <p:cNvSpPr/>
          <p:nvPr/>
        </p:nvSpPr>
        <p:spPr>
          <a:xfrm>
            <a:off x="10176375" y="3513088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13f59a988_4_1"/>
          <p:cNvSpPr/>
          <p:nvPr/>
        </p:nvSpPr>
        <p:spPr>
          <a:xfrm>
            <a:off x="10176375" y="4362388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13f59a988_4_1"/>
          <p:cNvSpPr/>
          <p:nvPr/>
        </p:nvSpPr>
        <p:spPr>
          <a:xfrm>
            <a:off x="10097525" y="5082163"/>
            <a:ext cx="529800" cy="5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ge13f59a988_4_1"/>
          <p:cNvCxnSpPr>
            <a:stCxn id="124" idx="7"/>
            <a:endCxn id="131" idx="2"/>
          </p:cNvCxnSpPr>
          <p:nvPr/>
        </p:nvCxnSpPr>
        <p:spPr>
          <a:xfrm flipH="1" rot="10800000">
            <a:off x="9338763" y="464762"/>
            <a:ext cx="8421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e13f59a988_4_1"/>
          <p:cNvCxnSpPr>
            <a:stCxn id="125" idx="6"/>
            <a:endCxn id="131" idx="3"/>
          </p:cNvCxnSpPr>
          <p:nvPr/>
        </p:nvCxnSpPr>
        <p:spPr>
          <a:xfrm flipH="1" rot="10800000">
            <a:off x="9416350" y="652025"/>
            <a:ext cx="842100" cy="13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e13f59a988_4_1"/>
          <p:cNvCxnSpPr>
            <a:endCxn id="135" idx="3"/>
          </p:cNvCxnSpPr>
          <p:nvPr/>
        </p:nvCxnSpPr>
        <p:spPr>
          <a:xfrm flipH="1" rot="10800000">
            <a:off x="9377362" y="3965300"/>
            <a:ext cx="876600" cy="9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e13f59a988_4_1"/>
          <p:cNvCxnSpPr>
            <a:stCxn id="127" idx="6"/>
          </p:cNvCxnSpPr>
          <p:nvPr/>
        </p:nvCxnSpPr>
        <p:spPr>
          <a:xfrm flipH="1" rot="10800000">
            <a:off x="9416350" y="3772325"/>
            <a:ext cx="7599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e13f59a988_4_1"/>
          <p:cNvCxnSpPr>
            <a:stCxn id="125" idx="6"/>
            <a:endCxn id="132" idx="3"/>
          </p:cNvCxnSpPr>
          <p:nvPr/>
        </p:nvCxnSpPr>
        <p:spPr>
          <a:xfrm flipH="1" rot="10800000">
            <a:off x="9416350" y="1531025"/>
            <a:ext cx="8376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e13f59a988_4_1"/>
          <p:cNvCxnSpPr>
            <a:stCxn id="126" idx="6"/>
            <a:endCxn id="134" idx="2"/>
          </p:cNvCxnSpPr>
          <p:nvPr/>
        </p:nvCxnSpPr>
        <p:spPr>
          <a:xfrm flipH="1" rot="10800000">
            <a:off x="9416350" y="2946275"/>
            <a:ext cx="7647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e13f59a988_4_1"/>
          <p:cNvCxnSpPr>
            <a:stCxn id="127" idx="6"/>
            <a:endCxn id="134" idx="3"/>
          </p:cNvCxnSpPr>
          <p:nvPr/>
        </p:nvCxnSpPr>
        <p:spPr>
          <a:xfrm flipH="1" rot="10800000">
            <a:off x="9416350" y="3133625"/>
            <a:ext cx="842100" cy="8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e13f59a988_4_1"/>
          <p:cNvCxnSpPr>
            <a:stCxn id="125" idx="6"/>
            <a:endCxn id="134" idx="2"/>
          </p:cNvCxnSpPr>
          <p:nvPr/>
        </p:nvCxnSpPr>
        <p:spPr>
          <a:xfrm>
            <a:off x="9416350" y="1956725"/>
            <a:ext cx="764700" cy="9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e13f59a988_4_1"/>
          <p:cNvCxnSpPr>
            <a:stCxn id="128" idx="5"/>
            <a:endCxn id="129" idx="1"/>
          </p:cNvCxnSpPr>
          <p:nvPr/>
        </p:nvCxnSpPr>
        <p:spPr>
          <a:xfrm>
            <a:off x="9338763" y="5069488"/>
            <a:ext cx="8820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e13f59a988_4_1"/>
          <p:cNvCxnSpPr>
            <a:stCxn id="128" idx="6"/>
            <a:endCxn id="137" idx="3"/>
          </p:cNvCxnSpPr>
          <p:nvPr/>
        </p:nvCxnSpPr>
        <p:spPr>
          <a:xfrm>
            <a:off x="9416350" y="4882175"/>
            <a:ext cx="7587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e13f59a988_4_1"/>
          <p:cNvCxnSpPr>
            <a:stCxn id="126" idx="7"/>
            <a:endCxn id="132" idx="3"/>
          </p:cNvCxnSpPr>
          <p:nvPr/>
        </p:nvCxnSpPr>
        <p:spPr>
          <a:xfrm flipH="1" rot="10800000">
            <a:off x="9338763" y="1531062"/>
            <a:ext cx="915300" cy="12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e13f59a988_4_1"/>
          <p:cNvCxnSpPr>
            <a:stCxn id="126" idx="6"/>
            <a:endCxn id="133" idx="3"/>
          </p:cNvCxnSpPr>
          <p:nvPr/>
        </p:nvCxnSpPr>
        <p:spPr>
          <a:xfrm flipH="1" rot="10800000">
            <a:off x="9416350" y="2308775"/>
            <a:ext cx="8376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e13f59a988_4_1"/>
          <p:cNvCxnSpPr>
            <a:stCxn id="126" idx="6"/>
            <a:endCxn id="135" idx="2"/>
          </p:cNvCxnSpPr>
          <p:nvPr/>
        </p:nvCxnSpPr>
        <p:spPr>
          <a:xfrm>
            <a:off x="9416350" y="3005075"/>
            <a:ext cx="7599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e13f59a988_4_1"/>
          <p:cNvCxnSpPr>
            <a:stCxn id="128" idx="6"/>
          </p:cNvCxnSpPr>
          <p:nvPr/>
        </p:nvCxnSpPr>
        <p:spPr>
          <a:xfrm flipH="1" rot="10800000">
            <a:off x="9416350" y="4642475"/>
            <a:ext cx="7794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e13f59a988_4_1"/>
          <p:cNvCxnSpPr>
            <a:stCxn id="127" idx="5"/>
            <a:endCxn id="136" idx="2"/>
          </p:cNvCxnSpPr>
          <p:nvPr/>
        </p:nvCxnSpPr>
        <p:spPr>
          <a:xfrm>
            <a:off x="9338763" y="4130938"/>
            <a:ext cx="8376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e13f59a988_4_1"/>
          <p:cNvCxnSpPr>
            <a:stCxn id="127" idx="5"/>
            <a:endCxn id="129" idx="1"/>
          </p:cNvCxnSpPr>
          <p:nvPr/>
        </p:nvCxnSpPr>
        <p:spPr>
          <a:xfrm>
            <a:off x="9338763" y="4130938"/>
            <a:ext cx="882000" cy="17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e13f59a988_4_1"/>
          <p:cNvCxnSpPr>
            <a:stCxn id="131" idx="6"/>
            <a:endCxn id="130" idx="2"/>
          </p:cNvCxnSpPr>
          <p:nvPr/>
        </p:nvCxnSpPr>
        <p:spPr>
          <a:xfrm>
            <a:off x="10710775" y="464700"/>
            <a:ext cx="764700" cy="25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e13f59a988_4_1"/>
          <p:cNvCxnSpPr>
            <a:stCxn id="135" idx="6"/>
            <a:endCxn id="130" idx="3"/>
          </p:cNvCxnSpPr>
          <p:nvPr/>
        </p:nvCxnSpPr>
        <p:spPr>
          <a:xfrm flipH="1" rot="10800000">
            <a:off x="10706175" y="3192388"/>
            <a:ext cx="8469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e13f59a988_4_1"/>
          <p:cNvCxnSpPr>
            <a:stCxn id="130" idx="3"/>
            <a:endCxn id="129" idx="6"/>
          </p:cNvCxnSpPr>
          <p:nvPr/>
        </p:nvCxnSpPr>
        <p:spPr>
          <a:xfrm flipH="1">
            <a:off x="10672762" y="3192388"/>
            <a:ext cx="880200" cy="28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e13f59a988_4_1"/>
          <p:cNvCxnSpPr>
            <a:stCxn id="132" idx="6"/>
            <a:endCxn id="130" idx="2"/>
          </p:cNvCxnSpPr>
          <p:nvPr/>
        </p:nvCxnSpPr>
        <p:spPr>
          <a:xfrm>
            <a:off x="10706175" y="1343650"/>
            <a:ext cx="769200" cy="16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e13f59a988_4_1"/>
          <p:cNvCxnSpPr>
            <a:stCxn id="130" idx="3"/>
            <a:endCxn id="137" idx="6"/>
          </p:cNvCxnSpPr>
          <p:nvPr/>
        </p:nvCxnSpPr>
        <p:spPr>
          <a:xfrm flipH="1">
            <a:off x="10627462" y="3192388"/>
            <a:ext cx="925500" cy="21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e13f59a988_4_1"/>
          <p:cNvCxnSpPr>
            <a:stCxn id="134" idx="6"/>
            <a:endCxn id="130" idx="2"/>
          </p:cNvCxnSpPr>
          <p:nvPr/>
        </p:nvCxnSpPr>
        <p:spPr>
          <a:xfrm>
            <a:off x="10710763" y="2946175"/>
            <a:ext cx="7647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ge13f59a988_4_1"/>
          <p:cNvCxnSpPr>
            <a:stCxn id="136" idx="6"/>
            <a:endCxn id="130" idx="3"/>
          </p:cNvCxnSpPr>
          <p:nvPr/>
        </p:nvCxnSpPr>
        <p:spPr>
          <a:xfrm flipH="1" rot="10800000">
            <a:off x="10706175" y="3192388"/>
            <a:ext cx="846900" cy="14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e13f59a988_4_1"/>
          <p:cNvCxnSpPr>
            <a:stCxn id="133" idx="6"/>
            <a:endCxn id="130" idx="2"/>
          </p:cNvCxnSpPr>
          <p:nvPr/>
        </p:nvCxnSpPr>
        <p:spPr>
          <a:xfrm>
            <a:off x="10706175" y="2121350"/>
            <a:ext cx="769200" cy="8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ge13f59a988_4_1"/>
          <p:cNvSpPr txBox="1"/>
          <p:nvPr/>
        </p:nvSpPr>
        <p:spPr>
          <a:xfrm>
            <a:off x="9149100" y="6264150"/>
            <a:ext cx="3042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GRAN NEURAL NETWORK</a:t>
            </a:r>
            <a:endParaRPr b="1"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257d9869_0_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2257d9869_0_4"/>
          <p:cNvSpPr txBox="1"/>
          <p:nvPr/>
        </p:nvSpPr>
        <p:spPr>
          <a:xfrm>
            <a:off x="317925" y="1581150"/>
            <a:ext cx="8205300" cy="4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Noto Sans Symbols"/>
              <a:buChar char="●"/>
            </a:pPr>
            <a:r>
              <a:rPr b="1" lang="en-US" sz="1800">
                <a:solidFill>
                  <a:srgbClr val="FF0000"/>
                </a:solidFill>
              </a:rPr>
              <a:t>Why not data from twitter: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The trending tweets are mainly based on community not on population 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Trend sometimes given weightage based on popularity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Entire population not concerned about the trend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The information in hashtag is seem to inadequate in our case</a:t>
            </a:r>
            <a:endParaRPr sz="1800">
              <a:solidFill>
                <a:srgbClr val="0033CC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</a:rPr>
              <a:t>ex: #fridaymorning #mybreakfast #ssrip, #asksrk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Meagor amount of past information about trending tweets.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Its mainly concerned about political, and entertainment and regional issues.</a:t>
            </a:r>
            <a:endParaRPr sz="1800">
              <a:solidFill>
                <a:srgbClr val="0033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-US">
                <a:solidFill>
                  <a:srgbClr val="FF0000"/>
                </a:solidFill>
              </a:rPr>
              <a:t>  </a:t>
            </a:r>
            <a:r>
              <a:rPr b="1" lang="en-US" sz="1600">
                <a:solidFill>
                  <a:srgbClr val="FF0000"/>
                </a:solidFill>
              </a:rPr>
              <a:t> </a:t>
            </a:r>
            <a:r>
              <a:rPr b="1" lang="en-US" sz="1800">
                <a:solidFill>
                  <a:srgbClr val="FF0000"/>
                </a:solidFill>
              </a:rPr>
              <a:t>Why not from youtube trends</a:t>
            </a:r>
            <a:endParaRPr b="1" sz="1800">
              <a:solidFill>
                <a:srgbClr val="FF0000"/>
              </a:solidFill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00"/>
              <a:buChar char="○"/>
            </a:pPr>
            <a:r>
              <a:rPr lang="en-US" sz="1800">
                <a:solidFill>
                  <a:srgbClr val="0033CC"/>
                </a:solidFill>
              </a:rPr>
              <a:t>It contains trends of the video and past trends are very difficult to access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Trend of video does not last more weeks as we observed.</a:t>
            </a:r>
            <a:endParaRPr sz="1800">
              <a:solidFill>
                <a:srgbClr val="0033CC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Char char="○"/>
            </a:pPr>
            <a:r>
              <a:rPr lang="en-US" sz="1800">
                <a:solidFill>
                  <a:srgbClr val="0033CC"/>
                </a:solidFill>
              </a:rPr>
              <a:t>The major trend in this is irregular trend.</a:t>
            </a:r>
            <a:endParaRPr sz="1800">
              <a:solidFill>
                <a:srgbClr val="0033CC"/>
              </a:solidFill>
            </a:endParaRPr>
          </a:p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700">
              <a:solidFill>
                <a:srgbClr val="0033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</a:endParaRPr>
          </a:p>
        </p:txBody>
      </p:sp>
      <p:sp>
        <p:nvSpPr>
          <p:cNvPr id="170" name="Google Shape;170;ge2257d9869_0_4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ge2257d986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275" y="4952850"/>
            <a:ext cx="3865024" cy="1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2257d986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625" y="1770155"/>
            <a:ext cx="2934644" cy="293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ummary of Phase – 1.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In phase 1 we have worked on finding out the api’s and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for gather trends data and completed part of the research paper and created organised model by summing up all the research paper survey.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We collected trending topics from youtube, twitter and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trends.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 suggested by panel we have worked deeply to get some strong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about topic.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Done in Capstone Project Phase - 1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895600" y="9906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905000" y="1600200"/>
            <a:ext cx="90678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Deciding Data Source.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❖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Why not youtube data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CC"/>
                </a:solidFill>
              </a:rPr>
              <a:t>It contains trends of the video and past trends are very difficult to access Trend of video does not last more weeks as we observed</a:t>
            </a:r>
            <a:endParaRPr sz="2200">
              <a:solidFill>
                <a:srgbClr val="0033CC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CC"/>
                </a:solidFill>
              </a:rPr>
              <a:t>			The major trend in this is irregular trend.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