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6" roundtripDataSignature="AMtx7mh/GPFqFoTK50vX+PiUpRlu/6+t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 name="Google Shape;63;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2f96562f_0_4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7b2f96562f_0_49: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7b2f96562f_0_49: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b2f96562f_0_5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b2f96562f_0_5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g7b2f96562f_0_5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b2f96562f_0_6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b2f96562f_0_6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g7b2f96562f_0_6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b2f96562f_0_6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b2f96562f_0_6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7b2f96562f_0_6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2f96562f_2_15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2f96562f_2_15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7b2f96562f_2_15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a89fa915c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a89fa915c_0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gda89fa915c_0_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a89fa915c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a89fa915c_0_2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gda89fa915c_0_2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b2f96562f_2_17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b2f96562f_2_17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g7b2f96562f_2_17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b2f96562f_2_18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b2f96562f_2_18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g7b2f96562f_2_18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b2f96562f_2_18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b2f96562f_2_18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7b2f96562f_2_18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b2f96562f_1_49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7b2f96562f_1_49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7b2f96562f_1_49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b2f96562f_2_16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b2f96562f_2_16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7b2f96562f_2_16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b2f96562f_2_17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b2f96562f_2_17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g7b2f96562f_2_17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b2f96562f_0_7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2f96562f_0_7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g7b2f96562f_0_7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b2f96562f_0_8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b2f96562f_0_8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g7b2f96562f_0_8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b2f96562f_2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b2f96562f_2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g7b2f96562f_2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b2f96562f_2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b2f96562f_2_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g7b2f96562f_2_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b2f96562f_2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b2f96562f_2_1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g7b2f96562f_2_1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b2f96562f_2_1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b2f96562f_2_1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g7b2f96562f_2_1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b2f96562f_2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b2f96562f_2_2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g7b2f96562f_2_25: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b2f96562f_1_50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b2f96562f_1_50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g7b2f96562f_1_50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b2f96562f_0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7b2f96562f_0_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7b2f96562f_0_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b2f96562f_1_5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b2f96562f_1_51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g7b2f96562f_1_51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b2f96562f_2_10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b2f96562f_2_10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g7b2f96562f_2_10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b2f96562f_2_1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b2f96562f_2_11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g7b2f96562f_2_115: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b2f96562f_2_1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b2f96562f_2_12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g7b2f96562f_2_12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b2f96562f_2_1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b2f96562f_2_12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7b2f96562f_2_12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b2f96562f_2_13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b2f96562f_2_13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g7b2f96562f_2_13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a89fa915c_0_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a89fa915c_0_1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gda89fa915c_0_1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a89fa915c_0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a89fa915c_0_1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gda89fa915c_0_1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b2f96562f_1_46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85" name="Google Shape;85;g7b2f96562f_1_46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g7b2f96562f_1_46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b2f96562f_1_47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2f96562f_1_47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g7b2f96562f_1_47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b2f96562f_1_52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98" name="Google Shape;98;g7b2f96562f_1_52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g7b2f96562f_1_52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b2f96562f_1_5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2f96562f_1_52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7b2f96562f_1_52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b2f96562f_0_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2f96562f_0_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g7b2f96562f_0_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b2f96562f_0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2f96562f_0_2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7b2f96562f_0_25: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7b2f96562f_1_421"/>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7b2f96562f_1_421"/>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7b2f96562f_1_4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7b2f96562f_1_456"/>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7b2f96562f_1_456"/>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7b2f96562f_1_4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7b2f96562f_1_4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7b2f96562f_1_46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7b2f96562f_1_462"/>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rtl="0" algn="l">
              <a:lnSpc>
                <a:spcPct val="90000"/>
              </a:lnSpc>
              <a:spcBef>
                <a:spcPts val="1600"/>
              </a:spcBef>
              <a:spcAft>
                <a:spcPts val="0"/>
              </a:spcAft>
              <a:buClr>
                <a:schemeClr val="dk1"/>
              </a:buClr>
              <a:buSzPts val="2400"/>
              <a:buChar char="○"/>
              <a:defRPr>
                <a:latin typeface="Calibri"/>
                <a:ea typeface="Calibri"/>
                <a:cs typeface="Calibri"/>
                <a:sym typeface="Calibri"/>
              </a:defRPr>
            </a:lvl2pPr>
            <a:lvl3pPr indent="-355600" lvl="2" marL="1371600" rtl="0" algn="l">
              <a:lnSpc>
                <a:spcPct val="90000"/>
              </a:lnSpc>
              <a:spcBef>
                <a:spcPts val="1600"/>
              </a:spcBef>
              <a:spcAft>
                <a:spcPts val="0"/>
              </a:spcAft>
              <a:buClr>
                <a:schemeClr val="dk1"/>
              </a:buClr>
              <a:buSzPts val="2000"/>
              <a:buChar char="■"/>
              <a:defRPr>
                <a:latin typeface="Calibri"/>
                <a:ea typeface="Calibri"/>
                <a:cs typeface="Calibri"/>
                <a:sym typeface="Calibri"/>
              </a:defRPr>
            </a:lvl3pPr>
            <a:lvl4pPr indent="-342900" lvl="3" marL="1828800" rtl="0" algn="l">
              <a:lnSpc>
                <a:spcPct val="90000"/>
              </a:lnSpc>
              <a:spcBef>
                <a:spcPts val="1600"/>
              </a:spcBef>
              <a:spcAft>
                <a:spcPts val="0"/>
              </a:spcAft>
              <a:buClr>
                <a:schemeClr val="dk1"/>
              </a:buClr>
              <a:buSzPts val="1800"/>
              <a:buChar char="●"/>
              <a:defRPr>
                <a:latin typeface="Calibri"/>
                <a:ea typeface="Calibri"/>
                <a:cs typeface="Calibri"/>
                <a:sym typeface="Calibri"/>
              </a:defRPr>
            </a:lvl4pPr>
            <a:lvl5pPr indent="-342900" lvl="4" marL="2286000" rtl="0" algn="l">
              <a:lnSpc>
                <a:spcPct val="90000"/>
              </a:lnSpc>
              <a:spcBef>
                <a:spcPts val="1600"/>
              </a:spcBef>
              <a:spcAft>
                <a:spcPts val="0"/>
              </a:spcAft>
              <a:buClr>
                <a:schemeClr val="dk1"/>
              </a:buClr>
              <a:buSzPts val="1800"/>
              <a:buChar char="○"/>
              <a:defRPr>
                <a:latin typeface="Calibri"/>
                <a:ea typeface="Calibri"/>
                <a:cs typeface="Calibri"/>
                <a:sym typeface="Calibri"/>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g7b2f96562f_1_46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7b2f96562f_1_46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7b2f96562f_1_4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7b2f96562f_1_462"/>
          <p:cNvSpPr/>
          <p:nvPr/>
        </p:nvSpPr>
        <p:spPr>
          <a:xfrm>
            <a:off x="0" y="83820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7b2f96562f_1_425"/>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7b2f96562f_1_4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7b2f96562f_1_428"/>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b2f96562f_1_428"/>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7b2f96562f_1_4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7b2f96562f_1_43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7b2f96562f_1_432"/>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7b2f96562f_1_432"/>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7b2f96562f_1_4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7b2f96562f_1_43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7b2f96562f_1_4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7b2f96562f_1_44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7b2f96562f_1_440"/>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7b2f96562f_1_4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7b2f96562f_1_444"/>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7b2f96562f_1_4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7b2f96562f_1_447"/>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7b2f96562f_1_447"/>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7b2f96562f_1_447"/>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7b2f96562f_1_447"/>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7b2f96562f_1_4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7b2f96562f_1_453"/>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7b2f96562f_1_4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7b2f96562f_1_4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7b2f96562f_1_41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7b2f96562f_1_4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2133600" y="914400"/>
            <a:ext cx="7924800" cy="24314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UE18CS390A – Capstone Project Phase – 1</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SEMESTER - VI </a:t>
            </a:r>
            <a:endParaRPr/>
          </a:p>
          <a:p>
            <a:pPr indent="0" lvl="0" marL="0" marR="0" rtl="0" algn="ctr">
              <a:spcBef>
                <a:spcPts val="0"/>
              </a:spcBef>
              <a:spcAft>
                <a:spcPts val="0"/>
              </a:spcAft>
              <a:buNone/>
            </a:pPr>
            <a:r>
              <a:t/>
            </a:r>
            <a:endParaRPr b="1" i="0" sz="32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END SEMESTER ASSESSMENT </a:t>
            </a:r>
            <a:endParaRPr/>
          </a:p>
        </p:txBody>
      </p:sp>
      <p:sp>
        <p:nvSpPr>
          <p:cNvPr id="66" name="Google Shape;66;p1"/>
          <p:cNvSpPr txBox="1"/>
          <p:nvPr/>
        </p:nvSpPr>
        <p:spPr>
          <a:xfrm>
            <a:off x="1828800" y="3962400"/>
            <a:ext cx="9137100" cy="186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Title     :Forecasting future trending topics using text data.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ID 		: PW22DS03</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Guide	: Dinesh Singh                 </a:t>
            </a:r>
            <a:endParaRPr sz="21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Project Team 	: Wise turtles</a:t>
            </a:r>
            <a:endParaRPr sz="1500">
              <a:solidFill>
                <a:srgbClr val="0033CC"/>
              </a:solidFill>
            </a:endParaRPr>
          </a:p>
          <a:p>
            <a:pPr indent="0" lvl="0" marL="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Members           : Kavishankar K S           PES1201802001</a:t>
            </a:r>
            <a:endParaRPr sz="21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   Mohammed Zeeshan     PES1201801814 </a:t>
            </a:r>
            <a:endParaRPr sz="21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100">
                <a:solidFill>
                  <a:srgbClr val="0033CC"/>
                </a:solidFill>
                <a:latin typeface="Trebuchet MS"/>
                <a:ea typeface="Trebuchet MS"/>
                <a:cs typeface="Trebuchet MS"/>
                <a:sym typeface="Trebuchet MS"/>
              </a:rPr>
              <a:t>   Rohan M  			    PES1201801798</a:t>
            </a:r>
            <a:endParaRPr sz="25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7b2f96562f_0_49"/>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Suggestions from Review - 3</a:t>
            </a:r>
            <a:endParaRPr/>
          </a:p>
        </p:txBody>
      </p:sp>
      <p:sp>
        <p:nvSpPr>
          <p:cNvPr id="130" name="Google Shape;130;g7b2f96562f_0_49"/>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31" name="Google Shape;131;g7b2f96562f_0_49"/>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228600" rtl="0" algn="l">
              <a:spcBef>
                <a:spcPts val="0"/>
              </a:spcBef>
              <a:spcAft>
                <a:spcPts val="0"/>
              </a:spcAft>
              <a:buNone/>
            </a:pPr>
            <a:r>
              <a:rPr lang="en-US">
                <a:solidFill>
                  <a:srgbClr val="0033CC"/>
                </a:solidFill>
              </a:rPr>
              <a:t>No major suggestion were given in review -3</a:t>
            </a:r>
            <a:endParaRPr>
              <a:solidFill>
                <a:srgbClr val="0033CC"/>
              </a:solidFill>
            </a:endParaRPr>
          </a:p>
          <a:p>
            <a:pPr indent="0" lvl="0" marL="228600" rtl="0" algn="l">
              <a:lnSpc>
                <a:spcPct val="90000"/>
              </a:lnSpc>
              <a:spcBef>
                <a:spcPts val="1000"/>
              </a:spcBef>
              <a:spcAft>
                <a:spcPts val="1600"/>
              </a:spcAft>
              <a:buNone/>
            </a:pPr>
            <a:r>
              <a:t/>
            </a:r>
            <a:endParaRPr>
              <a:solidFill>
                <a:srgbClr val="0033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7b2f96562f_0_56"/>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Design Constraints</a:t>
            </a:r>
            <a:endParaRPr/>
          </a:p>
        </p:txBody>
      </p:sp>
      <p:sp>
        <p:nvSpPr>
          <p:cNvPr id="138" name="Google Shape;138;g7b2f96562f_0_56"/>
          <p:cNvSpPr txBox="1"/>
          <p:nvPr>
            <p:ph idx="1" type="body"/>
          </p:nvPr>
        </p:nvSpPr>
        <p:spPr>
          <a:xfrm>
            <a:off x="838200" y="1085575"/>
            <a:ext cx="10515600" cy="5091300"/>
          </a:xfrm>
          <a:prstGeom prst="rect">
            <a:avLst/>
          </a:prstGeom>
        </p:spPr>
        <p:txBody>
          <a:bodyPr anchorCtr="0" anchor="t" bIns="45700" lIns="91425" spcFirstLastPara="1" rIns="91425" wrap="square" tIns="45700">
            <a:normAutofit/>
          </a:bodyPr>
          <a:lstStyle/>
          <a:p>
            <a:pPr indent="0" lvl="0" marL="0" rtl="0" algn="l">
              <a:lnSpc>
                <a:spcPct val="100000"/>
              </a:lnSpc>
              <a:spcBef>
                <a:spcPts val="480"/>
              </a:spcBef>
              <a:spcAft>
                <a:spcPts val="0"/>
              </a:spcAft>
              <a:buClr>
                <a:schemeClr val="dk1"/>
              </a:buClr>
              <a:buSzPts val="1100"/>
              <a:buFont typeface="Arial"/>
              <a:buNone/>
            </a:pPr>
            <a:r>
              <a:rPr b="1" lang="en-US">
                <a:solidFill>
                  <a:srgbClr val="0033CC"/>
                </a:solidFill>
                <a:latin typeface="Trebuchet MS"/>
                <a:ea typeface="Trebuchet MS"/>
                <a:cs typeface="Trebuchet MS"/>
                <a:sym typeface="Trebuchet MS"/>
              </a:rPr>
              <a:t>Design Constraints:</a:t>
            </a:r>
            <a:endParaRPr b="1">
              <a:solidFill>
                <a:srgbClr val="0033CC"/>
              </a:solidFill>
              <a:latin typeface="Trebuchet MS"/>
              <a:ea typeface="Trebuchet MS"/>
              <a:cs typeface="Trebuchet MS"/>
              <a:sym typeface="Trebuchet MS"/>
            </a:endParaRPr>
          </a:p>
          <a:p>
            <a:pPr indent="0" lvl="0" marL="0" rtl="0" algn="l">
              <a:lnSpc>
                <a:spcPct val="100000"/>
              </a:lnSpc>
              <a:spcBef>
                <a:spcPts val="480"/>
              </a:spcBef>
              <a:spcAft>
                <a:spcPts val="0"/>
              </a:spcAft>
              <a:buClr>
                <a:schemeClr val="dk1"/>
              </a:buClr>
              <a:buSzPts val="1100"/>
              <a:buFont typeface="Arial"/>
              <a:buNone/>
            </a:pPr>
            <a:r>
              <a:t/>
            </a:r>
            <a:endParaRPr b="1" sz="2100">
              <a:solidFill>
                <a:srgbClr val="0033CC"/>
              </a:solidFill>
              <a:latin typeface="Trebuchet MS"/>
              <a:ea typeface="Trebuchet MS"/>
              <a:cs typeface="Trebuchet MS"/>
              <a:sym typeface="Trebuchet MS"/>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latin typeface="Arial"/>
                <a:ea typeface="Arial"/>
                <a:cs typeface="Arial"/>
                <a:sym typeface="Arial"/>
              </a:rPr>
              <a:t>As our project is based on real time data.For every result preprocessing and extraction of data is required.</a:t>
            </a:r>
            <a:endParaRPr sz="2100">
              <a:solidFill>
                <a:srgbClr val="0033CC"/>
              </a:solidFill>
              <a:latin typeface="Georgia"/>
              <a:ea typeface="Georgia"/>
              <a:cs typeface="Georgia"/>
              <a:sym typeface="Georgia"/>
            </a:endParaRPr>
          </a:p>
          <a:p>
            <a:pPr indent="-349250" lvl="0" marL="457200" rtl="0" algn="just">
              <a:lnSpc>
                <a:spcPct val="150000"/>
              </a:lnSpc>
              <a:spcBef>
                <a:spcPts val="0"/>
              </a:spcBef>
              <a:spcAft>
                <a:spcPts val="0"/>
              </a:spcAft>
              <a:buClr>
                <a:srgbClr val="0033CC"/>
              </a:buClr>
              <a:buSzPts val="1900"/>
              <a:buChar char="➢"/>
            </a:pPr>
            <a:r>
              <a:rPr lang="en-US" sz="1900">
                <a:solidFill>
                  <a:srgbClr val="0033CC"/>
                </a:solidFill>
                <a:latin typeface="Arial"/>
                <a:ea typeface="Arial"/>
                <a:cs typeface="Arial"/>
                <a:sym typeface="Arial"/>
              </a:rPr>
              <a:t>Since we are using ML models to predict the future trends, we may need huge time and high computational power if we use large datasets to train the model.</a:t>
            </a:r>
            <a:endParaRPr sz="1900">
              <a:solidFill>
                <a:srgbClr val="0033CC"/>
              </a:solidFill>
              <a:latin typeface="Arial"/>
              <a:ea typeface="Arial"/>
              <a:cs typeface="Arial"/>
              <a:sym typeface="Arial"/>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latin typeface="Arial"/>
                <a:ea typeface="Arial"/>
                <a:cs typeface="Arial"/>
                <a:sym typeface="Arial"/>
              </a:rPr>
              <a:t>A lot of time is consumed if we want to make changes to the model depending on the circumstances, since training the model requires a large amount of time.</a:t>
            </a:r>
            <a:endParaRPr sz="1900">
              <a:solidFill>
                <a:srgbClr val="0033CC"/>
              </a:solidFill>
              <a:latin typeface="Arial"/>
              <a:ea typeface="Arial"/>
              <a:cs typeface="Arial"/>
              <a:sym typeface="Arial"/>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latin typeface="Arial"/>
                <a:ea typeface="Arial"/>
                <a:cs typeface="Arial"/>
                <a:sym typeface="Arial"/>
              </a:rPr>
              <a:t>We are dealing with text data which is indeed a big constraint since we can’t work on it, so we have to convert into some form before any process.</a:t>
            </a:r>
            <a:endParaRPr sz="1900">
              <a:solidFill>
                <a:srgbClr val="0033CC"/>
              </a:solidFill>
              <a:latin typeface="Arial"/>
              <a:ea typeface="Arial"/>
              <a:cs typeface="Arial"/>
              <a:sym typeface="Arial"/>
            </a:endParaRPr>
          </a:p>
          <a:p>
            <a:pPr indent="-349250" lvl="0" marL="457200" rtl="0" algn="l">
              <a:lnSpc>
                <a:spcPct val="150000"/>
              </a:lnSpc>
              <a:spcBef>
                <a:spcPts val="0"/>
              </a:spcBef>
              <a:spcAft>
                <a:spcPts val="0"/>
              </a:spcAft>
              <a:buClr>
                <a:srgbClr val="0033CC"/>
              </a:buClr>
              <a:buSzPts val="1900"/>
              <a:buChar char="➢"/>
            </a:pPr>
            <a:r>
              <a:rPr lang="en-US" sz="1900">
                <a:solidFill>
                  <a:srgbClr val="0033CC"/>
                </a:solidFill>
                <a:latin typeface="Arial"/>
                <a:ea typeface="Arial"/>
                <a:cs typeface="Arial"/>
                <a:sym typeface="Arial"/>
              </a:rPr>
              <a:t>Extent of forecasting.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7b2f96562f_0_62"/>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Assumptions</a:t>
            </a:r>
            <a:endParaRPr/>
          </a:p>
        </p:txBody>
      </p:sp>
      <p:sp>
        <p:nvSpPr>
          <p:cNvPr id="145" name="Google Shape;145;g7b2f96562f_0_62"/>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0"/>
              </a:spcBef>
              <a:spcAft>
                <a:spcPts val="0"/>
              </a:spcAft>
              <a:buClr>
                <a:schemeClr val="dk1"/>
              </a:buClr>
              <a:buSzPts val="1100"/>
              <a:buFont typeface="Arial"/>
              <a:buNone/>
            </a:pPr>
            <a:r>
              <a:rPr b="1" lang="en-US">
                <a:solidFill>
                  <a:srgbClr val="0033CC"/>
                </a:solidFill>
                <a:latin typeface="Trebuchet MS"/>
                <a:ea typeface="Trebuchet MS"/>
                <a:cs typeface="Trebuchet MS"/>
                <a:sym typeface="Trebuchet MS"/>
              </a:rPr>
              <a:t>Assumptions:</a:t>
            </a:r>
            <a:endParaRPr b="1">
              <a:solidFill>
                <a:srgbClr val="0033CC"/>
              </a:solidFill>
              <a:latin typeface="Trebuchet MS"/>
              <a:ea typeface="Trebuchet MS"/>
              <a:cs typeface="Trebuchet MS"/>
              <a:sym typeface="Trebuchet MS"/>
            </a:endParaRPr>
          </a:p>
          <a:p>
            <a:pPr indent="-355600" lvl="0" marL="1371600" rtl="0" algn="just">
              <a:lnSpc>
                <a:spcPct val="100000"/>
              </a:lnSpc>
              <a:spcBef>
                <a:spcPts val="480"/>
              </a:spcBef>
              <a:spcAft>
                <a:spcPts val="0"/>
              </a:spcAft>
              <a:buClr>
                <a:srgbClr val="0033CC"/>
              </a:buClr>
              <a:buSzPts val="2000"/>
              <a:buChar char="➢"/>
            </a:pPr>
            <a:r>
              <a:rPr lang="en-US">
                <a:solidFill>
                  <a:srgbClr val="0033CC"/>
                </a:solidFill>
                <a:latin typeface="Trebuchet MS"/>
                <a:ea typeface="Trebuchet MS"/>
                <a:cs typeface="Trebuchet MS"/>
                <a:sym typeface="Trebuchet MS"/>
              </a:rPr>
              <a:t>The trending topics in future are based on the current and past trend.</a:t>
            </a:r>
            <a:endParaRPr sz="2200">
              <a:solidFill>
                <a:srgbClr val="0033CC"/>
              </a:solidFill>
              <a:latin typeface="Arial"/>
              <a:ea typeface="Arial"/>
              <a:cs typeface="Arial"/>
              <a:sym typeface="Arial"/>
            </a:endParaRPr>
          </a:p>
          <a:p>
            <a:pPr indent="-368300" lvl="0" marL="1371600" rtl="0" algn="just">
              <a:lnSpc>
                <a:spcPct val="100000"/>
              </a:lnSpc>
              <a:spcBef>
                <a:spcPts val="480"/>
              </a:spcBef>
              <a:spcAft>
                <a:spcPts val="0"/>
              </a:spcAft>
              <a:buClr>
                <a:srgbClr val="0033CC"/>
              </a:buClr>
              <a:buSzPts val="2200"/>
              <a:buChar char="➢"/>
            </a:pPr>
            <a:r>
              <a:rPr lang="en-US">
                <a:solidFill>
                  <a:srgbClr val="0033CC"/>
                </a:solidFill>
                <a:latin typeface="Trebuchet MS"/>
                <a:ea typeface="Trebuchet MS"/>
                <a:cs typeface="Trebuchet MS"/>
                <a:sym typeface="Trebuchet MS"/>
              </a:rPr>
              <a:t>The frequency of occurrence of topics is helps in predicting it’s trend.</a:t>
            </a:r>
            <a:endParaRPr>
              <a:solidFill>
                <a:srgbClr val="0033CC"/>
              </a:solidFill>
              <a:latin typeface="Trebuchet MS"/>
              <a:ea typeface="Trebuchet MS"/>
              <a:cs typeface="Trebuchet MS"/>
              <a:sym typeface="Trebuchet MS"/>
            </a:endParaRPr>
          </a:p>
          <a:p>
            <a:pPr indent="-393700" lvl="0" marL="1371600" rtl="0" algn="just">
              <a:lnSpc>
                <a:spcPct val="100000"/>
              </a:lnSpc>
              <a:spcBef>
                <a:spcPts val="480"/>
              </a:spcBef>
              <a:spcAft>
                <a:spcPts val="0"/>
              </a:spcAft>
              <a:buClr>
                <a:srgbClr val="0033CC"/>
              </a:buClr>
              <a:buSzPts val="2600"/>
              <a:buFont typeface="Trebuchet MS"/>
              <a:buChar char="➢"/>
            </a:pPr>
            <a:r>
              <a:rPr lang="en-US">
                <a:solidFill>
                  <a:srgbClr val="0033CC"/>
                </a:solidFill>
                <a:latin typeface="Trebuchet MS"/>
                <a:ea typeface="Trebuchet MS"/>
                <a:cs typeface="Trebuchet MS"/>
                <a:sym typeface="Trebuchet MS"/>
              </a:rPr>
              <a:t>Accuracy of chosen model is high.</a:t>
            </a:r>
            <a:endParaRPr>
              <a:solidFill>
                <a:srgbClr val="0033CC"/>
              </a:solidFill>
              <a:latin typeface="Trebuchet MS"/>
              <a:ea typeface="Trebuchet MS"/>
              <a:cs typeface="Trebuchet MS"/>
              <a:sym typeface="Trebuchet MS"/>
            </a:endParaRPr>
          </a:p>
          <a:p>
            <a:pPr indent="-393700" lvl="0" marL="1371600" rtl="0" algn="just">
              <a:lnSpc>
                <a:spcPct val="100000"/>
              </a:lnSpc>
              <a:spcBef>
                <a:spcPts val="480"/>
              </a:spcBef>
              <a:spcAft>
                <a:spcPts val="0"/>
              </a:spcAft>
              <a:buClr>
                <a:srgbClr val="0033CC"/>
              </a:buClr>
              <a:buSzPts val="2600"/>
              <a:buFont typeface="Trebuchet MS"/>
              <a:buChar char="➢"/>
            </a:pPr>
            <a:r>
              <a:rPr lang="en-US">
                <a:solidFill>
                  <a:srgbClr val="0033CC"/>
                </a:solidFill>
                <a:latin typeface="Trebuchet MS"/>
                <a:ea typeface="Trebuchet MS"/>
                <a:cs typeface="Trebuchet MS"/>
                <a:sym typeface="Trebuchet MS"/>
              </a:rPr>
              <a:t>Topics are low resolution and high sensitive.</a:t>
            </a:r>
            <a:endParaRPr>
              <a:solidFill>
                <a:srgbClr val="0033CC"/>
              </a:solidFill>
              <a:latin typeface="Trebuchet MS"/>
              <a:ea typeface="Trebuchet MS"/>
              <a:cs typeface="Trebuchet MS"/>
              <a:sym typeface="Trebuchet MS"/>
            </a:endParaRPr>
          </a:p>
          <a:p>
            <a:pPr indent="-393700" lvl="0" marL="1371600" rtl="0" algn="just">
              <a:lnSpc>
                <a:spcPct val="100000"/>
              </a:lnSpc>
              <a:spcBef>
                <a:spcPts val="480"/>
              </a:spcBef>
              <a:spcAft>
                <a:spcPts val="0"/>
              </a:spcAft>
              <a:buClr>
                <a:srgbClr val="0033CC"/>
              </a:buClr>
              <a:buSzPts val="2600"/>
              <a:buFont typeface="Trebuchet MS"/>
              <a:buChar char="➢"/>
            </a:pPr>
            <a:r>
              <a:rPr lang="en-US">
                <a:solidFill>
                  <a:srgbClr val="0033CC"/>
                </a:solidFill>
                <a:latin typeface="Trebuchet MS"/>
                <a:ea typeface="Trebuchet MS"/>
                <a:cs typeface="Trebuchet MS"/>
                <a:sym typeface="Trebuchet MS"/>
              </a:rPr>
              <a:t>Rising and falling of the topic do not have a long term spanning.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7b2f96562f_0_68"/>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Dependency</a:t>
            </a:r>
            <a:endParaRPr/>
          </a:p>
        </p:txBody>
      </p:sp>
      <p:sp>
        <p:nvSpPr>
          <p:cNvPr id="152" name="Google Shape;152;g7b2f96562f_0_68"/>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fontScale="70000" lnSpcReduction="20000"/>
          </a:bodyPr>
          <a:lstStyle/>
          <a:p>
            <a:pPr indent="457200" lvl="0" marL="0" rtl="0" algn="l">
              <a:lnSpc>
                <a:spcPct val="150000"/>
              </a:lnSpc>
              <a:spcBef>
                <a:spcPts val="500"/>
              </a:spcBef>
              <a:spcAft>
                <a:spcPts val="0"/>
              </a:spcAft>
              <a:buNone/>
            </a:pPr>
            <a:r>
              <a:rPr lang="en-US" sz="3100">
                <a:solidFill>
                  <a:srgbClr val="0033CC"/>
                </a:solidFill>
                <a:latin typeface="Arial"/>
                <a:ea typeface="Arial"/>
                <a:cs typeface="Arial"/>
                <a:sym typeface="Arial"/>
              </a:rPr>
              <a:t>Dependency</a:t>
            </a:r>
            <a:r>
              <a:rPr lang="en-US" sz="3100">
                <a:solidFill>
                  <a:srgbClr val="0033CC"/>
                </a:solidFill>
                <a:latin typeface="Arial"/>
                <a:ea typeface="Arial"/>
                <a:cs typeface="Arial"/>
                <a:sym typeface="Arial"/>
              </a:rPr>
              <a:t>:</a:t>
            </a:r>
            <a:endParaRPr sz="3100">
              <a:solidFill>
                <a:srgbClr val="0033CC"/>
              </a:solidFill>
              <a:latin typeface="Arial"/>
              <a:ea typeface="Arial"/>
              <a:cs typeface="Arial"/>
              <a:sym typeface="Arial"/>
            </a:endParaRPr>
          </a:p>
          <a:p>
            <a:pPr indent="-366394" lvl="0" marL="1371600" rtl="0" algn="l">
              <a:lnSpc>
                <a:spcPct val="150000"/>
              </a:lnSpc>
              <a:spcBef>
                <a:spcPts val="500"/>
              </a:spcBef>
              <a:spcAft>
                <a:spcPts val="0"/>
              </a:spcAft>
              <a:buClr>
                <a:srgbClr val="0033CC"/>
              </a:buClr>
              <a:buSzPct val="100000"/>
              <a:buChar char="➢"/>
            </a:pPr>
            <a:r>
              <a:rPr lang="en-US" sz="3100">
                <a:solidFill>
                  <a:srgbClr val="0033CC"/>
                </a:solidFill>
                <a:latin typeface="Arial"/>
                <a:ea typeface="Arial"/>
                <a:cs typeface="Arial"/>
                <a:sym typeface="Arial"/>
              </a:rPr>
              <a:t>Confounding variables in data.</a:t>
            </a:r>
            <a:endParaRPr sz="3100">
              <a:solidFill>
                <a:srgbClr val="0033CC"/>
              </a:solidFill>
              <a:latin typeface="Arial"/>
              <a:ea typeface="Arial"/>
              <a:cs typeface="Arial"/>
              <a:sym typeface="Arial"/>
            </a:endParaRPr>
          </a:p>
          <a:p>
            <a:pPr indent="0" lvl="0" marL="1371600" rtl="0" algn="l">
              <a:lnSpc>
                <a:spcPct val="150000"/>
              </a:lnSpc>
              <a:spcBef>
                <a:spcPts val="500"/>
              </a:spcBef>
              <a:spcAft>
                <a:spcPts val="0"/>
              </a:spcAft>
              <a:buClr>
                <a:schemeClr val="dk1"/>
              </a:buClr>
              <a:buSzPct val="35483"/>
              <a:buFont typeface="Arial"/>
              <a:buNone/>
            </a:pPr>
            <a:r>
              <a:rPr lang="en-US" sz="3100">
                <a:solidFill>
                  <a:srgbClr val="0033CC"/>
                </a:solidFill>
                <a:latin typeface="Arial"/>
                <a:ea typeface="Arial"/>
                <a:cs typeface="Arial"/>
                <a:sym typeface="Arial"/>
              </a:rPr>
              <a:t>	Effects the both dependent and independent variable.</a:t>
            </a:r>
            <a:endParaRPr sz="3100">
              <a:solidFill>
                <a:srgbClr val="0033CC"/>
              </a:solidFill>
              <a:latin typeface="Arial"/>
              <a:ea typeface="Arial"/>
              <a:cs typeface="Arial"/>
              <a:sym typeface="Arial"/>
            </a:endParaRPr>
          </a:p>
          <a:p>
            <a:pPr indent="-366394" lvl="0" marL="1371600" rtl="0" algn="l">
              <a:lnSpc>
                <a:spcPct val="150000"/>
              </a:lnSpc>
              <a:spcBef>
                <a:spcPts val="500"/>
              </a:spcBef>
              <a:spcAft>
                <a:spcPts val="0"/>
              </a:spcAft>
              <a:buClr>
                <a:srgbClr val="0033CC"/>
              </a:buClr>
              <a:buSzPct val="100000"/>
              <a:buChar char="➢"/>
            </a:pPr>
            <a:r>
              <a:rPr lang="en-US" sz="3100">
                <a:solidFill>
                  <a:srgbClr val="0033CC"/>
                </a:solidFill>
                <a:latin typeface="Arial"/>
                <a:ea typeface="Arial"/>
                <a:cs typeface="Arial"/>
                <a:sym typeface="Arial"/>
              </a:rPr>
              <a:t>Correlation between topics.</a:t>
            </a:r>
            <a:endParaRPr sz="3100">
              <a:solidFill>
                <a:srgbClr val="0033CC"/>
              </a:solidFill>
              <a:latin typeface="Arial"/>
              <a:ea typeface="Arial"/>
              <a:cs typeface="Arial"/>
              <a:sym typeface="Arial"/>
            </a:endParaRPr>
          </a:p>
          <a:p>
            <a:pPr indent="0" lvl="0" marL="1371600" rtl="0" algn="l">
              <a:lnSpc>
                <a:spcPct val="150000"/>
              </a:lnSpc>
              <a:spcBef>
                <a:spcPts val="500"/>
              </a:spcBef>
              <a:spcAft>
                <a:spcPts val="0"/>
              </a:spcAft>
              <a:buClr>
                <a:schemeClr val="dk1"/>
              </a:buClr>
              <a:buSzPct val="35483"/>
              <a:buFont typeface="Arial"/>
              <a:buNone/>
            </a:pPr>
            <a:r>
              <a:rPr lang="en-US" sz="3100">
                <a:solidFill>
                  <a:srgbClr val="0033CC"/>
                </a:solidFill>
                <a:latin typeface="Arial"/>
                <a:ea typeface="Arial"/>
                <a:cs typeface="Arial"/>
                <a:sym typeface="Arial"/>
              </a:rPr>
              <a:t>	Extent of relation between each topic.</a:t>
            </a:r>
            <a:endParaRPr sz="3100">
              <a:solidFill>
                <a:srgbClr val="0033CC"/>
              </a:solidFill>
              <a:latin typeface="Arial"/>
              <a:ea typeface="Arial"/>
              <a:cs typeface="Arial"/>
              <a:sym typeface="Arial"/>
            </a:endParaRPr>
          </a:p>
          <a:p>
            <a:pPr indent="-366394" lvl="0" marL="1371600" rtl="0" algn="l">
              <a:lnSpc>
                <a:spcPct val="150000"/>
              </a:lnSpc>
              <a:spcBef>
                <a:spcPts val="500"/>
              </a:spcBef>
              <a:spcAft>
                <a:spcPts val="0"/>
              </a:spcAft>
              <a:buClr>
                <a:srgbClr val="0033CC"/>
              </a:buClr>
              <a:buSzPct val="100000"/>
              <a:buChar char="➢"/>
            </a:pPr>
            <a:r>
              <a:rPr lang="en-US" sz="3100">
                <a:solidFill>
                  <a:srgbClr val="0033CC"/>
                </a:solidFill>
                <a:latin typeface="Arial"/>
                <a:ea typeface="Arial"/>
                <a:cs typeface="Arial"/>
                <a:sym typeface="Arial"/>
              </a:rPr>
              <a:t>Data Quality .</a:t>
            </a:r>
            <a:endParaRPr sz="3100">
              <a:solidFill>
                <a:srgbClr val="0033CC"/>
              </a:solidFill>
              <a:latin typeface="Arial"/>
              <a:ea typeface="Arial"/>
              <a:cs typeface="Arial"/>
              <a:sym typeface="Arial"/>
            </a:endParaRPr>
          </a:p>
          <a:p>
            <a:pPr indent="0" lvl="0" marL="1371600" rtl="0" algn="l">
              <a:lnSpc>
                <a:spcPct val="150000"/>
              </a:lnSpc>
              <a:spcBef>
                <a:spcPts val="500"/>
              </a:spcBef>
              <a:spcAft>
                <a:spcPts val="0"/>
              </a:spcAft>
              <a:buClr>
                <a:schemeClr val="dk1"/>
              </a:buClr>
              <a:buSzPct val="35483"/>
              <a:buFont typeface="Arial"/>
              <a:buNone/>
            </a:pPr>
            <a:r>
              <a:rPr lang="en-US" sz="3100">
                <a:solidFill>
                  <a:srgbClr val="0033CC"/>
                </a:solidFill>
                <a:latin typeface="Arial"/>
                <a:ea typeface="Arial"/>
                <a:cs typeface="Arial"/>
                <a:sym typeface="Arial"/>
              </a:rPr>
              <a:t>	Large dataset and useful features in the dataset.</a:t>
            </a:r>
            <a:endParaRPr sz="3100">
              <a:solidFill>
                <a:srgbClr val="0033CC"/>
              </a:solidFill>
              <a:latin typeface="Arial"/>
              <a:ea typeface="Arial"/>
              <a:cs typeface="Arial"/>
              <a:sym typeface="Arial"/>
            </a:endParaRPr>
          </a:p>
          <a:p>
            <a:pPr indent="-366394" lvl="0" marL="1371600" rtl="0" algn="l">
              <a:lnSpc>
                <a:spcPct val="150000"/>
              </a:lnSpc>
              <a:spcBef>
                <a:spcPts val="500"/>
              </a:spcBef>
              <a:spcAft>
                <a:spcPts val="0"/>
              </a:spcAft>
              <a:buClr>
                <a:srgbClr val="0033CC"/>
              </a:buClr>
              <a:buSzPct val="100000"/>
              <a:buChar char="➢"/>
            </a:pPr>
            <a:r>
              <a:rPr lang="en-US" sz="3100">
                <a:solidFill>
                  <a:srgbClr val="0033CC"/>
                </a:solidFill>
                <a:latin typeface="Arial"/>
                <a:ea typeface="Arial"/>
                <a:cs typeface="Arial"/>
                <a:sym typeface="Arial"/>
              </a:rPr>
              <a:t>Temporal dependency.</a:t>
            </a:r>
            <a:endParaRPr sz="3100">
              <a:solidFill>
                <a:srgbClr val="0033CC"/>
              </a:solidFill>
              <a:latin typeface="Arial"/>
              <a:ea typeface="Arial"/>
              <a:cs typeface="Arial"/>
              <a:sym typeface="Arial"/>
            </a:endParaRPr>
          </a:p>
          <a:p>
            <a:pPr indent="457200" lvl="0" marL="1371600" rtl="0" algn="l">
              <a:lnSpc>
                <a:spcPct val="150000"/>
              </a:lnSpc>
              <a:spcBef>
                <a:spcPts val="500"/>
              </a:spcBef>
              <a:spcAft>
                <a:spcPts val="0"/>
              </a:spcAft>
              <a:buClr>
                <a:schemeClr val="dk1"/>
              </a:buClr>
              <a:buSzPct val="35483"/>
              <a:buFont typeface="Arial"/>
              <a:buNone/>
            </a:pPr>
            <a:r>
              <a:rPr lang="en-US" sz="3100">
                <a:solidFill>
                  <a:srgbClr val="0033CC"/>
                </a:solidFill>
                <a:latin typeface="Arial"/>
                <a:ea typeface="Arial"/>
                <a:cs typeface="Arial"/>
                <a:sym typeface="Arial"/>
              </a:rPr>
              <a:t>Casual relationship b\w the topics.</a:t>
            </a:r>
            <a:endParaRPr sz="3100">
              <a:solidFill>
                <a:srgbClr val="0033CC"/>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7b2f96562f_2_157"/>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Design Details</a:t>
            </a:r>
            <a:endParaRPr/>
          </a:p>
        </p:txBody>
      </p:sp>
      <p:sp>
        <p:nvSpPr>
          <p:cNvPr id="159" name="Google Shape;159;g7b2f96562f_2_157"/>
          <p:cNvSpPr txBox="1"/>
          <p:nvPr>
            <p:ph idx="1" type="body"/>
          </p:nvPr>
        </p:nvSpPr>
        <p:spPr>
          <a:xfrm>
            <a:off x="838200" y="1295400"/>
            <a:ext cx="10515600" cy="5502300"/>
          </a:xfrm>
          <a:prstGeom prst="rect">
            <a:avLst/>
          </a:prstGeom>
        </p:spPr>
        <p:txBody>
          <a:bodyPr anchorCtr="0" anchor="t" bIns="45700" lIns="91425" spcFirstLastPara="1" rIns="91425" wrap="square" tIns="45700">
            <a:normAutofit/>
          </a:bodyPr>
          <a:lstStyle/>
          <a:p>
            <a:pPr indent="-393700" lvl="0" marL="457200" rtl="0" algn="l">
              <a:spcBef>
                <a:spcPts val="1000"/>
              </a:spcBef>
              <a:spcAft>
                <a:spcPts val="0"/>
              </a:spcAft>
              <a:buClr>
                <a:srgbClr val="0033CC"/>
              </a:buClr>
              <a:buSzPts val="2600"/>
              <a:buChar char="➢"/>
            </a:pPr>
            <a:r>
              <a:rPr b="1" lang="en-US" sz="2600">
                <a:solidFill>
                  <a:srgbClr val="0033CC"/>
                </a:solidFill>
              </a:rPr>
              <a:t>For data extraction the Project depends on platform</a:t>
            </a:r>
            <a:endParaRPr b="1" sz="2600">
              <a:solidFill>
                <a:srgbClr val="0033CC"/>
              </a:solidFill>
            </a:endParaRPr>
          </a:p>
          <a:p>
            <a:pPr indent="-387350" lvl="1" marL="914400" rtl="0" algn="l">
              <a:spcBef>
                <a:spcPts val="0"/>
              </a:spcBef>
              <a:spcAft>
                <a:spcPts val="0"/>
              </a:spcAft>
              <a:buClr>
                <a:srgbClr val="0033CC"/>
              </a:buClr>
              <a:buSzPts val="2500"/>
              <a:buChar char="○"/>
            </a:pPr>
            <a:r>
              <a:rPr lang="en-US" sz="2500">
                <a:solidFill>
                  <a:srgbClr val="0033CC"/>
                </a:solidFill>
              </a:rPr>
              <a:t>Twitter</a:t>
            </a:r>
            <a:endParaRPr sz="2500">
              <a:solidFill>
                <a:srgbClr val="0033CC"/>
              </a:solidFill>
            </a:endParaRPr>
          </a:p>
          <a:p>
            <a:pPr indent="-387350" lvl="1" marL="914400" rtl="0" algn="l">
              <a:spcBef>
                <a:spcPts val="0"/>
              </a:spcBef>
              <a:spcAft>
                <a:spcPts val="0"/>
              </a:spcAft>
              <a:buClr>
                <a:srgbClr val="0033CC"/>
              </a:buClr>
              <a:buSzPts val="2500"/>
              <a:buChar char="○"/>
            </a:pPr>
            <a:r>
              <a:rPr lang="en-US" sz="2500">
                <a:solidFill>
                  <a:srgbClr val="0033CC"/>
                </a:solidFill>
              </a:rPr>
              <a:t>Google trends </a:t>
            </a:r>
            <a:endParaRPr sz="2500">
              <a:solidFill>
                <a:srgbClr val="0033CC"/>
              </a:solidFill>
            </a:endParaRPr>
          </a:p>
          <a:p>
            <a:pPr indent="-387350" lvl="1" marL="914400" rtl="0" algn="l">
              <a:spcBef>
                <a:spcPts val="0"/>
              </a:spcBef>
              <a:spcAft>
                <a:spcPts val="0"/>
              </a:spcAft>
              <a:buClr>
                <a:srgbClr val="0033CC"/>
              </a:buClr>
              <a:buSzPts val="2500"/>
              <a:buChar char="○"/>
            </a:pPr>
            <a:r>
              <a:rPr lang="en-US" sz="2500">
                <a:solidFill>
                  <a:srgbClr val="0033CC"/>
                </a:solidFill>
              </a:rPr>
              <a:t>YouTube</a:t>
            </a:r>
            <a:endParaRPr sz="2500">
              <a:solidFill>
                <a:srgbClr val="0033CC"/>
              </a:solidFill>
            </a:endParaRPr>
          </a:p>
          <a:p>
            <a:pPr indent="-393700" lvl="0" marL="457200" rtl="0" algn="l">
              <a:spcBef>
                <a:spcPts val="0"/>
              </a:spcBef>
              <a:spcAft>
                <a:spcPts val="0"/>
              </a:spcAft>
              <a:buClr>
                <a:srgbClr val="0033CC"/>
              </a:buClr>
              <a:buSzPts val="2600"/>
              <a:buChar char="➢"/>
            </a:pPr>
            <a:r>
              <a:rPr b="1" lang="en-US" sz="2600">
                <a:solidFill>
                  <a:srgbClr val="0033CC"/>
                </a:solidFill>
              </a:rPr>
              <a:t>Building User Interface.</a:t>
            </a:r>
            <a:endParaRPr b="1" sz="2600">
              <a:solidFill>
                <a:srgbClr val="0033CC"/>
              </a:solidFill>
            </a:endParaRPr>
          </a:p>
          <a:p>
            <a:pPr indent="-387350" lvl="1" marL="914400" rtl="0" algn="l">
              <a:spcBef>
                <a:spcPts val="1000"/>
              </a:spcBef>
              <a:spcAft>
                <a:spcPts val="0"/>
              </a:spcAft>
              <a:buClr>
                <a:srgbClr val="0033CC"/>
              </a:buClr>
              <a:buSzPts val="2500"/>
              <a:buChar char="○"/>
            </a:pPr>
            <a:r>
              <a:rPr lang="en-US" sz="2500">
                <a:solidFill>
                  <a:srgbClr val="0033CC"/>
                </a:solidFill>
              </a:rPr>
              <a:t>Flask API</a:t>
            </a:r>
            <a:endParaRPr sz="2500">
              <a:solidFill>
                <a:srgbClr val="0033CC"/>
              </a:solidFill>
            </a:endParaRPr>
          </a:p>
          <a:p>
            <a:pPr indent="-387350" lvl="0" marL="457200" rtl="0" algn="l">
              <a:spcBef>
                <a:spcPts val="1600"/>
              </a:spcBef>
              <a:spcAft>
                <a:spcPts val="0"/>
              </a:spcAft>
              <a:buClr>
                <a:srgbClr val="0033CC"/>
              </a:buClr>
              <a:buSzPts val="2500"/>
              <a:buChar char="➢"/>
            </a:pPr>
            <a:r>
              <a:rPr b="1" lang="en-US" sz="2500">
                <a:solidFill>
                  <a:srgbClr val="0033CC"/>
                </a:solidFill>
              </a:rPr>
              <a:t>Module and Libraries like</a:t>
            </a:r>
            <a:endParaRPr b="1" sz="2500">
              <a:solidFill>
                <a:srgbClr val="0033CC"/>
              </a:solidFill>
            </a:endParaRPr>
          </a:p>
          <a:p>
            <a:pPr indent="-387350" lvl="1" marL="914400" rtl="0" algn="l">
              <a:spcBef>
                <a:spcPts val="0"/>
              </a:spcBef>
              <a:spcAft>
                <a:spcPts val="0"/>
              </a:spcAft>
              <a:buClr>
                <a:srgbClr val="0033CC"/>
              </a:buClr>
              <a:buSzPts val="2500"/>
              <a:buChar char="○"/>
            </a:pPr>
            <a:r>
              <a:rPr lang="en-US" sz="2500">
                <a:solidFill>
                  <a:srgbClr val="0033CC"/>
                </a:solidFill>
              </a:rPr>
              <a:t>Tensorflow and Keras </a:t>
            </a:r>
            <a:endParaRPr/>
          </a:p>
          <a:p>
            <a:pPr indent="-412750" lvl="0" marL="457200" rtl="0" algn="l">
              <a:spcBef>
                <a:spcPts val="0"/>
              </a:spcBef>
              <a:spcAft>
                <a:spcPts val="0"/>
              </a:spcAft>
              <a:buClr>
                <a:srgbClr val="0033CC"/>
              </a:buClr>
              <a:buSzPts val="2900"/>
              <a:buChar char="➢"/>
            </a:pPr>
            <a:r>
              <a:rPr b="1" lang="en-US" sz="2500">
                <a:solidFill>
                  <a:srgbClr val="0033CC"/>
                </a:solidFill>
              </a:rPr>
              <a:t>Platform for running and Testing.</a:t>
            </a:r>
            <a:endParaRPr b="1" sz="2500">
              <a:solidFill>
                <a:srgbClr val="0033CC"/>
              </a:solidFill>
            </a:endParaRPr>
          </a:p>
          <a:p>
            <a:pPr indent="-381000" lvl="1" marL="914400" rtl="0" algn="l">
              <a:spcBef>
                <a:spcPts val="0"/>
              </a:spcBef>
              <a:spcAft>
                <a:spcPts val="0"/>
              </a:spcAft>
              <a:buClr>
                <a:srgbClr val="0033CC"/>
              </a:buClr>
              <a:buSzPts val="2400"/>
              <a:buChar char="○"/>
            </a:pPr>
            <a:r>
              <a:rPr lang="en-US">
                <a:solidFill>
                  <a:srgbClr val="0033CC"/>
                </a:solidFill>
              </a:rPr>
              <a:t>Jupyter notebook</a:t>
            </a:r>
            <a:endParaRPr>
              <a:solidFill>
                <a:srgbClr val="0033CC"/>
              </a:solidFill>
            </a:endParaRPr>
          </a:p>
          <a:p>
            <a:pPr indent="-381000" lvl="1" marL="914400" rtl="0" algn="l">
              <a:spcBef>
                <a:spcPts val="0"/>
              </a:spcBef>
              <a:spcAft>
                <a:spcPts val="0"/>
              </a:spcAft>
              <a:buClr>
                <a:srgbClr val="0033CC"/>
              </a:buClr>
              <a:buSzPts val="2400"/>
              <a:buChar char="○"/>
            </a:pPr>
            <a:r>
              <a:rPr lang="en-US">
                <a:solidFill>
                  <a:srgbClr val="0033CC"/>
                </a:solidFill>
              </a:rPr>
              <a:t>Google Collab</a:t>
            </a:r>
            <a:endParaRPr>
              <a:solidFill>
                <a:srgbClr val="0033CC"/>
              </a:solidFill>
            </a:endParaRPr>
          </a:p>
          <a:p>
            <a:pPr indent="-412750" lvl="0" marL="457200" rtl="0" algn="l">
              <a:spcBef>
                <a:spcPts val="0"/>
              </a:spcBef>
              <a:spcAft>
                <a:spcPts val="0"/>
              </a:spcAft>
              <a:buClr>
                <a:srgbClr val="0033CC"/>
              </a:buClr>
              <a:buSzPts val="2900"/>
              <a:buChar char="➢"/>
            </a:pPr>
            <a:r>
              <a:rPr b="1" lang="en-US" sz="2500">
                <a:solidFill>
                  <a:srgbClr val="0033CC"/>
                </a:solidFill>
              </a:rPr>
              <a:t>Data Storage.</a:t>
            </a:r>
            <a:endParaRPr b="1" sz="2500">
              <a:solidFill>
                <a:srgbClr val="0033CC"/>
              </a:solidFill>
            </a:endParaRPr>
          </a:p>
          <a:p>
            <a:pPr indent="-381000" lvl="1" marL="914400" rtl="0" algn="l">
              <a:spcBef>
                <a:spcPts val="0"/>
              </a:spcBef>
              <a:spcAft>
                <a:spcPts val="0"/>
              </a:spcAft>
              <a:buClr>
                <a:srgbClr val="0033CC"/>
              </a:buClr>
              <a:buSzPts val="2400"/>
              <a:buChar char="○"/>
            </a:pPr>
            <a:r>
              <a:rPr lang="en-US">
                <a:solidFill>
                  <a:srgbClr val="0033CC"/>
                </a:solidFill>
              </a:rPr>
              <a:t>Cloud storage.</a:t>
            </a:r>
            <a:endParaRPr>
              <a:solidFill>
                <a:srgbClr val="0033CC"/>
              </a:solidFill>
            </a:endParaRPr>
          </a:p>
          <a:p>
            <a:pPr indent="-412750" lvl="0" marL="457200" rtl="0" algn="l">
              <a:spcBef>
                <a:spcPts val="0"/>
              </a:spcBef>
              <a:spcAft>
                <a:spcPts val="0"/>
              </a:spcAft>
              <a:buClr>
                <a:srgbClr val="0033CC"/>
              </a:buClr>
              <a:buSzPts val="2900"/>
              <a:buChar char="➢"/>
            </a:pPr>
            <a:r>
              <a:rPr b="1" lang="en-US" sz="2500">
                <a:solidFill>
                  <a:srgbClr val="0033CC"/>
                </a:solidFill>
              </a:rPr>
              <a:t>Microservices for connecting process.</a:t>
            </a:r>
            <a:endParaRPr sz="2500">
              <a:solidFill>
                <a:srgbClr val="0033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a89fa915c_0_6"/>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Design Details</a:t>
            </a:r>
            <a:endParaRPr/>
          </a:p>
        </p:txBody>
      </p:sp>
      <p:sp>
        <p:nvSpPr>
          <p:cNvPr id="166" name="Google Shape;166;gda89fa915c_0_6"/>
          <p:cNvSpPr txBox="1"/>
          <p:nvPr>
            <p:ph idx="1" type="body"/>
          </p:nvPr>
        </p:nvSpPr>
        <p:spPr>
          <a:xfrm>
            <a:off x="838200" y="1295400"/>
            <a:ext cx="10515600" cy="5276100"/>
          </a:xfrm>
          <a:prstGeom prst="rect">
            <a:avLst/>
          </a:prstGeom>
        </p:spPr>
        <p:txBody>
          <a:bodyPr anchorCtr="0" anchor="t" bIns="45700" lIns="91425" spcFirstLastPara="1" rIns="91425" wrap="square" tIns="45700">
            <a:normAutofit/>
          </a:bodyPr>
          <a:lstStyle/>
          <a:p>
            <a:pPr indent="-406400" lvl="0" marL="914400" rtl="0" algn="l">
              <a:spcBef>
                <a:spcPts val="1000"/>
              </a:spcBef>
              <a:spcAft>
                <a:spcPts val="0"/>
              </a:spcAft>
              <a:buClr>
                <a:srgbClr val="0033CC"/>
              </a:buClr>
              <a:buSzPts val="2800"/>
              <a:buChar char="❖"/>
            </a:pPr>
            <a:r>
              <a:rPr b="1" lang="en-US">
                <a:solidFill>
                  <a:srgbClr val="0033CC"/>
                </a:solidFill>
              </a:rPr>
              <a:t>Novelty.</a:t>
            </a:r>
            <a:endParaRPr b="1">
              <a:solidFill>
                <a:srgbClr val="0033CC"/>
              </a:solidFill>
            </a:endParaRPr>
          </a:p>
          <a:p>
            <a:pPr indent="0" lvl="0" marL="914400" rtl="0" algn="l">
              <a:spcBef>
                <a:spcPts val="1600"/>
              </a:spcBef>
              <a:spcAft>
                <a:spcPts val="0"/>
              </a:spcAft>
              <a:buNone/>
            </a:pPr>
            <a:r>
              <a:rPr lang="en-US">
                <a:solidFill>
                  <a:srgbClr val="0033CC"/>
                </a:solidFill>
              </a:rPr>
              <a:t>The forecasting is used everywhere to progress, produce and provide things on demand.</a:t>
            </a:r>
            <a:endParaRPr>
              <a:solidFill>
                <a:srgbClr val="0033CC"/>
              </a:solidFill>
            </a:endParaRPr>
          </a:p>
          <a:p>
            <a:pPr indent="0" lvl="0" marL="914400" rtl="0" algn="l">
              <a:spcBef>
                <a:spcPts val="1600"/>
              </a:spcBef>
              <a:spcAft>
                <a:spcPts val="0"/>
              </a:spcAft>
              <a:buNone/>
            </a:pPr>
            <a:r>
              <a:rPr lang="en-US">
                <a:solidFill>
                  <a:srgbClr val="0033CC"/>
                </a:solidFill>
              </a:rPr>
              <a:t> Being able to tackle upcoming problems if they are initial known even if fairly.</a:t>
            </a:r>
            <a:endParaRPr>
              <a:solidFill>
                <a:srgbClr val="0033CC"/>
              </a:solidFill>
            </a:endParaRPr>
          </a:p>
          <a:p>
            <a:pPr indent="-406400" lvl="0" marL="914400" rtl="0" algn="l">
              <a:spcBef>
                <a:spcPts val="1600"/>
              </a:spcBef>
              <a:spcAft>
                <a:spcPts val="0"/>
              </a:spcAft>
              <a:buClr>
                <a:srgbClr val="0033CC"/>
              </a:buClr>
              <a:buSzPts val="2800"/>
              <a:buChar char="❖"/>
            </a:pPr>
            <a:r>
              <a:rPr b="1" lang="en-US">
                <a:solidFill>
                  <a:srgbClr val="0033CC"/>
                </a:solidFill>
              </a:rPr>
              <a:t>Innovativeness.</a:t>
            </a:r>
            <a:endParaRPr b="1">
              <a:solidFill>
                <a:srgbClr val="0033CC"/>
              </a:solidFill>
            </a:endParaRPr>
          </a:p>
          <a:p>
            <a:pPr indent="0" lvl="0" marL="1371600" rtl="0" algn="l">
              <a:spcBef>
                <a:spcPts val="1000"/>
              </a:spcBef>
              <a:spcAft>
                <a:spcPts val="0"/>
              </a:spcAft>
              <a:buNone/>
            </a:pPr>
            <a:r>
              <a:rPr lang="en-US">
                <a:solidFill>
                  <a:srgbClr val="0033CC"/>
                </a:solidFill>
              </a:rPr>
              <a:t>The project more innovative where we are going to forecast trends of various major fields and we are trying to predicting ramification may arise from upcoming trend.</a:t>
            </a:r>
            <a:endParaRPr>
              <a:solidFill>
                <a:srgbClr val="0033CC"/>
              </a:solidFill>
            </a:endParaRPr>
          </a:p>
          <a:p>
            <a:pPr indent="-406400" lvl="0" marL="914400" rtl="0" algn="l">
              <a:spcBef>
                <a:spcPts val="1000"/>
              </a:spcBef>
              <a:spcAft>
                <a:spcPts val="0"/>
              </a:spcAft>
              <a:buClr>
                <a:srgbClr val="0033CC"/>
              </a:buClr>
              <a:buSzPts val="2800"/>
              <a:buChar char="❖"/>
            </a:pPr>
            <a:r>
              <a:rPr b="1" lang="en-US">
                <a:solidFill>
                  <a:srgbClr val="0033CC"/>
                </a:solidFill>
              </a:rPr>
              <a:t>Interoperability.</a:t>
            </a:r>
            <a:endParaRPr b="1">
              <a:solidFill>
                <a:srgbClr val="0033CC"/>
              </a:solidFill>
            </a:endParaRPr>
          </a:p>
          <a:p>
            <a:pPr indent="0" lvl="0" marL="1371600" rtl="0" algn="l">
              <a:spcBef>
                <a:spcPts val="1000"/>
              </a:spcBef>
              <a:spcAft>
                <a:spcPts val="0"/>
              </a:spcAft>
              <a:buNone/>
            </a:pPr>
            <a:r>
              <a:rPr lang="en-US">
                <a:solidFill>
                  <a:srgbClr val="0033CC"/>
                </a:solidFill>
              </a:rPr>
              <a:t>System can able to exchange data with cloud storage and user for results and within the system. </a:t>
            </a:r>
            <a:endParaRPr>
              <a:solidFill>
                <a:srgbClr val="0033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a89fa915c_0_24"/>
          <p:cNvSpPr txBox="1"/>
          <p:nvPr>
            <p:ph type="title"/>
          </p:nvPr>
        </p:nvSpPr>
        <p:spPr>
          <a:xfrm>
            <a:off x="838200" y="15240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Design Details</a:t>
            </a:r>
            <a:endParaRPr/>
          </a:p>
        </p:txBody>
      </p:sp>
      <p:sp>
        <p:nvSpPr>
          <p:cNvPr id="173" name="Google Shape;173;gda89fa915c_0_24"/>
          <p:cNvSpPr txBox="1"/>
          <p:nvPr>
            <p:ph idx="1" type="body"/>
          </p:nvPr>
        </p:nvSpPr>
        <p:spPr>
          <a:xfrm>
            <a:off x="838200" y="1295400"/>
            <a:ext cx="10515600" cy="53364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Clr>
                <a:srgbClr val="0033CC"/>
              </a:buClr>
              <a:buSzPts val="2800"/>
              <a:buChar char="❖"/>
            </a:pPr>
            <a:r>
              <a:rPr b="1" lang="en-US">
                <a:solidFill>
                  <a:srgbClr val="0033CC"/>
                </a:solidFill>
              </a:rPr>
              <a:t>Maintainability</a:t>
            </a:r>
            <a:endParaRPr b="1">
              <a:solidFill>
                <a:srgbClr val="0033CC"/>
              </a:solidFill>
            </a:endParaRPr>
          </a:p>
          <a:p>
            <a:pPr indent="0" lvl="0" marL="914400" rtl="0" algn="l">
              <a:spcBef>
                <a:spcPts val="1600"/>
              </a:spcBef>
              <a:spcAft>
                <a:spcPts val="0"/>
              </a:spcAft>
              <a:buNone/>
            </a:pPr>
            <a:r>
              <a:rPr lang="en-US">
                <a:solidFill>
                  <a:srgbClr val="0033CC"/>
                </a:solidFill>
              </a:rPr>
              <a:t>Since the system is to be designed in fully automated way there where less maintainability.</a:t>
            </a:r>
            <a:endParaRPr>
              <a:solidFill>
                <a:srgbClr val="0033CC"/>
              </a:solidFill>
            </a:endParaRPr>
          </a:p>
          <a:p>
            <a:pPr indent="-406400" lvl="0" marL="457200" rtl="0" algn="l">
              <a:spcBef>
                <a:spcPts val="1600"/>
              </a:spcBef>
              <a:spcAft>
                <a:spcPts val="0"/>
              </a:spcAft>
              <a:buClr>
                <a:srgbClr val="0033CC"/>
              </a:buClr>
              <a:buSzPts val="2800"/>
              <a:buChar char="❖"/>
            </a:pPr>
            <a:r>
              <a:rPr b="1" lang="en-US">
                <a:solidFill>
                  <a:srgbClr val="0033CC"/>
                </a:solidFill>
              </a:rPr>
              <a:t>Portability</a:t>
            </a:r>
            <a:endParaRPr b="1">
              <a:solidFill>
                <a:srgbClr val="0033CC"/>
              </a:solidFill>
            </a:endParaRPr>
          </a:p>
          <a:p>
            <a:pPr indent="0" lvl="0" marL="914400" rtl="0" algn="l">
              <a:spcBef>
                <a:spcPts val="1600"/>
              </a:spcBef>
              <a:spcAft>
                <a:spcPts val="0"/>
              </a:spcAft>
              <a:buNone/>
            </a:pPr>
            <a:r>
              <a:rPr lang="en-US">
                <a:solidFill>
                  <a:srgbClr val="0033CC"/>
                </a:solidFill>
              </a:rPr>
              <a:t>Highly portable and can be run in browser.</a:t>
            </a:r>
            <a:endParaRPr>
              <a:solidFill>
                <a:srgbClr val="0033CC"/>
              </a:solidFill>
            </a:endParaRPr>
          </a:p>
          <a:p>
            <a:pPr indent="-406400" lvl="0" marL="457200" rtl="0" algn="l">
              <a:spcBef>
                <a:spcPts val="1600"/>
              </a:spcBef>
              <a:spcAft>
                <a:spcPts val="0"/>
              </a:spcAft>
              <a:buClr>
                <a:srgbClr val="0033CC"/>
              </a:buClr>
              <a:buSzPts val="2800"/>
              <a:buChar char="❖"/>
            </a:pPr>
            <a:r>
              <a:rPr b="1" lang="en-US">
                <a:solidFill>
                  <a:srgbClr val="0033CC"/>
                </a:solidFill>
              </a:rPr>
              <a:t>Legacy to modernization.</a:t>
            </a:r>
            <a:endParaRPr b="1">
              <a:solidFill>
                <a:srgbClr val="0033CC"/>
              </a:solidFill>
            </a:endParaRPr>
          </a:p>
          <a:p>
            <a:pPr indent="0" lvl="0" marL="914400" rtl="0" algn="l">
              <a:spcBef>
                <a:spcPts val="1600"/>
              </a:spcBef>
              <a:spcAft>
                <a:spcPts val="0"/>
              </a:spcAft>
              <a:buNone/>
            </a:pPr>
            <a:r>
              <a:rPr lang="en-US">
                <a:solidFill>
                  <a:srgbClr val="0033CC"/>
                </a:solidFill>
              </a:rPr>
              <a:t>It highly valuable wealth in the field of decision making, forecasting demands and precautions can be taken based on trend.</a:t>
            </a:r>
            <a:endParaRPr>
              <a:solidFill>
                <a:srgbClr val="0033CC"/>
              </a:solidFill>
            </a:endParaRPr>
          </a:p>
          <a:p>
            <a:pPr indent="-406400" lvl="0" marL="457200" rtl="0" algn="l">
              <a:spcBef>
                <a:spcPts val="1600"/>
              </a:spcBef>
              <a:spcAft>
                <a:spcPts val="0"/>
              </a:spcAft>
              <a:buClr>
                <a:srgbClr val="0033CC"/>
              </a:buClr>
              <a:buSzPts val="2800"/>
              <a:buChar char="❖"/>
            </a:pPr>
            <a:r>
              <a:rPr b="1" lang="en-US">
                <a:solidFill>
                  <a:srgbClr val="0033CC"/>
                </a:solidFill>
              </a:rPr>
              <a:t>Performance</a:t>
            </a:r>
            <a:endParaRPr b="1">
              <a:solidFill>
                <a:srgbClr val="0033CC"/>
              </a:solidFill>
            </a:endParaRPr>
          </a:p>
          <a:p>
            <a:pPr indent="0" lvl="0" marL="914400" rtl="0" algn="l">
              <a:spcBef>
                <a:spcPts val="1600"/>
              </a:spcBef>
              <a:spcAft>
                <a:spcPts val="1600"/>
              </a:spcAft>
              <a:buNone/>
            </a:pPr>
            <a:r>
              <a:rPr lang="en-US">
                <a:solidFill>
                  <a:srgbClr val="0033CC"/>
                </a:solidFill>
              </a:rPr>
              <a:t>Should be very high to interpret the results in real time.</a:t>
            </a:r>
            <a:endParaRPr>
              <a:solidFill>
                <a:srgbClr val="0033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7b2f96562f_2_177"/>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Proposed Methodology / Approach</a:t>
            </a:r>
            <a:endParaRPr/>
          </a:p>
        </p:txBody>
      </p:sp>
      <p:sp>
        <p:nvSpPr>
          <p:cNvPr id="180" name="Google Shape;180;g7b2f96562f_2_177"/>
          <p:cNvSpPr txBox="1"/>
          <p:nvPr>
            <p:ph idx="1" type="body"/>
          </p:nvPr>
        </p:nvSpPr>
        <p:spPr>
          <a:xfrm>
            <a:off x="838200" y="1081625"/>
            <a:ext cx="10515600" cy="5095500"/>
          </a:xfrm>
          <a:prstGeom prst="rect">
            <a:avLst/>
          </a:prstGeom>
        </p:spPr>
        <p:txBody>
          <a:bodyPr anchorCtr="0" anchor="t" bIns="45700" lIns="91425" spcFirstLastPara="1" rIns="91425" wrap="square" tIns="45700">
            <a:noAutofit/>
          </a:bodyPr>
          <a:lstStyle/>
          <a:p>
            <a:pPr indent="0" lvl="0" marL="0" rtl="0" algn="just">
              <a:lnSpc>
                <a:spcPct val="80000"/>
              </a:lnSpc>
              <a:spcBef>
                <a:spcPts val="480"/>
              </a:spcBef>
              <a:spcAft>
                <a:spcPts val="0"/>
              </a:spcAft>
              <a:buClr>
                <a:schemeClr val="dk1"/>
              </a:buClr>
              <a:buSzPts val="1100"/>
              <a:buFont typeface="Arial"/>
              <a:buNone/>
            </a:pPr>
            <a:r>
              <a:t/>
            </a:r>
            <a:endParaRPr b="1" sz="2200">
              <a:solidFill>
                <a:srgbClr val="0033CC"/>
              </a:solidFill>
              <a:latin typeface="Arial"/>
              <a:ea typeface="Arial"/>
              <a:cs typeface="Arial"/>
              <a:sym typeface="Arial"/>
            </a:endParaRPr>
          </a:p>
          <a:p>
            <a:pPr indent="-368300" lvl="0" marL="457200" rtl="0" algn="just">
              <a:lnSpc>
                <a:spcPct val="80000"/>
              </a:lnSpc>
              <a:spcBef>
                <a:spcPts val="480"/>
              </a:spcBef>
              <a:spcAft>
                <a:spcPts val="0"/>
              </a:spcAft>
              <a:buClr>
                <a:srgbClr val="0033CC"/>
              </a:buClr>
              <a:buSzPts val="2200"/>
              <a:buFont typeface="Trebuchet MS"/>
              <a:buAutoNum type="arabicPeriod"/>
            </a:pPr>
            <a:r>
              <a:rPr b="1" lang="en-US" sz="2200" u="sng">
                <a:solidFill>
                  <a:srgbClr val="0033CC"/>
                </a:solidFill>
                <a:latin typeface="Trebuchet MS"/>
                <a:ea typeface="Trebuchet MS"/>
                <a:cs typeface="Trebuchet MS"/>
                <a:sym typeface="Trebuchet MS"/>
              </a:rPr>
              <a:t>Data Extraction:</a:t>
            </a:r>
            <a:endParaRPr b="1" sz="2200" u="sng">
              <a:solidFill>
                <a:srgbClr val="0033CC"/>
              </a:solidFill>
              <a:latin typeface="Trebuchet MS"/>
              <a:ea typeface="Trebuchet MS"/>
              <a:cs typeface="Trebuchet MS"/>
              <a:sym typeface="Trebuchet MS"/>
            </a:endParaRPr>
          </a:p>
          <a:p>
            <a:pPr indent="0" lvl="0" marL="45720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Web scraping</a:t>
            </a:r>
            <a:endParaRPr sz="2200">
              <a:solidFill>
                <a:srgbClr val="0033CC"/>
              </a:solidFill>
              <a:latin typeface="Trebuchet MS"/>
              <a:ea typeface="Trebuchet MS"/>
              <a:cs typeface="Trebuchet MS"/>
              <a:sym typeface="Trebuchet MS"/>
            </a:endParaRPr>
          </a:p>
          <a:p>
            <a:pPr indent="0" lvl="0" marL="45720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Using API's- provided by different social media platforms mainly from twitter, google trends and YouTube.</a:t>
            </a:r>
            <a:endParaRPr sz="2200">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2.    </a:t>
            </a:r>
            <a:r>
              <a:rPr b="1" lang="en-US" sz="2200" u="sng">
                <a:solidFill>
                  <a:srgbClr val="0033CC"/>
                </a:solidFill>
                <a:latin typeface="Trebuchet MS"/>
                <a:ea typeface="Trebuchet MS"/>
                <a:cs typeface="Trebuchet MS"/>
                <a:sym typeface="Trebuchet MS"/>
              </a:rPr>
              <a:t>Preprocessing</a:t>
            </a:r>
            <a:endParaRPr b="1" sz="2200" u="sng">
              <a:solidFill>
                <a:srgbClr val="0033CC"/>
              </a:solidFill>
              <a:latin typeface="Trebuchet MS"/>
              <a:ea typeface="Trebuchet MS"/>
              <a:cs typeface="Trebuchet MS"/>
              <a:sym typeface="Trebuchet MS"/>
            </a:endParaRPr>
          </a:p>
          <a:p>
            <a:pPr indent="0" lvl="0" marL="45720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Normalisation- remove noise from the data.</a:t>
            </a:r>
            <a:endParaRPr sz="2200">
              <a:solidFill>
                <a:srgbClr val="0033CC"/>
              </a:solidFill>
              <a:latin typeface="Trebuchet MS"/>
              <a:ea typeface="Trebuchet MS"/>
              <a:cs typeface="Trebuchet MS"/>
              <a:sym typeface="Trebuchet MS"/>
            </a:endParaRPr>
          </a:p>
          <a:p>
            <a:pPr indent="0" lvl="0" marL="45720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Removal of:</a:t>
            </a:r>
            <a:endParaRPr sz="2200">
              <a:solidFill>
                <a:srgbClr val="0033CC"/>
              </a:solidFill>
              <a:latin typeface="Trebuchet MS"/>
              <a:ea typeface="Trebuchet MS"/>
              <a:cs typeface="Trebuchet MS"/>
              <a:sym typeface="Trebuchet MS"/>
            </a:endParaRPr>
          </a:p>
          <a:p>
            <a:pPr indent="0" lvl="0" marL="91440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stop words:Commonly occurring words.</a:t>
            </a:r>
            <a:endParaRPr sz="2200">
              <a:solidFill>
                <a:srgbClr val="0033CC"/>
              </a:solidFill>
              <a:latin typeface="Trebuchet MS"/>
              <a:ea typeface="Trebuchet MS"/>
              <a:cs typeface="Trebuchet MS"/>
              <a:sym typeface="Trebuchet MS"/>
            </a:endParaRPr>
          </a:p>
          <a:p>
            <a:pPr indent="0" lvl="0" marL="91440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stemming: reducing word into root form.</a:t>
            </a:r>
            <a:endParaRPr sz="2200">
              <a:solidFill>
                <a:srgbClr val="0033CC"/>
              </a:solidFill>
              <a:latin typeface="Trebuchet MS"/>
              <a:ea typeface="Trebuchet MS"/>
              <a:cs typeface="Trebuchet MS"/>
              <a:sym typeface="Trebuchet MS"/>
            </a:endParaRPr>
          </a:p>
          <a:p>
            <a:pPr indent="0" lvl="0" marL="914400" rtl="0" algn="just">
              <a:lnSpc>
                <a:spcPct val="80000"/>
              </a:lnSpc>
              <a:spcBef>
                <a:spcPts val="48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3.  </a:t>
            </a:r>
            <a:r>
              <a:rPr b="1" lang="en-US" sz="2200" u="sng">
                <a:solidFill>
                  <a:srgbClr val="0033CC"/>
                </a:solidFill>
                <a:latin typeface="Trebuchet MS"/>
                <a:ea typeface="Trebuchet MS"/>
                <a:cs typeface="Trebuchet MS"/>
                <a:sym typeface="Trebuchet MS"/>
              </a:rPr>
              <a:t>Text Classification:</a:t>
            </a:r>
            <a:endParaRPr b="1" sz="2200" u="sng">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NLP: classifying the topic to domain it belongs</a:t>
            </a:r>
            <a:endParaRPr sz="2200">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Pattern/rule based classifier.</a:t>
            </a:r>
            <a:endParaRPr sz="2200">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SVM classifiers.</a:t>
            </a:r>
            <a:endParaRPr sz="2200">
              <a:solidFill>
                <a:srgbClr val="0033CC"/>
              </a:solidFill>
              <a:latin typeface="Trebuchet MS"/>
              <a:ea typeface="Trebuchet MS"/>
              <a:cs typeface="Trebuchet MS"/>
              <a:sym typeface="Trebuchet MS"/>
            </a:endParaRPr>
          </a:p>
          <a:p>
            <a:pPr indent="0" lvl="0" marL="0" rtl="0" algn="just">
              <a:lnSpc>
                <a:spcPct val="8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Word2vec.</a:t>
            </a:r>
            <a:endParaRPr sz="2200">
              <a:solidFill>
                <a:srgbClr val="0033CC"/>
              </a:solidFill>
              <a:latin typeface="Trebuchet MS"/>
              <a:ea typeface="Trebuchet MS"/>
              <a:cs typeface="Trebuchet MS"/>
              <a:sym typeface="Trebuchet MS"/>
            </a:endParaRPr>
          </a:p>
          <a:p>
            <a:pPr indent="0" lvl="0" marL="0" rtl="0" algn="l">
              <a:lnSpc>
                <a:spcPct val="70000"/>
              </a:lnSpc>
              <a:spcBef>
                <a:spcPts val="10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7b2f96562f_2_183"/>
          <p:cNvSpPr txBox="1"/>
          <p:nvPr>
            <p:ph type="title"/>
          </p:nvPr>
        </p:nvSpPr>
        <p:spPr>
          <a:xfrm>
            <a:off x="838200" y="1"/>
            <a:ext cx="10515600" cy="838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rgbClr val="0066FF"/>
              </a:buClr>
              <a:buSzPct val="100000"/>
              <a:buFont typeface="Calibri"/>
              <a:buNone/>
            </a:pPr>
            <a:r>
              <a:rPr b="1" lang="en-US" sz="4000"/>
              <a:t>Proposed Methodology / Approach</a:t>
            </a:r>
            <a:endParaRPr/>
          </a:p>
          <a:p>
            <a:pPr indent="0" lvl="0" marL="0" rtl="0" algn="l">
              <a:spcBef>
                <a:spcPts val="0"/>
              </a:spcBef>
              <a:spcAft>
                <a:spcPts val="0"/>
              </a:spcAft>
              <a:buNone/>
            </a:pPr>
            <a:r>
              <a:t/>
            </a:r>
            <a:endParaRPr/>
          </a:p>
        </p:txBody>
      </p:sp>
      <p:sp>
        <p:nvSpPr>
          <p:cNvPr id="187" name="Google Shape;187;g7b2f96562f_2_183"/>
          <p:cNvSpPr txBox="1"/>
          <p:nvPr>
            <p:ph idx="1" type="body"/>
          </p:nvPr>
        </p:nvSpPr>
        <p:spPr>
          <a:xfrm>
            <a:off x="838200" y="1042250"/>
            <a:ext cx="10515600" cy="5707200"/>
          </a:xfrm>
          <a:prstGeom prst="rect">
            <a:avLst/>
          </a:prstGeom>
        </p:spPr>
        <p:txBody>
          <a:bodyPr anchorCtr="0" anchor="t" bIns="45700" lIns="91425" spcFirstLastPara="1" rIns="91425" wrap="square" tIns="45700">
            <a:noAutofit/>
          </a:bodyPr>
          <a:lstStyle/>
          <a:p>
            <a:pPr indent="0" lvl="0" marL="457200" rtl="0" algn="just">
              <a:lnSpc>
                <a:spcPct val="100000"/>
              </a:lnSpc>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4. </a:t>
            </a:r>
            <a:r>
              <a:rPr b="1" lang="en-US" sz="2200" u="sng">
                <a:solidFill>
                  <a:srgbClr val="0033CC"/>
                </a:solidFill>
                <a:latin typeface="Trebuchet MS"/>
                <a:ea typeface="Trebuchet MS"/>
                <a:cs typeface="Trebuchet MS"/>
                <a:sym typeface="Trebuchet MS"/>
              </a:rPr>
              <a:t>Future Selection for text classification:</a:t>
            </a:r>
            <a:endParaRPr b="1" sz="2200" u="sng">
              <a:solidFill>
                <a:srgbClr val="0033CC"/>
              </a:solidFill>
              <a:latin typeface="Trebuchet MS"/>
              <a:ea typeface="Trebuchet MS"/>
              <a:cs typeface="Trebuchet MS"/>
              <a:sym typeface="Trebuchet MS"/>
            </a:endParaRPr>
          </a:p>
          <a:p>
            <a:pPr indent="0" lvl="0" marL="45720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a:t>
            </a:r>
            <a:r>
              <a:rPr lang="en-US" sz="2200">
                <a:solidFill>
                  <a:srgbClr val="0033CC"/>
                </a:solidFill>
                <a:highlight>
                  <a:schemeClr val="lt1"/>
                </a:highlight>
                <a:latin typeface="Trebuchet MS"/>
                <a:ea typeface="Trebuchet MS"/>
                <a:cs typeface="Trebuchet MS"/>
                <a:sym typeface="Trebuchet MS"/>
              </a:rPr>
              <a:t>Optimizing a model by selecting a subset of the features to use.</a:t>
            </a:r>
            <a:endParaRPr sz="2200">
              <a:solidFill>
                <a:srgbClr val="0033CC"/>
              </a:solidFill>
              <a:latin typeface="Trebuchet MS"/>
              <a:ea typeface="Trebuchet MS"/>
              <a:cs typeface="Trebuchet MS"/>
              <a:sym typeface="Trebuchet MS"/>
            </a:endParaRPr>
          </a:p>
          <a:p>
            <a:pPr indent="0" lvl="0" marL="45720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Reducing the overfitting of the dataset.</a:t>
            </a:r>
            <a:endParaRPr sz="2200">
              <a:solidFill>
                <a:srgbClr val="0033CC"/>
              </a:solidFill>
              <a:latin typeface="Trebuchet MS"/>
              <a:ea typeface="Trebuchet MS"/>
              <a:cs typeface="Trebuchet MS"/>
              <a:sym typeface="Trebuchet MS"/>
            </a:endParaRPr>
          </a:p>
          <a:p>
            <a:pPr indent="0" lvl="0" marL="91440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Wrapper method-</a:t>
            </a:r>
            <a:r>
              <a:rPr lang="en-US" sz="2200">
                <a:solidFill>
                  <a:srgbClr val="0033CC"/>
                </a:solidFill>
                <a:highlight>
                  <a:schemeClr val="lt1"/>
                </a:highlight>
                <a:latin typeface="Trebuchet MS"/>
                <a:ea typeface="Trebuchet MS"/>
                <a:cs typeface="Trebuchet MS"/>
                <a:sym typeface="Trebuchet MS"/>
              </a:rPr>
              <a:t>Wrapping methods compute models with a certain subset of features and evaluate the importance of each feature.</a:t>
            </a:r>
            <a:endParaRPr sz="2200">
              <a:solidFill>
                <a:srgbClr val="0033CC"/>
              </a:solidFill>
              <a:highlight>
                <a:schemeClr val="lt1"/>
              </a:highlight>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t/>
            </a:r>
            <a:endParaRPr sz="2200">
              <a:solidFill>
                <a:srgbClr val="0033CC"/>
              </a:solidFill>
              <a:highlight>
                <a:schemeClr val="lt1"/>
              </a:highlight>
              <a:latin typeface="Trebuchet MS"/>
              <a:ea typeface="Trebuchet MS"/>
              <a:cs typeface="Trebuchet MS"/>
              <a:sym typeface="Trebuchet MS"/>
            </a:endParaRPr>
          </a:p>
          <a:p>
            <a:pPr indent="0" lvl="0" marL="457200" rtl="0" algn="just">
              <a:lnSpc>
                <a:spcPct val="100000"/>
              </a:lnSpc>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5. </a:t>
            </a:r>
            <a:r>
              <a:rPr b="1" lang="en-US" sz="2200" u="sng">
                <a:solidFill>
                  <a:srgbClr val="0033CC"/>
                </a:solidFill>
                <a:latin typeface="Trebuchet MS"/>
                <a:ea typeface="Trebuchet MS"/>
                <a:cs typeface="Trebuchet MS"/>
                <a:sym typeface="Trebuchet MS"/>
              </a:rPr>
              <a:t>Forecasting and modelling : </a:t>
            </a:r>
            <a:endParaRPr sz="2200">
              <a:solidFill>
                <a:srgbClr val="0033CC"/>
              </a:solidFill>
              <a:latin typeface="Trebuchet MS"/>
              <a:ea typeface="Trebuchet MS"/>
              <a:cs typeface="Trebuchet MS"/>
              <a:sym typeface="Trebuchet MS"/>
            </a:endParaRPr>
          </a:p>
          <a:p>
            <a:pPr indent="-368300" lvl="0" marL="914400" rtl="0" algn="just">
              <a:lnSpc>
                <a:spcPct val="100000"/>
              </a:lnSpc>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Poison process: </a:t>
            </a:r>
            <a:endParaRPr sz="2200">
              <a:solidFill>
                <a:srgbClr val="0033CC"/>
              </a:solidFill>
              <a:latin typeface="Trebuchet MS"/>
              <a:ea typeface="Trebuchet MS"/>
              <a:cs typeface="Trebuchet MS"/>
              <a:sym typeface="Trebuchet MS"/>
            </a:endParaRPr>
          </a:p>
          <a:p>
            <a:pPr indent="0" lvl="0" marL="182880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variation of the particular topic over the time period.</a:t>
            </a:r>
            <a:endParaRPr sz="2200">
              <a:solidFill>
                <a:srgbClr val="0033CC"/>
              </a:solidFill>
              <a:latin typeface="Trebuchet MS"/>
              <a:ea typeface="Trebuchet MS"/>
              <a:cs typeface="Trebuchet MS"/>
              <a:sym typeface="Trebuchet MS"/>
            </a:endParaRPr>
          </a:p>
          <a:p>
            <a:pPr indent="-368300" lvl="0" marL="914400" rtl="0" algn="just">
              <a:lnSpc>
                <a:spcPct val="100000"/>
              </a:lnSpc>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Markov chain:</a:t>
            </a:r>
            <a:endParaRPr sz="2200">
              <a:solidFill>
                <a:srgbClr val="0033CC"/>
              </a:solidFill>
              <a:latin typeface="Trebuchet MS"/>
              <a:ea typeface="Trebuchet MS"/>
              <a:cs typeface="Trebuchet MS"/>
              <a:sym typeface="Trebuchet MS"/>
            </a:endParaRPr>
          </a:p>
          <a:p>
            <a:pPr indent="0" lvl="0" marL="182880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trend analysis over period of time.</a:t>
            </a:r>
            <a:endParaRPr sz="2200">
              <a:solidFill>
                <a:srgbClr val="0033CC"/>
              </a:solidFill>
              <a:latin typeface="Trebuchet MS"/>
              <a:ea typeface="Trebuchet MS"/>
              <a:cs typeface="Trebuchet MS"/>
              <a:sym typeface="Trebuchet MS"/>
            </a:endParaRPr>
          </a:p>
          <a:p>
            <a:pPr indent="-368300" lvl="0" marL="914400" rtl="0" algn="just">
              <a:lnSpc>
                <a:spcPct val="100000"/>
              </a:lnSpc>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Apriori algorithm- Conversion of transaction into frequent item set.</a:t>
            </a:r>
            <a:endParaRPr sz="2200">
              <a:solidFill>
                <a:srgbClr val="0033CC"/>
              </a:solidFill>
              <a:latin typeface="Trebuchet MS"/>
              <a:ea typeface="Trebuchet MS"/>
              <a:cs typeface="Trebuchet MS"/>
              <a:sym typeface="Trebuchet MS"/>
            </a:endParaRPr>
          </a:p>
          <a:p>
            <a:pPr indent="-368300" lvl="0" marL="914400" rtl="0" algn="just">
              <a:lnSpc>
                <a:spcPct val="10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Hybrid Model - for forecasting the trends.</a:t>
            </a:r>
            <a:endParaRPr sz="2200">
              <a:solidFill>
                <a:srgbClr val="0033CC"/>
              </a:solidFill>
              <a:latin typeface="Trebuchet MS"/>
              <a:ea typeface="Trebuchet MS"/>
              <a:cs typeface="Trebuchet MS"/>
              <a:sym typeface="Trebuchet MS"/>
            </a:endParaRPr>
          </a:p>
          <a:p>
            <a:pPr indent="-368300" lvl="0" marL="914400" rtl="0" algn="just">
              <a:lnSpc>
                <a:spcPct val="100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Clustering for violation detection.</a:t>
            </a:r>
            <a:endParaRPr sz="2200">
              <a:solidFill>
                <a:srgbClr val="0033CC"/>
              </a:solidFill>
              <a:latin typeface="Trebuchet MS"/>
              <a:ea typeface="Trebuchet MS"/>
              <a:cs typeface="Trebuchet MS"/>
              <a:sym typeface="Trebuchet MS"/>
            </a:endParaRPr>
          </a:p>
          <a:p>
            <a:pPr indent="457200" lvl="0" marL="457200" rtl="0" algn="just">
              <a:lnSpc>
                <a:spcPct val="100000"/>
              </a:lnSpc>
              <a:spcBef>
                <a:spcPts val="480"/>
              </a:spcBef>
              <a:spcAft>
                <a:spcPts val="0"/>
              </a:spcAft>
              <a:buClr>
                <a:schemeClr val="dk1"/>
              </a:buClr>
              <a:buSzPts val="1100"/>
              <a:buFont typeface="Arial"/>
              <a:buNone/>
            </a:pPr>
            <a:r>
              <a:t/>
            </a:r>
            <a:endParaRPr sz="2200">
              <a:solidFill>
                <a:srgbClr val="0033CC"/>
              </a:solidFill>
              <a:latin typeface="Arial"/>
              <a:ea typeface="Arial"/>
              <a:cs typeface="Arial"/>
              <a:sym typeface="Arial"/>
            </a:endParaRPr>
          </a:p>
          <a:p>
            <a:pPr indent="0" lvl="0" marL="0" rtl="0" algn="l">
              <a:spcBef>
                <a:spcPts val="1000"/>
              </a:spcBef>
              <a:spcAft>
                <a:spcPts val="160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7b2f96562f_2_18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Proposed Methodology / Approach</a:t>
            </a:r>
            <a:endParaRPr/>
          </a:p>
        </p:txBody>
      </p:sp>
      <p:sp>
        <p:nvSpPr>
          <p:cNvPr id="194" name="Google Shape;194;g7b2f96562f_2_189"/>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just">
              <a:lnSpc>
                <a:spcPct val="100000"/>
              </a:lnSpc>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6.Testing </a:t>
            </a:r>
            <a:endParaRPr b="1"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RMSE:</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The model accuracy is evaluated using the RMSE.</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None/>
            </a:pPr>
            <a:r>
              <a:rPr lang="en-US" sz="2200">
                <a:solidFill>
                  <a:srgbClr val="0033CC"/>
                </a:solidFill>
                <a:latin typeface="Trebuchet MS"/>
                <a:ea typeface="Trebuchet MS"/>
                <a:cs typeface="Trebuchet MS"/>
                <a:sym typeface="Trebuchet MS"/>
              </a:rPr>
              <a:t>				</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 7.Interpreting the result.</a:t>
            </a:r>
            <a:endParaRPr b="1"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Visual graphs.</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Future Trend Score.</a:t>
            </a:r>
            <a:endParaRPr sz="2200">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	</a:t>
            </a:r>
            <a:endParaRPr sz="2200">
              <a:solidFill>
                <a:srgbClr val="0033CC"/>
              </a:solidFill>
              <a:latin typeface="Trebuchet MS"/>
              <a:ea typeface="Trebuchet MS"/>
              <a:cs typeface="Trebuchet MS"/>
              <a:sym typeface="Trebuchet MS"/>
            </a:endParaRPr>
          </a:p>
          <a:p>
            <a:pPr indent="0" lvl="0" marL="0" rtl="0" algn="l">
              <a:spcBef>
                <a:spcPts val="1000"/>
              </a:spcBef>
              <a:spcAft>
                <a:spcPts val="1600"/>
              </a:spcAft>
              <a:buNone/>
            </a:pPr>
            <a:r>
              <a:t/>
            </a:r>
            <a:endParaRPr/>
          </a:p>
        </p:txBody>
      </p:sp>
      <p:pic>
        <p:nvPicPr>
          <p:cNvPr id="195" name="Google Shape;195;g7b2f96562f_2_189"/>
          <p:cNvPicPr preferRelativeResize="0"/>
          <p:nvPr/>
        </p:nvPicPr>
        <p:blipFill>
          <a:blip r:embed="rId3">
            <a:alphaModFix/>
          </a:blip>
          <a:stretch>
            <a:fillRect/>
          </a:stretch>
        </p:blipFill>
        <p:spPr>
          <a:xfrm>
            <a:off x="3734375" y="2653400"/>
            <a:ext cx="2581625" cy="10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7b2f96562f_1_49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Problem Statement</a:t>
            </a:r>
            <a:endParaRPr/>
          </a:p>
        </p:txBody>
      </p:sp>
      <p:sp>
        <p:nvSpPr>
          <p:cNvPr id="73" name="Google Shape;73;g7b2f96562f_1_497"/>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74" name="Google Shape;74;g7b2f96562f_1_49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480"/>
              </a:spcBef>
              <a:spcAft>
                <a:spcPts val="0"/>
              </a:spcAft>
              <a:buClr>
                <a:schemeClr val="dk1"/>
              </a:buClr>
              <a:buSzPts val="1100"/>
              <a:buNone/>
            </a:pPr>
            <a:r>
              <a:rPr b="1" lang="en-US" sz="2600">
                <a:solidFill>
                  <a:srgbClr val="0000FF"/>
                </a:solidFill>
                <a:latin typeface="Trebuchet MS"/>
                <a:ea typeface="Trebuchet MS"/>
                <a:cs typeface="Trebuchet MS"/>
                <a:sym typeface="Trebuchet MS"/>
              </a:rPr>
              <a:t>Problem Statement: </a:t>
            </a:r>
            <a:endParaRPr b="1" sz="2600">
              <a:solidFill>
                <a:srgbClr val="0000FF"/>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t/>
            </a:r>
            <a:endParaRPr b="1" sz="2600">
              <a:solidFill>
                <a:srgbClr val="0000FF"/>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None/>
            </a:pPr>
            <a:r>
              <a:rPr lang="en-US">
                <a:solidFill>
                  <a:srgbClr val="0033CC"/>
                </a:solidFill>
                <a:latin typeface="Trebuchet MS"/>
                <a:ea typeface="Trebuchet MS"/>
                <a:cs typeface="Trebuchet MS"/>
                <a:sym typeface="Trebuchet MS"/>
              </a:rPr>
              <a:t>		Discovering trending topics from social media platforms and Forecasting the future trends based on the recent and past trend of the topics collected.</a:t>
            </a:r>
            <a:endParaRPr>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None/>
            </a:pPr>
            <a:r>
              <a:t/>
            </a:r>
            <a:endParaRPr/>
          </a:p>
          <a:p>
            <a:pPr indent="0" lvl="0" marL="0" rtl="0" algn="just">
              <a:lnSpc>
                <a:spcPct val="100000"/>
              </a:lnSpc>
              <a:spcBef>
                <a:spcPts val="480"/>
              </a:spcBef>
              <a:spcAft>
                <a:spcPts val="0"/>
              </a:spcAft>
              <a:buClr>
                <a:schemeClr val="dk1"/>
              </a:buClr>
              <a:buSzPts val="1100"/>
              <a:buNone/>
            </a:pPr>
            <a:r>
              <a:t/>
            </a:r>
            <a:endParaRPr/>
          </a:p>
          <a:p>
            <a:pPr indent="0" lvl="0" marL="0" rtl="0" algn="just">
              <a:lnSpc>
                <a:spcPct val="100000"/>
              </a:lnSpc>
              <a:spcBef>
                <a:spcPts val="480"/>
              </a:spcBef>
              <a:spcAft>
                <a:spcPts val="0"/>
              </a:spcAft>
              <a:buClr>
                <a:schemeClr val="dk1"/>
              </a:buClr>
              <a:buSzPts val="1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7b2f96562f_2_163"/>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Architecture</a:t>
            </a:r>
            <a:endParaRPr/>
          </a:p>
        </p:txBody>
      </p:sp>
      <p:pic>
        <p:nvPicPr>
          <p:cNvPr id="202" name="Google Shape;202;g7b2f96562f_2_163"/>
          <p:cNvPicPr preferRelativeResize="0"/>
          <p:nvPr/>
        </p:nvPicPr>
        <p:blipFill rotWithShape="1">
          <a:blip r:embed="rId3">
            <a:alphaModFix/>
          </a:blip>
          <a:srcRect b="14980" l="30535" r="31027" t="15694"/>
          <a:stretch/>
        </p:blipFill>
        <p:spPr>
          <a:xfrm>
            <a:off x="2047250" y="1074200"/>
            <a:ext cx="7977676" cy="54288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7b2f96562f_2_170"/>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Architecture</a:t>
            </a:r>
            <a:endParaRPr/>
          </a:p>
        </p:txBody>
      </p:sp>
      <p:sp>
        <p:nvSpPr>
          <p:cNvPr id="209" name="Google Shape;209;g7b2f96562f_2_170"/>
          <p:cNvSpPr txBox="1"/>
          <p:nvPr>
            <p:ph idx="1" type="body"/>
          </p:nvPr>
        </p:nvSpPr>
        <p:spPr>
          <a:xfrm>
            <a:off x="1889800" y="1925575"/>
            <a:ext cx="9464100" cy="42513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10" name="Google Shape;210;g7b2f96562f_2_170"/>
          <p:cNvPicPr preferRelativeResize="0"/>
          <p:nvPr/>
        </p:nvPicPr>
        <p:blipFill rotWithShape="1">
          <a:blip r:embed="rId3">
            <a:alphaModFix/>
          </a:blip>
          <a:srcRect b="2079" l="-6586" r="3355" t="-2080"/>
          <a:stretch/>
        </p:blipFill>
        <p:spPr>
          <a:xfrm>
            <a:off x="161075" y="953275"/>
            <a:ext cx="11368650" cy="539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7b2f96562f_0_76"/>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Master Class Diagram</a:t>
            </a:r>
            <a:endParaRPr/>
          </a:p>
        </p:txBody>
      </p:sp>
      <p:sp>
        <p:nvSpPr>
          <p:cNvPr id="217" name="Google Shape;217;g7b2f96562f_0_76"/>
          <p:cNvSpPr txBox="1"/>
          <p:nvPr>
            <p:ph idx="1" type="body"/>
          </p:nvPr>
        </p:nvSpPr>
        <p:spPr>
          <a:xfrm flipH="1" rot="10800000">
            <a:off x="682650" y="5201175"/>
            <a:ext cx="1574700" cy="132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1600"/>
              </a:spcAft>
              <a:buNone/>
            </a:pPr>
            <a:r>
              <a:t/>
            </a:r>
            <a:endParaRPr/>
          </a:p>
        </p:txBody>
      </p:sp>
      <p:pic>
        <p:nvPicPr>
          <p:cNvPr id="218" name="Google Shape;218;g7b2f96562f_0_76"/>
          <p:cNvPicPr preferRelativeResize="0"/>
          <p:nvPr/>
        </p:nvPicPr>
        <p:blipFill rotWithShape="1">
          <a:blip r:embed="rId3">
            <a:alphaModFix/>
          </a:blip>
          <a:srcRect b="6502" l="16174" r="13959" t="17705"/>
          <a:stretch/>
        </p:blipFill>
        <p:spPr>
          <a:xfrm>
            <a:off x="1213950" y="943550"/>
            <a:ext cx="9016152" cy="59144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7b2f96562f_0_84"/>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 Case Diagram</a:t>
            </a:r>
            <a:endParaRPr/>
          </a:p>
        </p:txBody>
      </p:sp>
      <p:sp>
        <p:nvSpPr>
          <p:cNvPr id="225" name="Google Shape;225;g7b2f96562f_0_84"/>
          <p:cNvSpPr txBox="1"/>
          <p:nvPr>
            <p:ph idx="1" type="body"/>
          </p:nvPr>
        </p:nvSpPr>
        <p:spPr>
          <a:xfrm>
            <a:off x="6096000" y="4532075"/>
            <a:ext cx="1129800" cy="16449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26" name="Google Shape;226;g7b2f96562f_0_84"/>
          <p:cNvPicPr preferRelativeResize="0"/>
          <p:nvPr/>
        </p:nvPicPr>
        <p:blipFill rotWithShape="1">
          <a:blip r:embed="rId3">
            <a:alphaModFix/>
          </a:blip>
          <a:srcRect b="12921" l="21778" r="24032" t="29107"/>
          <a:stretch/>
        </p:blipFill>
        <p:spPr>
          <a:xfrm>
            <a:off x="1132675" y="920550"/>
            <a:ext cx="9702852" cy="5868424"/>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7b2f96562f_2_0"/>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User Interface</a:t>
            </a:r>
            <a:endParaRPr/>
          </a:p>
        </p:txBody>
      </p:sp>
      <p:sp>
        <p:nvSpPr>
          <p:cNvPr id="233" name="Google Shape;233;g7b2f96562f_2_0"/>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pic>
        <p:nvPicPr>
          <p:cNvPr id="234" name="Google Shape;234;g7b2f96562f_2_0"/>
          <p:cNvPicPr preferRelativeResize="0"/>
          <p:nvPr/>
        </p:nvPicPr>
        <p:blipFill rotWithShape="1">
          <a:blip r:embed="rId3">
            <a:alphaModFix/>
          </a:blip>
          <a:srcRect b="15002" l="21198" r="23060" t="22305"/>
          <a:stretch/>
        </p:blipFill>
        <p:spPr>
          <a:xfrm>
            <a:off x="621350" y="938850"/>
            <a:ext cx="10793299" cy="586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7b2f96562f_2_7"/>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Technologies Used</a:t>
            </a:r>
            <a:endParaRPr/>
          </a:p>
        </p:txBody>
      </p:sp>
      <p:sp>
        <p:nvSpPr>
          <p:cNvPr id="241" name="Google Shape;241;g7b2f96562f_2_7"/>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374650" lvl="0" marL="457200" rtl="0" algn="just">
              <a:lnSpc>
                <a:spcPct val="100000"/>
              </a:lnSpc>
              <a:spcBef>
                <a:spcPts val="0"/>
              </a:spcBef>
              <a:spcAft>
                <a:spcPts val="0"/>
              </a:spcAft>
              <a:buClr>
                <a:srgbClr val="0033CC"/>
              </a:buClr>
              <a:buSzPts val="2300"/>
              <a:buChar char="❖"/>
            </a:pPr>
            <a:r>
              <a:rPr b="1" lang="en-US" sz="2300">
                <a:solidFill>
                  <a:srgbClr val="0033CC"/>
                </a:solidFill>
                <a:latin typeface="Trebuchet MS"/>
                <a:ea typeface="Trebuchet MS"/>
                <a:cs typeface="Trebuchet MS"/>
                <a:sym typeface="Trebuchet MS"/>
              </a:rPr>
              <a:t>Data Extraction</a:t>
            </a:r>
            <a:r>
              <a:rPr lang="en-US" sz="2300">
                <a:solidFill>
                  <a:srgbClr val="0033CC"/>
                </a:solidFill>
                <a:latin typeface="Trebuchet MS"/>
                <a:ea typeface="Trebuchet MS"/>
                <a:cs typeface="Trebuchet MS"/>
                <a:sym typeface="Trebuchet MS"/>
              </a:rPr>
              <a:t>:</a:t>
            </a:r>
            <a:endParaRPr sz="2300">
              <a:solidFill>
                <a:srgbClr val="0033CC"/>
              </a:solidFill>
              <a:latin typeface="Trebuchet MS"/>
              <a:ea typeface="Trebuchet MS"/>
              <a:cs typeface="Trebuchet MS"/>
              <a:sym typeface="Trebuchet MS"/>
            </a:endParaRPr>
          </a:p>
          <a:p>
            <a:pPr indent="-361950" lvl="0" marL="914400" rtl="0" algn="l">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Using the web scraping.</a:t>
            </a:r>
            <a:endParaRPr sz="2100">
              <a:solidFill>
                <a:srgbClr val="0033CC"/>
              </a:solidFill>
              <a:latin typeface="Trebuchet MS"/>
              <a:ea typeface="Trebuchet MS"/>
              <a:cs typeface="Trebuchet MS"/>
              <a:sym typeface="Trebuchet MS"/>
            </a:endParaRPr>
          </a:p>
          <a:p>
            <a:pPr indent="0" lvl="0" marL="1371600" rtl="0" algn="l">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Python Beautiful Soup.</a:t>
            </a:r>
            <a:endParaRPr sz="2100">
              <a:solidFill>
                <a:srgbClr val="0033CC"/>
              </a:solidFill>
              <a:latin typeface="Trebuchet MS"/>
              <a:ea typeface="Trebuchet MS"/>
              <a:cs typeface="Trebuchet MS"/>
              <a:sym typeface="Trebuchet MS"/>
            </a:endParaRPr>
          </a:p>
          <a:p>
            <a:pPr indent="-361950" lvl="0" marL="914400" rtl="0" algn="l">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Using the api’s provided by specific social media websites.</a:t>
            </a:r>
            <a:endParaRPr sz="2100">
              <a:solidFill>
                <a:srgbClr val="0033CC"/>
              </a:solidFill>
              <a:latin typeface="Trebuchet MS"/>
              <a:ea typeface="Trebuchet MS"/>
              <a:cs typeface="Trebuchet MS"/>
              <a:sym typeface="Trebuchet MS"/>
            </a:endParaRPr>
          </a:p>
          <a:p>
            <a:pPr indent="-361950" lvl="1" marL="1828800" rtl="0" algn="l">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Twitter Developer API</a:t>
            </a:r>
            <a:endParaRPr sz="2100">
              <a:solidFill>
                <a:srgbClr val="0033CC"/>
              </a:solidFill>
              <a:latin typeface="Trebuchet MS"/>
              <a:ea typeface="Trebuchet MS"/>
              <a:cs typeface="Trebuchet MS"/>
              <a:sym typeface="Trebuchet MS"/>
            </a:endParaRPr>
          </a:p>
          <a:p>
            <a:pPr indent="-361950" lvl="1" marL="1828800" rtl="0" algn="l">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Youtube API</a:t>
            </a:r>
            <a:endParaRPr sz="2100">
              <a:solidFill>
                <a:srgbClr val="0033CC"/>
              </a:solidFill>
              <a:latin typeface="Trebuchet MS"/>
              <a:ea typeface="Trebuchet MS"/>
              <a:cs typeface="Trebuchet MS"/>
              <a:sym typeface="Trebuchet MS"/>
            </a:endParaRPr>
          </a:p>
          <a:p>
            <a:pPr indent="-361950" lvl="1" marL="1828800" rtl="0" algn="l">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Google Trends API</a:t>
            </a:r>
            <a:endParaRPr sz="2100">
              <a:solidFill>
                <a:srgbClr val="0033CC"/>
              </a:solidFill>
              <a:latin typeface="Trebuchet MS"/>
              <a:ea typeface="Trebuchet MS"/>
              <a:cs typeface="Trebuchet MS"/>
              <a:sym typeface="Trebuchet MS"/>
            </a:endParaRPr>
          </a:p>
          <a:p>
            <a:pPr indent="0" lvl="0" marL="1828800" rtl="0" algn="l">
              <a:lnSpc>
                <a:spcPct val="100000"/>
              </a:lnSpc>
              <a:spcBef>
                <a:spcPts val="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361950" lvl="0" marL="457200" rtl="0" algn="just">
              <a:lnSpc>
                <a:spcPct val="100000"/>
              </a:lnSpc>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Data preprocessing:</a:t>
            </a:r>
            <a:endParaRPr b="1" sz="2100">
              <a:solidFill>
                <a:srgbClr val="0033CC"/>
              </a:solidFill>
              <a:latin typeface="Trebuchet MS"/>
              <a:ea typeface="Trebuchet MS"/>
              <a:cs typeface="Trebuchet MS"/>
              <a:sym typeface="Trebuchet MS"/>
            </a:endParaRPr>
          </a:p>
          <a:p>
            <a:pPr indent="-361950" lvl="0" marL="9144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Using NLP techniques.</a:t>
            </a:r>
            <a:endParaRPr sz="2100">
              <a:solidFill>
                <a:srgbClr val="0033CC"/>
              </a:solidFill>
              <a:latin typeface="Trebuchet MS"/>
              <a:ea typeface="Trebuchet MS"/>
              <a:cs typeface="Trebuchet MS"/>
              <a:sym typeface="Trebuchet MS"/>
            </a:endParaRPr>
          </a:p>
          <a:p>
            <a:pPr indent="-361950" lvl="1"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Normalisation.</a:t>
            </a:r>
            <a:endParaRPr sz="2100">
              <a:solidFill>
                <a:srgbClr val="0033CC"/>
              </a:solidFill>
              <a:latin typeface="Trebuchet MS"/>
              <a:ea typeface="Trebuchet MS"/>
              <a:cs typeface="Trebuchet MS"/>
              <a:sym typeface="Trebuchet MS"/>
            </a:endParaRPr>
          </a:p>
          <a:p>
            <a:pPr indent="-361950" lvl="1"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Stopping and Stemming.</a:t>
            </a:r>
            <a:endParaRPr sz="2100">
              <a:solidFill>
                <a:srgbClr val="0033CC"/>
              </a:solidFill>
              <a:latin typeface="Trebuchet MS"/>
              <a:ea typeface="Trebuchet MS"/>
              <a:cs typeface="Trebuchet MS"/>
              <a:sym typeface="Trebuchet MS"/>
            </a:endParaRPr>
          </a:p>
          <a:p>
            <a:pPr indent="-361950" lvl="1"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POS Tagger.</a:t>
            </a:r>
            <a:endParaRPr sz="2100">
              <a:solidFill>
                <a:srgbClr val="0033CC"/>
              </a:solidFill>
              <a:latin typeface="Trebuchet MS"/>
              <a:ea typeface="Trebuchet MS"/>
              <a:cs typeface="Trebuchet MS"/>
              <a:sym typeface="Trebuchet MS"/>
            </a:endParaRPr>
          </a:p>
          <a:p>
            <a:pPr indent="-361950" lvl="1"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Lemmatisation</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7b2f96562f_2_13"/>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Technologies Used</a:t>
            </a:r>
            <a:endParaRPr/>
          </a:p>
        </p:txBody>
      </p:sp>
      <p:sp>
        <p:nvSpPr>
          <p:cNvPr id="248" name="Google Shape;248;g7b2f96562f_2_13"/>
          <p:cNvSpPr txBox="1"/>
          <p:nvPr>
            <p:ph idx="1" type="body"/>
          </p:nvPr>
        </p:nvSpPr>
        <p:spPr>
          <a:xfrm>
            <a:off x="990600" y="1295400"/>
            <a:ext cx="10515600" cy="4881600"/>
          </a:xfrm>
          <a:prstGeom prst="rect">
            <a:avLst/>
          </a:prstGeom>
        </p:spPr>
        <p:txBody>
          <a:bodyPr anchorCtr="0" anchor="t" bIns="45700" lIns="91425" spcFirstLastPara="1" rIns="91425" wrap="square" tIns="45700">
            <a:normAutofit lnSpcReduction="10000"/>
          </a:bodyPr>
          <a:lstStyle/>
          <a:p>
            <a:pPr indent="-361950" lvl="0" marL="457200" rtl="0" algn="l">
              <a:spcBef>
                <a:spcPts val="1000"/>
              </a:spcBef>
              <a:spcAft>
                <a:spcPts val="0"/>
              </a:spcAft>
              <a:buClr>
                <a:srgbClr val="0033CC"/>
              </a:buClr>
              <a:buSzPts val="2100"/>
              <a:buChar char="❖"/>
            </a:pPr>
            <a:r>
              <a:rPr b="1" lang="en-US" sz="2100">
                <a:solidFill>
                  <a:srgbClr val="0033CC"/>
                </a:solidFill>
                <a:latin typeface="Trebuchet MS"/>
                <a:ea typeface="Trebuchet MS"/>
                <a:cs typeface="Trebuchet MS"/>
                <a:sym typeface="Trebuchet MS"/>
              </a:rPr>
              <a:t>Forecasting:</a:t>
            </a:r>
            <a:endParaRPr b="1" sz="2100">
              <a:solidFill>
                <a:srgbClr val="0033CC"/>
              </a:solidFill>
              <a:latin typeface="Trebuchet MS"/>
              <a:ea typeface="Trebuchet MS"/>
              <a:cs typeface="Trebuchet MS"/>
              <a:sym typeface="Trebuchet MS"/>
            </a:endParaRPr>
          </a:p>
          <a:p>
            <a:pPr indent="-361950" lvl="0"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Methodes</a:t>
            </a:r>
            <a:endParaRPr sz="2100">
              <a:solidFill>
                <a:srgbClr val="0033CC"/>
              </a:solidFill>
              <a:latin typeface="Trebuchet MS"/>
              <a:ea typeface="Trebuchet MS"/>
              <a:cs typeface="Trebuchet MS"/>
              <a:sym typeface="Trebuchet MS"/>
            </a:endParaRPr>
          </a:p>
          <a:p>
            <a:pPr indent="-361950" lvl="1" marL="27432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Statistical mode</a:t>
            </a:r>
            <a:endParaRPr sz="2100">
              <a:solidFill>
                <a:srgbClr val="0033CC"/>
              </a:solidFill>
              <a:latin typeface="Trebuchet MS"/>
              <a:ea typeface="Trebuchet MS"/>
              <a:cs typeface="Trebuchet MS"/>
              <a:sym typeface="Trebuchet MS"/>
            </a:endParaRPr>
          </a:p>
          <a:p>
            <a:pPr indent="-361950" lvl="1" marL="27432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Artificial Intelligence</a:t>
            </a:r>
            <a:endParaRPr sz="2100">
              <a:solidFill>
                <a:srgbClr val="0033CC"/>
              </a:solidFill>
              <a:latin typeface="Trebuchet MS"/>
              <a:ea typeface="Trebuchet MS"/>
              <a:cs typeface="Trebuchet MS"/>
              <a:sym typeface="Trebuchet MS"/>
            </a:endParaRPr>
          </a:p>
          <a:p>
            <a:pPr indent="-361950" lvl="0"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Data analytics techniques.</a:t>
            </a:r>
            <a:endParaRPr sz="2100">
              <a:solidFill>
                <a:srgbClr val="0033CC"/>
              </a:solidFill>
              <a:latin typeface="Trebuchet MS"/>
              <a:ea typeface="Trebuchet MS"/>
              <a:cs typeface="Trebuchet MS"/>
              <a:sym typeface="Trebuchet MS"/>
            </a:endParaRPr>
          </a:p>
          <a:p>
            <a:pPr indent="-361950" lvl="1" marL="27432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ARIMA</a:t>
            </a:r>
            <a:endParaRPr sz="2100">
              <a:solidFill>
                <a:srgbClr val="0033CC"/>
              </a:solidFill>
              <a:latin typeface="Trebuchet MS"/>
              <a:ea typeface="Trebuchet MS"/>
              <a:cs typeface="Trebuchet MS"/>
              <a:sym typeface="Trebuchet MS"/>
            </a:endParaRPr>
          </a:p>
          <a:p>
            <a:pPr indent="-361950" lvl="1" marL="27432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MR	</a:t>
            </a:r>
            <a:endParaRPr sz="2100">
              <a:solidFill>
                <a:srgbClr val="0033CC"/>
              </a:solidFill>
              <a:latin typeface="Trebuchet MS"/>
              <a:ea typeface="Trebuchet MS"/>
              <a:cs typeface="Trebuchet MS"/>
              <a:sym typeface="Trebuchet MS"/>
            </a:endParaRPr>
          </a:p>
          <a:p>
            <a:pPr indent="-361950" lvl="0" marL="18288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Hybrid model</a:t>
            </a:r>
            <a:endParaRPr sz="2100">
              <a:solidFill>
                <a:srgbClr val="0033CC"/>
              </a:solidFill>
              <a:latin typeface="Trebuchet MS"/>
              <a:ea typeface="Trebuchet MS"/>
              <a:cs typeface="Trebuchet MS"/>
              <a:sym typeface="Trebuchet MS"/>
            </a:endParaRPr>
          </a:p>
          <a:p>
            <a:pPr indent="-361950" lvl="1" marL="27432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GRAN-ARIMA.</a:t>
            </a:r>
            <a:endParaRPr sz="2100">
              <a:solidFill>
                <a:srgbClr val="0033CC"/>
              </a:solidFill>
              <a:latin typeface="Trebuchet MS"/>
              <a:ea typeface="Trebuchet MS"/>
              <a:cs typeface="Trebuchet MS"/>
              <a:sym typeface="Trebuchet MS"/>
            </a:endParaRPr>
          </a:p>
          <a:p>
            <a:pPr indent="0" lvl="0" marL="1828800" rtl="0" algn="just">
              <a:lnSpc>
                <a:spcPct val="100000"/>
              </a:lnSpc>
              <a:spcBef>
                <a:spcPts val="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361950" lvl="0" marL="457200" rtl="0" algn="just">
              <a:lnSpc>
                <a:spcPct val="100000"/>
              </a:lnSpc>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Visualization tools:</a:t>
            </a:r>
            <a:endParaRPr b="1" sz="2100">
              <a:solidFill>
                <a:srgbClr val="0033CC"/>
              </a:solidFill>
              <a:latin typeface="Trebuchet MS"/>
              <a:ea typeface="Trebuchet MS"/>
              <a:cs typeface="Trebuchet MS"/>
              <a:sym typeface="Trebuchet MS"/>
            </a:endParaRPr>
          </a:p>
          <a:p>
            <a:pPr indent="-361950" lvl="0" marL="9144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Generating real time graphs.</a:t>
            </a:r>
            <a:endParaRPr sz="2100">
              <a:solidFill>
                <a:srgbClr val="0033CC"/>
              </a:solidFill>
              <a:latin typeface="Trebuchet MS"/>
              <a:ea typeface="Trebuchet MS"/>
              <a:cs typeface="Trebuchet MS"/>
              <a:sym typeface="Trebuchet MS"/>
            </a:endParaRPr>
          </a:p>
          <a:p>
            <a:pPr indent="0" lvl="0" marL="9144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	Python Libraries like matplotlib and Pyplot.</a:t>
            </a:r>
            <a:endParaRPr sz="2100">
              <a:solidFill>
                <a:srgbClr val="0033CC"/>
              </a:solidFill>
              <a:latin typeface="Trebuchet MS"/>
              <a:ea typeface="Trebuchet MS"/>
              <a:cs typeface="Trebuchet MS"/>
              <a:sym typeface="Trebuchet MS"/>
            </a:endParaRPr>
          </a:p>
          <a:p>
            <a:pPr indent="-361950" lvl="0" marL="914400" rtl="0" algn="just">
              <a:lnSpc>
                <a:spcPct val="10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WordCloud</a:t>
            </a:r>
            <a:endParaRPr sz="2100">
              <a:solidFill>
                <a:srgbClr val="0033CC"/>
              </a:solidFill>
              <a:latin typeface="Trebuchet MS"/>
              <a:ea typeface="Trebuchet MS"/>
              <a:cs typeface="Trebuchet MS"/>
              <a:sym typeface="Trebuchet MS"/>
            </a:endParaRPr>
          </a:p>
          <a:p>
            <a:pPr indent="0" lvl="0" marL="9144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	Generating cloud of words.</a:t>
            </a:r>
            <a:endParaRPr b="1" sz="2100">
              <a:solidFill>
                <a:srgbClr val="0033CC"/>
              </a:solidFill>
              <a:latin typeface="Trebuchet MS"/>
              <a:ea typeface="Trebuchet MS"/>
              <a:cs typeface="Trebuchet MS"/>
              <a:sym typeface="Trebuchet MS"/>
            </a:endParaRPr>
          </a:p>
          <a:p>
            <a:pPr indent="0" lvl="0" marL="0" rtl="0" algn="just">
              <a:lnSpc>
                <a:spcPct val="100000"/>
              </a:lnSpc>
              <a:spcBef>
                <a:spcPts val="0"/>
              </a:spcBef>
              <a:spcAft>
                <a:spcPts val="0"/>
              </a:spcAft>
              <a:buClr>
                <a:schemeClr val="dk1"/>
              </a:buClr>
              <a:buFont typeface="Arial"/>
              <a:buNone/>
            </a:pPr>
            <a:r>
              <a:rPr lang="en-US" sz="2100">
                <a:solidFill>
                  <a:srgbClr val="434343"/>
                </a:solidFill>
                <a:latin typeface="Arial"/>
                <a:ea typeface="Arial"/>
                <a:cs typeface="Arial"/>
                <a:sym typeface="Aria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7b2f96562f_2_1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Technologies Used</a:t>
            </a:r>
            <a:endParaRPr/>
          </a:p>
        </p:txBody>
      </p:sp>
      <p:sp>
        <p:nvSpPr>
          <p:cNvPr id="255" name="Google Shape;255;g7b2f96562f_2_19"/>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lnSpcReduction="10000"/>
          </a:bodyPr>
          <a:lstStyle/>
          <a:p>
            <a:pPr indent="-361950" lvl="0" marL="457200" rtl="0" algn="just">
              <a:lnSpc>
                <a:spcPct val="100000"/>
              </a:lnSpc>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Flask: </a:t>
            </a:r>
            <a:endParaRPr b="1"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Web application </a:t>
            </a:r>
            <a:endParaRPr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Machine learning model deployment.</a:t>
            </a:r>
            <a:endParaRPr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361950" lvl="0" marL="457200" rtl="0" algn="just">
              <a:lnSpc>
                <a:spcPct val="100000"/>
              </a:lnSpc>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Data Storage</a:t>
            </a:r>
            <a:endParaRPr b="1" sz="2100">
              <a:solidFill>
                <a:srgbClr val="0033CC"/>
              </a:solidFill>
              <a:latin typeface="Trebuchet MS"/>
              <a:ea typeface="Trebuchet MS"/>
              <a:cs typeface="Trebuchet MS"/>
              <a:sym typeface="Trebuchet MS"/>
            </a:endParaRPr>
          </a:p>
          <a:p>
            <a:pPr indent="0" lvl="0" marL="0" rtl="0" algn="just">
              <a:lnSpc>
                <a:spcPct val="100000"/>
              </a:lnSpc>
              <a:spcBef>
                <a:spcPts val="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Storing data in cloud.</a:t>
            </a:r>
            <a:endParaRPr sz="2100">
              <a:solidFill>
                <a:srgbClr val="0033CC"/>
              </a:solidFill>
              <a:latin typeface="Trebuchet MS"/>
              <a:ea typeface="Trebuchet MS"/>
              <a:cs typeface="Trebuchet MS"/>
              <a:sym typeface="Trebuchet MS"/>
            </a:endParaRPr>
          </a:p>
          <a:p>
            <a:pPr indent="0" lvl="0" marL="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		</a:t>
            </a:r>
            <a:endParaRPr sz="2100">
              <a:solidFill>
                <a:srgbClr val="0033CC"/>
              </a:solidFill>
              <a:latin typeface="Trebuchet MS"/>
              <a:ea typeface="Trebuchet MS"/>
              <a:cs typeface="Trebuchet MS"/>
              <a:sym typeface="Trebuchet MS"/>
            </a:endParaRPr>
          </a:p>
          <a:p>
            <a:pPr indent="0" lvl="0" marL="0" rtl="0" algn="just">
              <a:lnSpc>
                <a:spcPct val="100000"/>
              </a:lnSpc>
              <a:spcBef>
                <a:spcPts val="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361950" lvl="0" marL="457200" rtl="0" algn="just">
              <a:lnSpc>
                <a:spcPct val="100000"/>
              </a:lnSpc>
              <a:spcBef>
                <a:spcPts val="0"/>
              </a:spcBef>
              <a:spcAft>
                <a:spcPts val="0"/>
              </a:spcAft>
              <a:buClr>
                <a:srgbClr val="0033CC"/>
              </a:buClr>
              <a:buSzPts val="2100"/>
              <a:buChar char="❖"/>
            </a:pPr>
            <a:r>
              <a:rPr b="1" lang="en-US" sz="2100">
                <a:solidFill>
                  <a:srgbClr val="0033CC"/>
                </a:solidFill>
                <a:latin typeface="Trebuchet MS"/>
                <a:ea typeface="Trebuchet MS"/>
                <a:cs typeface="Trebuchet MS"/>
                <a:sym typeface="Trebuchet MS"/>
              </a:rPr>
              <a:t>Testing</a:t>
            </a:r>
            <a:r>
              <a:rPr lang="en-US" sz="2100">
                <a:solidFill>
                  <a:srgbClr val="0033CC"/>
                </a:solidFill>
                <a:latin typeface="Trebuchet MS"/>
                <a:ea typeface="Trebuchet MS"/>
                <a:cs typeface="Trebuchet MS"/>
                <a:sym typeface="Trebuchet MS"/>
              </a:rPr>
              <a:t> </a:t>
            </a:r>
            <a:endParaRPr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Pycharm.</a:t>
            </a:r>
            <a:endParaRPr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Jupyter.</a:t>
            </a:r>
            <a:endParaRPr sz="2100">
              <a:solidFill>
                <a:srgbClr val="0033CC"/>
              </a:solidFill>
              <a:latin typeface="Trebuchet MS"/>
              <a:ea typeface="Trebuchet MS"/>
              <a:cs typeface="Trebuchet MS"/>
              <a:sym typeface="Trebuchet MS"/>
            </a:endParaRPr>
          </a:p>
          <a:p>
            <a:pPr indent="457200" lvl="0" marL="457200" rtl="0" algn="just">
              <a:lnSpc>
                <a:spcPct val="100000"/>
              </a:lnSpc>
              <a:spcBef>
                <a:spcPts val="0"/>
              </a:spcBef>
              <a:spcAft>
                <a:spcPts val="0"/>
              </a:spcAft>
              <a:buClr>
                <a:schemeClr val="dk1"/>
              </a:buClr>
              <a:buSzPts val="1100"/>
              <a:buFont typeface="Arial"/>
              <a:buNone/>
            </a:pPr>
            <a:r>
              <a:rPr lang="en-US" sz="2100">
                <a:solidFill>
                  <a:srgbClr val="0033CC"/>
                </a:solidFill>
                <a:latin typeface="Trebuchet MS"/>
                <a:ea typeface="Trebuchet MS"/>
                <a:cs typeface="Trebuchet MS"/>
                <a:sym typeface="Trebuchet MS"/>
              </a:rPr>
              <a:t>Google Colab.</a:t>
            </a:r>
            <a:endParaRPr sz="2100">
              <a:solidFill>
                <a:srgbClr val="0033CC"/>
              </a:solidFill>
              <a:latin typeface="Trebuchet MS"/>
              <a:ea typeface="Trebuchet MS"/>
              <a:cs typeface="Trebuchet MS"/>
              <a:sym typeface="Trebuchet MS"/>
            </a:endParaRPr>
          </a:p>
          <a:p>
            <a:pPr indent="0" lvl="0" marL="0" rtl="0" algn="just">
              <a:lnSpc>
                <a:spcPct val="100000"/>
              </a:lnSpc>
              <a:spcBef>
                <a:spcPts val="0"/>
              </a:spcBef>
              <a:spcAft>
                <a:spcPts val="0"/>
              </a:spcAft>
              <a:buClr>
                <a:schemeClr val="dk1"/>
              </a:buClr>
              <a:buFont typeface="Arial"/>
              <a:buNone/>
            </a:pPr>
            <a:r>
              <a:t/>
            </a:r>
            <a:endParaRPr sz="2100">
              <a:solidFill>
                <a:srgbClr val="0033CC"/>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7b2f96562f_2_25"/>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Project Progress</a:t>
            </a:r>
            <a:endParaRPr/>
          </a:p>
        </p:txBody>
      </p:sp>
      <p:sp>
        <p:nvSpPr>
          <p:cNvPr id="262" name="Google Shape;262;g7b2f96562f_2_25"/>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fontScale="62500" lnSpcReduction="20000"/>
          </a:bodyPr>
          <a:lstStyle/>
          <a:p>
            <a:pPr indent="0" lvl="0" marL="0" rtl="0" algn="just">
              <a:lnSpc>
                <a:spcPct val="115000"/>
              </a:lnSpc>
              <a:spcBef>
                <a:spcPts val="0"/>
              </a:spcBef>
              <a:spcAft>
                <a:spcPts val="0"/>
              </a:spcAft>
              <a:buClr>
                <a:schemeClr val="dk1"/>
              </a:buClr>
              <a:buFont typeface="Arial"/>
              <a:buNone/>
            </a:pPr>
            <a:r>
              <a:t/>
            </a:r>
            <a:endParaRPr b="1" sz="3499">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1.	Data collection using web scraping and API’s of social networking</a:t>
            </a:r>
            <a:endParaRPr b="1" sz="3499">
              <a:solidFill>
                <a:srgbClr val="0033CC"/>
              </a:solidFill>
              <a:latin typeface="Arial"/>
              <a:ea typeface="Arial"/>
              <a:cs typeface="Arial"/>
              <a:sym typeface="Arial"/>
            </a:endParaRPr>
          </a:p>
          <a:p>
            <a:pPr indent="457200" lvl="0" marL="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platforms.</a:t>
            </a:r>
            <a:endParaRPr b="1" sz="3499">
              <a:solidFill>
                <a:srgbClr val="0033CC"/>
              </a:solidFill>
              <a:latin typeface="Arial"/>
              <a:ea typeface="Arial"/>
              <a:cs typeface="Arial"/>
              <a:sym typeface="Arial"/>
            </a:endParaRPr>
          </a:p>
          <a:p>
            <a:pPr indent="457200" lvl="0" marL="0" rtl="0" algn="just">
              <a:lnSpc>
                <a:spcPct val="115000"/>
              </a:lnSpc>
              <a:spcBef>
                <a:spcPts val="0"/>
              </a:spcBef>
              <a:spcAft>
                <a:spcPts val="0"/>
              </a:spcAft>
              <a:buClr>
                <a:schemeClr val="dk1"/>
              </a:buClr>
              <a:buFont typeface="Arial"/>
              <a:buNone/>
            </a:pPr>
            <a:r>
              <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2.	Preprocessing of data.</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3.	Currently working on choosing and building Machine Learning   </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       Model,based on the literature survey .</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 4.  Analysis of Gathered data.</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t/>
            </a:r>
            <a:endParaRPr b="1" sz="3499">
              <a:solidFill>
                <a:srgbClr val="0033CC"/>
              </a:solidFill>
              <a:latin typeface="Arial"/>
              <a:ea typeface="Arial"/>
              <a:cs typeface="Arial"/>
              <a:sym typeface="Arial"/>
            </a:endParaRPr>
          </a:p>
          <a:p>
            <a:pPr indent="457200" lvl="0" marL="914400" rtl="0" algn="just">
              <a:lnSpc>
                <a:spcPct val="115000"/>
              </a:lnSpc>
              <a:spcBef>
                <a:spcPts val="0"/>
              </a:spcBef>
              <a:spcAft>
                <a:spcPts val="0"/>
              </a:spcAft>
              <a:buClr>
                <a:schemeClr val="dk1"/>
              </a:buClr>
              <a:buFont typeface="Arial"/>
              <a:buNone/>
            </a:pPr>
            <a:r>
              <a:rPr b="1" lang="en-US" sz="3499">
                <a:solidFill>
                  <a:srgbClr val="0033CC"/>
                </a:solidFill>
                <a:latin typeface="Arial"/>
                <a:ea typeface="Arial"/>
                <a:cs typeface="Arial"/>
                <a:sym typeface="Arial"/>
              </a:rPr>
              <a:t>About 30% of the project has been completed till now.</a:t>
            </a:r>
            <a:endParaRPr b="1" sz="3499">
              <a:solidFill>
                <a:srgbClr val="0033CC"/>
              </a:solidFill>
              <a:latin typeface="Arial"/>
              <a:ea typeface="Arial"/>
              <a:cs typeface="Arial"/>
              <a:sym typeface="Arial"/>
            </a:endParaRPr>
          </a:p>
          <a:p>
            <a:pPr indent="0" lvl="0" marL="0" rtl="0" algn="just">
              <a:lnSpc>
                <a:spcPct val="115000"/>
              </a:lnSpc>
              <a:spcBef>
                <a:spcPts val="0"/>
              </a:spcBef>
              <a:spcAft>
                <a:spcPts val="0"/>
              </a:spcAft>
              <a:buClr>
                <a:schemeClr val="dk1"/>
              </a:buClr>
              <a:buFont typeface="Arial"/>
              <a:buNone/>
            </a:pPr>
            <a:r>
              <a:t/>
            </a:r>
            <a:endParaRPr b="1" sz="2200">
              <a:solidFill>
                <a:srgbClr val="0033CC"/>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Font typeface="Arial"/>
              <a:buNone/>
            </a:pPr>
            <a:r>
              <a:t/>
            </a:r>
            <a:endParaRPr b="1" sz="2200">
              <a:solidFill>
                <a:srgbClr val="0033CC"/>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Font typeface="Arial"/>
              <a:buNone/>
            </a:pPr>
            <a:r>
              <a:t/>
            </a:r>
            <a:endParaRPr b="1" sz="1200">
              <a:solidFill>
                <a:schemeClr val="dk1"/>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7b2f96562f_1_504"/>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480"/>
              </a:spcBef>
              <a:spcAft>
                <a:spcPts val="0"/>
              </a:spcAft>
              <a:buNone/>
            </a:pPr>
            <a:r>
              <a:rPr b="1" lang="en-US" sz="2400">
                <a:solidFill>
                  <a:srgbClr val="0000FF"/>
                </a:solidFill>
                <a:latin typeface="Trebuchet MS"/>
                <a:ea typeface="Trebuchet MS"/>
                <a:cs typeface="Trebuchet MS"/>
                <a:sym typeface="Trebuchet MS"/>
              </a:rPr>
              <a:t>Word Cloud :</a:t>
            </a:r>
            <a:endParaRPr/>
          </a:p>
        </p:txBody>
      </p:sp>
      <p:sp>
        <p:nvSpPr>
          <p:cNvPr id="269" name="Google Shape;269;g7b2f96562f_1_504"/>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70" name="Google Shape;270;g7b2f96562f_1_504"/>
          <p:cNvPicPr preferRelativeResize="0"/>
          <p:nvPr/>
        </p:nvPicPr>
        <p:blipFill rotWithShape="1">
          <a:blip r:embed="rId3">
            <a:alphaModFix/>
          </a:blip>
          <a:srcRect b="5051" l="9061" r="5131" t="14510"/>
          <a:stretch/>
        </p:blipFill>
        <p:spPr>
          <a:xfrm>
            <a:off x="745375" y="1163950"/>
            <a:ext cx="10701251" cy="56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7b2f96562f_0_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Abstract </a:t>
            </a:r>
            <a:endParaRPr b="1"/>
          </a:p>
        </p:txBody>
      </p:sp>
      <p:sp>
        <p:nvSpPr>
          <p:cNvPr id="81" name="Google Shape;81;g7b2f96562f_0_2"/>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82" name="Google Shape;82;g7b2f96562f_0_2"/>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highlight>
                  <a:schemeClr val="lt1"/>
                </a:highlight>
                <a:latin typeface="Trebuchet MS"/>
                <a:ea typeface="Trebuchet MS"/>
                <a:cs typeface="Trebuchet MS"/>
                <a:sym typeface="Trebuchet MS"/>
              </a:rPr>
              <a:t>Youtube , Google, and Twitter are often figures among the top 3 most popular application on website .</a:t>
            </a:r>
            <a:endParaRPr sz="2200">
              <a:solidFill>
                <a:srgbClr val="0033CC"/>
              </a:solidFill>
              <a:highlight>
                <a:schemeClr val="lt1"/>
              </a:highlight>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highlight>
                  <a:schemeClr val="lt1"/>
                </a:highlight>
                <a:latin typeface="Trebuchet MS"/>
                <a:ea typeface="Trebuchet MS"/>
                <a:cs typeface="Trebuchet MS"/>
                <a:sym typeface="Trebuchet MS"/>
              </a:rPr>
              <a:t>It has been reported Youtube users upload  72 hr videos / min. </a:t>
            </a:r>
            <a:endParaRPr sz="2200">
              <a:solidFill>
                <a:srgbClr val="0033CC"/>
              </a:solidFill>
              <a:highlight>
                <a:schemeClr val="lt1"/>
              </a:highlight>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t/>
            </a:r>
            <a:endParaRPr sz="2200">
              <a:solidFill>
                <a:srgbClr val="0033CC"/>
              </a:solidFill>
              <a:highlight>
                <a:schemeClr val="lt1"/>
              </a:highlight>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highlight>
                  <a:schemeClr val="lt1"/>
                </a:highlight>
                <a:latin typeface="Trebuchet MS"/>
                <a:ea typeface="Trebuchet MS"/>
                <a:cs typeface="Trebuchet MS"/>
                <a:sym typeface="Trebuchet MS"/>
              </a:rPr>
              <a:t>So ,Forecasting content popularity is of great support and drive for design and  management of various services.</a:t>
            </a:r>
            <a:endParaRPr sz="2200">
              <a:solidFill>
                <a:srgbClr val="0033CC"/>
              </a:solidFill>
              <a:highlight>
                <a:schemeClr val="lt1"/>
              </a:highlight>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highlight>
                  <a:schemeClr val="lt1"/>
                </a:highlight>
                <a:latin typeface="Trebuchet MS"/>
                <a:ea typeface="Trebuchet MS"/>
                <a:cs typeface="Trebuchet MS"/>
                <a:sym typeface="Trebuchet MS"/>
              </a:rPr>
              <a:t>our project is towards building ML model to forecast popular online content, using Various technique .</a:t>
            </a:r>
            <a:endParaRPr sz="2200">
              <a:solidFill>
                <a:srgbClr val="0033CC"/>
              </a:solidFill>
              <a:highlight>
                <a:schemeClr val="lt1"/>
              </a:highlight>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sz="2200">
                <a:solidFill>
                  <a:srgbClr val="0033CC"/>
                </a:solidFill>
                <a:highlight>
                  <a:schemeClr val="lt1"/>
                </a:highlight>
                <a:latin typeface="Trebuchet MS"/>
                <a:ea typeface="Trebuchet MS"/>
                <a:cs typeface="Trebuchet MS"/>
                <a:sym typeface="Trebuchet MS"/>
              </a:rPr>
              <a:t>For this project we use past trending topic to train ML models for prediction future trendings. </a:t>
            </a:r>
            <a:endParaRPr b="1">
              <a:solidFill>
                <a:srgbClr val="0033CC"/>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None/>
            </a:pPr>
            <a:r>
              <a:rPr lang="en-US" sz="2200">
                <a:solidFill>
                  <a:srgbClr val="0033CC"/>
                </a:solidFill>
                <a:latin typeface="Trebuchet MS"/>
                <a:ea typeface="Trebuchet MS"/>
                <a:cs typeface="Trebuchet MS"/>
                <a:sym typeface="Trebuchet MS"/>
              </a:rPr>
              <a:t>Forecasting the future trending topics by using the recent and past trend</a:t>
            </a:r>
            <a:r>
              <a:rPr lang="en-US">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data from social media sites like twitter, youtube and with the help of google trends.</a:t>
            </a:r>
            <a:endParaRPr sz="3000">
              <a:solidFill>
                <a:srgbClr val="0033CC"/>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7b2f96562f_1_511"/>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Final interpretation of result</a:t>
            </a:r>
            <a:endParaRPr b="1" sz="2400">
              <a:solidFill>
                <a:srgbClr val="0033CC"/>
              </a:solidFill>
            </a:endParaRPr>
          </a:p>
        </p:txBody>
      </p:sp>
      <p:sp>
        <p:nvSpPr>
          <p:cNvPr id="277" name="Google Shape;277;g7b2f96562f_1_511"/>
          <p:cNvSpPr txBox="1"/>
          <p:nvPr>
            <p:ph idx="1" type="body"/>
          </p:nvPr>
        </p:nvSpPr>
        <p:spPr>
          <a:xfrm>
            <a:off x="838200" y="838200"/>
            <a:ext cx="10515600" cy="1129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t>Available data is plotted in solid line and predicted data is plotted in dotted line.</a:t>
            </a:r>
            <a:endParaRPr/>
          </a:p>
        </p:txBody>
      </p:sp>
      <p:pic>
        <p:nvPicPr>
          <p:cNvPr id="278" name="Google Shape;278;g7b2f96562f_1_511"/>
          <p:cNvPicPr preferRelativeResize="0"/>
          <p:nvPr/>
        </p:nvPicPr>
        <p:blipFill rotWithShape="1">
          <a:blip r:embed="rId3">
            <a:alphaModFix/>
          </a:blip>
          <a:srcRect b="5443" l="7712" r="6109" t="1342"/>
          <a:stretch/>
        </p:blipFill>
        <p:spPr>
          <a:xfrm>
            <a:off x="1755525" y="1652550"/>
            <a:ext cx="7814523" cy="4661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7b2f96562f_2_10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Demo</a:t>
            </a:r>
            <a:endParaRPr/>
          </a:p>
        </p:txBody>
      </p:sp>
      <p:sp>
        <p:nvSpPr>
          <p:cNvPr id="285" name="Google Shape;285;g7b2f96562f_2_109"/>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Pseudocode :</a:t>
            </a:r>
            <a:endParaRPr b="1"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Clr>
                <a:schemeClr val="dk1"/>
              </a:buClr>
              <a:buSzPts val="1100"/>
              <a:buFont typeface="Arial"/>
              <a:buNone/>
            </a:pPr>
            <a:r>
              <a:t/>
            </a:r>
            <a:endParaRPr b="1"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1.Extract data from social networks using web scraping and api’s.</a:t>
            </a:r>
            <a:endParaRPr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2.Preprocess Data using NLP and Normalisation ,Removal of POS,  stop words, stemming etc</a:t>
            </a:r>
            <a:r>
              <a:rPr lang="en-US" sz="2000">
                <a:solidFill>
                  <a:srgbClr val="0033CC"/>
                </a:solidFill>
                <a:latin typeface="Trebuchet MS"/>
                <a:ea typeface="Trebuchet MS"/>
                <a:cs typeface="Trebuchet MS"/>
                <a:sym typeface="Trebuchet MS"/>
              </a:rPr>
              <a:t>.</a:t>
            </a:r>
            <a:endParaRPr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3.Using extracted Data build a model for training</a:t>
            </a:r>
            <a:endParaRPr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4.Train the model.</a:t>
            </a:r>
            <a:endParaRPr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5.Test the trained Model and update the model as required.</a:t>
            </a:r>
            <a:endParaRPr sz="2200">
              <a:solidFill>
                <a:srgbClr val="0033CC"/>
              </a:solidFill>
              <a:latin typeface="Trebuchet MS"/>
              <a:ea typeface="Trebuchet MS"/>
              <a:cs typeface="Trebuchet MS"/>
              <a:sym typeface="Trebuchet MS"/>
            </a:endParaRPr>
          </a:p>
          <a:p>
            <a:pPr indent="0" lvl="0" marL="0" rtl="0" algn="l">
              <a:spcBef>
                <a:spcPts val="10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7b2f96562f_2_115"/>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100">
                <a:solidFill>
                  <a:srgbClr val="0033CC"/>
                </a:solidFill>
                <a:latin typeface="Trebuchet MS"/>
                <a:ea typeface="Trebuchet MS"/>
                <a:cs typeface="Trebuchet MS"/>
                <a:sym typeface="Trebuchet MS"/>
              </a:rPr>
              <a:t>Search Data Extracted From Google Trends using API :</a:t>
            </a:r>
            <a:endParaRPr/>
          </a:p>
        </p:txBody>
      </p:sp>
      <p:sp>
        <p:nvSpPr>
          <p:cNvPr id="292" name="Google Shape;292;g7b2f96562f_2_115"/>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93" name="Google Shape;293;g7b2f96562f_2_115"/>
          <p:cNvPicPr preferRelativeResize="0"/>
          <p:nvPr/>
        </p:nvPicPr>
        <p:blipFill>
          <a:blip r:embed="rId3">
            <a:alphaModFix/>
          </a:blip>
          <a:stretch>
            <a:fillRect/>
          </a:stretch>
        </p:blipFill>
        <p:spPr>
          <a:xfrm>
            <a:off x="573375" y="1020275"/>
            <a:ext cx="10110049" cy="5684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7b2f96562f_2_122"/>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Keyword Used</a:t>
            </a:r>
            <a:endParaRPr/>
          </a:p>
        </p:txBody>
      </p:sp>
      <p:sp>
        <p:nvSpPr>
          <p:cNvPr id="300" name="Google Shape;300;g7b2f96562f_2_122"/>
          <p:cNvSpPr txBox="1"/>
          <p:nvPr>
            <p:ph idx="1" type="body"/>
          </p:nvPr>
        </p:nvSpPr>
        <p:spPr>
          <a:xfrm>
            <a:off x="5756175" y="3902500"/>
            <a:ext cx="2046900" cy="22746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t>.</a:t>
            </a:r>
            <a:endParaRPr/>
          </a:p>
        </p:txBody>
      </p:sp>
      <p:pic>
        <p:nvPicPr>
          <p:cNvPr id="301" name="Google Shape;301;g7b2f96562f_2_122"/>
          <p:cNvPicPr preferRelativeResize="0"/>
          <p:nvPr/>
        </p:nvPicPr>
        <p:blipFill rotWithShape="1">
          <a:blip r:embed="rId3">
            <a:alphaModFix/>
          </a:blip>
          <a:srcRect b="18453" l="-1822" r="0" t="0"/>
          <a:stretch/>
        </p:blipFill>
        <p:spPr>
          <a:xfrm>
            <a:off x="1697350" y="1013675"/>
            <a:ext cx="6648075" cy="5653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7b2f96562f_2_12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100">
                <a:solidFill>
                  <a:srgbClr val="0033CC"/>
                </a:solidFill>
                <a:latin typeface="Trebuchet MS"/>
                <a:ea typeface="Trebuchet MS"/>
                <a:cs typeface="Trebuchet MS"/>
                <a:sym typeface="Trebuchet MS"/>
              </a:rPr>
              <a:t>Search Data Extracted From Youtube using API :</a:t>
            </a:r>
            <a:endParaRPr/>
          </a:p>
        </p:txBody>
      </p:sp>
      <p:sp>
        <p:nvSpPr>
          <p:cNvPr id="308" name="Google Shape;308;g7b2f96562f_2_129"/>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309" name="Google Shape;309;g7b2f96562f_2_129"/>
          <p:cNvPicPr preferRelativeResize="0"/>
          <p:nvPr/>
        </p:nvPicPr>
        <p:blipFill rotWithShape="1">
          <a:blip r:embed="rId3">
            <a:alphaModFix/>
          </a:blip>
          <a:srcRect b="0" l="0" r="0" t="0"/>
          <a:stretch/>
        </p:blipFill>
        <p:spPr>
          <a:xfrm>
            <a:off x="136575" y="963350"/>
            <a:ext cx="11247874" cy="57697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7b2f96562f_2_136"/>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100">
                <a:solidFill>
                  <a:srgbClr val="0033CC"/>
                </a:solidFill>
                <a:latin typeface="Trebuchet MS"/>
                <a:ea typeface="Trebuchet MS"/>
                <a:cs typeface="Trebuchet MS"/>
                <a:sym typeface="Trebuchet MS"/>
              </a:rPr>
              <a:t>Data extracted from twitter trends :</a:t>
            </a:r>
            <a:endParaRPr/>
          </a:p>
        </p:txBody>
      </p:sp>
      <p:sp>
        <p:nvSpPr>
          <p:cNvPr id="316" name="Google Shape;316;g7b2f96562f_2_136"/>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317" name="Google Shape;317;g7b2f96562f_2_136"/>
          <p:cNvPicPr preferRelativeResize="0"/>
          <p:nvPr/>
        </p:nvPicPr>
        <p:blipFill>
          <a:blip r:embed="rId3">
            <a:alphaModFix/>
          </a:blip>
          <a:stretch>
            <a:fillRect/>
          </a:stretch>
        </p:blipFill>
        <p:spPr>
          <a:xfrm>
            <a:off x="256425" y="595975"/>
            <a:ext cx="11220399" cy="5948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Summary of work done in Capstone Phase-1</a:t>
            </a:r>
            <a:endParaRPr/>
          </a:p>
        </p:txBody>
      </p:sp>
      <p:sp>
        <p:nvSpPr>
          <p:cNvPr id="323" name="Google Shape;323;p16"/>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273050" lvl="0" marL="228600" rtl="0" algn="l">
              <a:lnSpc>
                <a:spcPct val="100000"/>
              </a:lnSpc>
              <a:spcBef>
                <a:spcPts val="3871"/>
              </a:spcBef>
              <a:spcAft>
                <a:spcPts val="0"/>
              </a:spcAft>
              <a:buClr>
                <a:srgbClr val="0033CC"/>
              </a:buClr>
              <a:buSzPts val="3500"/>
              <a:buChar char="●"/>
            </a:pPr>
            <a:r>
              <a:rPr lang="en-US" sz="2090">
                <a:solidFill>
                  <a:srgbClr val="0033CC"/>
                </a:solidFill>
                <a:latin typeface="Arial"/>
                <a:ea typeface="Arial"/>
                <a:cs typeface="Arial"/>
                <a:sym typeface="Arial"/>
              </a:rPr>
              <a:t>Collection of research paper in this subject- Jan/21 </a:t>
            </a:r>
            <a:endParaRPr sz="2090">
              <a:solidFill>
                <a:srgbClr val="0033CC"/>
              </a:solidFill>
              <a:latin typeface="Arial"/>
              <a:ea typeface="Arial"/>
              <a:cs typeface="Arial"/>
              <a:sym typeface="Arial"/>
            </a:endParaRPr>
          </a:p>
          <a:p>
            <a:pPr indent="-273050" lvl="0" marL="228600" rtl="0" algn="l">
              <a:lnSpc>
                <a:spcPct val="100000"/>
              </a:lnSpc>
              <a:spcBef>
                <a:spcPts val="0"/>
              </a:spcBef>
              <a:spcAft>
                <a:spcPts val="0"/>
              </a:spcAft>
              <a:buClr>
                <a:srgbClr val="0033CC"/>
              </a:buClr>
              <a:buSzPts val="3500"/>
              <a:buChar char="●"/>
            </a:pPr>
            <a:r>
              <a:rPr lang="en-US" sz="2090">
                <a:solidFill>
                  <a:srgbClr val="0033CC"/>
                </a:solidFill>
                <a:latin typeface="Arial"/>
                <a:ea typeface="Arial"/>
                <a:cs typeface="Arial"/>
                <a:sym typeface="Arial"/>
              </a:rPr>
              <a:t>Analysis of Collected research paper along with team-Feb/21</a:t>
            </a:r>
            <a:endParaRPr sz="2090">
              <a:solidFill>
                <a:srgbClr val="0033CC"/>
              </a:solidFill>
              <a:latin typeface="Arial"/>
              <a:ea typeface="Arial"/>
              <a:cs typeface="Arial"/>
              <a:sym typeface="Arial"/>
            </a:endParaRPr>
          </a:p>
          <a:p>
            <a:pPr indent="-273050" lvl="0" marL="228600" rtl="0" algn="l">
              <a:lnSpc>
                <a:spcPct val="100000"/>
              </a:lnSpc>
              <a:spcBef>
                <a:spcPts val="0"/>
              </a:spcBef>
              <a:spcAft>
                <a:spcPts val="0"/>
              </a:spcAft>
              <a:buClr>
                <a:srgbClr val="0033CC"/>
              </a:buClr>
              <a:buSzPts val="3500"/>
              <a:buChar char="●"/>
            </a:pPr>
            <a:r>
              <a:rPr lang="en-US" sz="2090">
                <a:solidFill>
                  <a:srgbClr val="0033CC"/>
                </a:solidFill>
                <a:latin typeface="Arial"/>
                <a:ea typeface="Arial"/>
                <a:cs typeface="Arial"/>
                <a:sym typeface="Arial"/>
              </a:rPr>
              <a:t>Formalisation of extraction data using API and Finding API’s Feb/21</a:t>
            </a:r>
            <a:endParaRPr sz="2090">
              <a:solidFill>
                <a:srgbClr val="0033CC"/>
              </a:solidFill>
              <a:latin typeface="Arial"/>
              <a:ea typeface="Arial"/>
              <a:cs typeface="Arial"/>
              <a:sym typeface="Arial"/>
            </a:endParaRPr>
          </a:p>
          <a:p>
            <a:pPr indent="-273050" lvl="0" marL="228600" rtl="0" algn="l">
              <a:lnSpc>
                <a:spcPct val="100000"/>
              </a:lnSpc>
              <a:spcBef>
                <a:spcPts val="0"/>
              </a:spcBef>
              <a:spcAft>
                <a:spcPts val="0"/>
              </a:spcAft>
              <a:buClr>
                <a:srgbClr val="0033CC"/>
              </a:buClr>
              <a:buSzPts val="3500"/>
              <a:buChar char="●"/>
            </a:pPr>
            <a:r>
              <a:rPr lang="en-US" sz="2090">
                <a:solidFill>
                  <a:srgbClr val="0033CC"/>
                </a:solidFill>
                <a:latin typeface="Arial"/>
                <a:ea typeface="Arial"/>
                <a:cs typeface="Arial"/>
                <a:sym typeface="Arial"/>
              </a:rPr>
              <a:t> Data Extraction using API and Discussion on model for forecasting -Mar/21</a:t>
            </a:r>
            <a:endParaRPr sz="2090">
              <a:solidFill>
                <a:srgbClr val="0033CC"/>
              </a:solidFill>
              <a:latin typeface="Arial"/>
              <a:ea typeface="Arial"/>
              <a:cs typeface="Arial"/>
              <a:sym typeface="Arial"/>
            </a:endParaRPr>
          </a:p>
          <a:p>
            <a:pPr indent="-273050" lvl="0" marL="228600" rtl="0" algn="l">
              <a:lnSpc>
                <a:spcPct val="100000"/>
              </a:lnSpc>
              <a:spcBef>
                <a:spcPts val="0"/>
              </a:spcBef>
              <a:spcAft>
                <a:spcPts val="0"/>
              </a:spcAft>
              <a:buClr>
                <a:srgbClr val="0033CC"/>
              </a:buClr>
              <a:buSzPts val="3500"/>
              <a:buChar char="●"/>
            </a:pPr>
            <a:r>
              <a:rPr lang="en-US" sz="2090">
                <a:solidFill>
                  <a:srgbClr val="0033CC"/>
                </a:solidFill>
                <a:latin typeface="Arial"/>
                <a:ea typeface="Arial"/>
                <a:cs typeface="Arial"/>
                <a:sym typeface="Arial"/>
              </a:rPr>
              <a:t>Discussion on interpreting results and microservices - Apr/21</a:t>
            </a:r>
            <a:endParaRPr sz="2090">
              <a:solidFill>
                <a:srgbClr val="0033CC"/>
              </a:solidFill>
              <a:latin typeface="Arial"/>
              <a:ea typeface="Arial"/>
              <a:cs typeface="Arial"/>
              <a:sym typeface="Arial"/>
            </a:endParaRPr>
          </a:p>
          <a:p>
            <a:pPr indent="-273050" lvl="0" marL="228600" rtl="0" algn="l">
              <a:lnSpc>
                <a:spcPct val="100000"/>
              </a:lnSpc>
              <a:spcBef>
                <a:spcPts val="0"/>
              </a:spcBef>
              <a:spcAft>
                <a:spcPts val="0"/>
              </a:spcAft>
              <a:buClr>
                <a:srgbClr val="0033CC"/>
              </a:buClr>
              <a:buSzPts val="3500"/>
              <a:buChar char="●"/>
            </a:pPr>
            <a:r>
              <a:rPr lang="en-US" sz="2090">
                <a:solidFill>
                  <a:srgbClr val="0033CC"/>
                </a:solidFill>
                <a:latin typeface="Arial"/>
                <a:ea typeface="Arial"/>
                <a:cs typeface="Arial"/>
                <a:sym typeface="Arial"/>
              </a:rPr>
              <a:t>Discussion on what additional things can be added -Apr/21</a:t>
            </a:r>
            <a:endParaRPr sz="2090">
              <a:solidFill>
                <a:srgbClr val="0033CC"/>
              </a:solidFill>
              <a:latin typeface="Arial"/>
              <a:ea typeface="Arial"/>
              <a:cs typeface="Arial"/>
              <a:sym typeface="Arial"/>
            </a:endParaRPr>
          </a:p>
          <a:p>
            <a:pPr indent="-273050" lvl="0" marL="228600" rtl="0" algn="l">
              <a:lnSpc>
                <a:spcPct val="100000"/>
              </a:lnSpc>
              <a:spcBef>
                <a:spcPts val="0"/>
              </a:spcBef>
              <a:spcAft>
                <a:spcPts val="0"/>
              </a:spcAft>
              <a:buClr>
                <a:srgbClr val="0033CC"/>
              </a:buClr>
              <a:buSzPts val="3500"/>
              <a:buChar char="●"/>
            </a:pPr>
            <a:r>
              <a:rPr lang="en-US" sz="2090">
                <a:solidFill>
                  <a:srgbClr val="0033CC"/>
                </a:solidFill>
                <a:latin typeface="Arial"/>
                <a:ea typeface="Arial"/>
                <a:cs typeface="Arial"/>
                <a:sym typeface="Arial"/>
              </a:rPr>
              <a:t>Preparing to make project to tackle business problems -Apr/21 </a:t>
            </a:r>
            <a:endParaRPr sz="2090">
              <a:solidFill>
                <a:srgbClr val="0033CC"/>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Project Plan for Capstone Phase-2</a:t>
            </a:r>
            <a:endParaRPr/>
          </a:p>
        </p:txBody>
      </p:sp>
      <p:sp>
        <p:nvSpPr>
          <p:cNvPr id="329" name="Google Shape;329;p17"/>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279400" lvl="0" marL="228600" rtl="0" algn="l">
              <a:lnSpc>
                <a:spcPct val="100000"/>
              </a:lnSpc>
              <a:spcBef>
                <a:spcPts val="3871"/>
              </a:spcBef>
              <a:spcAft>
                <a:spcPts val="0"/>
              </a:spcAft>
              <a:buClr>
                <a:srgbClr val="0033CC"/>
              </a:buClr>
              <a:buSzPts val="3600"/>
              <a:buChar char="●"/>
            </a:pPr>
            <a:r>
              <a:rPr lang="en-US" sz="2190">
                <a:solidFill>
                  <a:srgbClr val="0033CC"/>
                </a:solidFill>
                <a:latin typeface="Arial"/>
                <a:ea typeface="Arial"/>
                <a:cs typeface="Arial"/>
                <a:sym typeface="Arial"/>
              </a:rPr>
              <a:t>Finding the method to organize all the extracted data.</a:t>
            </a:r>
            <a:endParaRPr sz="2190">
              <a:solidFill>
                <a:srgbClr val="0033CC"/>
              </a:solidFill>
              <a:latin typeface="Arial"/>
              <a:ea typeface="Arial"/>
              <a:cs typeface="Arial"/>
              <a:sym typeface="Arial"/>
            </a:endParaRPr>
          </a:p>
          <a:p>
            <a:pPr indent="-279400" lvl="0" marL="228600" rtl="0" algn="l">
              <a:lnSpc>
                <a:spcPct val="100000"/>
              </a:lnSpc>
              <a:spcBef>
                <a:spcPts val="0"/>
              </a:spcBef>
              <a:spcAft>
                <a:spcPts val="0"/>
              </a:spcAft>
              <a:buClr>
                <a:srgbClr val="0033CC"/>
              </a:buClr>
              <a:buSzPts val="3600"/>
              <a:buChar char="●"/>
            </a:pPr>
            <a:r>
              <a:rPr lang="en-US" sz="2190">
                <a:solidFill>
                  <a:srgbClr val="0033CC"/>
                </a:solidFill>
                <a:latin typeface="Arial"/>
                <a:ea typeface="Arial"/>
                <a:cs typeface="Arial"/>
                <a:sym typeface="Arial"/>
              </a:rPr>
              <a:t>Extensive Preprocessing of the collected Data.</a:t>
            </a:r>
            <a:endParaRPr sz="2190">
              <a:solidFill>
                <a:srgbClr val="0033CC"/>
              </a:solidFill>
              <a:latin typeface="Arial"/>
              <a:ea typeface="Arial"/>
              <a:cs typeface="Arial"/>
              <a:sym typeface="Arial"/>
            </a:endParaRPr>
          </a:p>
          <a:p>
            <a:pPr indent="-279400" lvl="0" marL="228600" rtl="0" algn="l">
              <a:lnSpc>
                <a:spcPct val="100000"/>
              </a:lnSpc>
              <a:spcBef>
                <a:spcPts val="0"/>
              </a:spcBef>
              <a:spcAft>
                <a:spcPts val="0"/>
              </a:spcAft>
              <a:buClr>
                <a:srgbClr val="0033CC"/>
              </a:buClr>
              <a:buSzPts val="3600"/>
              <a:buChar char="●"/>
            </a:pPr>
            <a:r>
              <a:rPr lang="en-US" sz="2190">
                <a:solidFill>
                  <a:srgbClr val="0033CC"/>
                </a:solidFill>
                <a:latin typeface="Arial"/>
                <a:ea typeface="Arial"/>
                <a:cs typeface="Arial"/>
                <a:sym typeface="Arial"/>
              </a:rPr>
              <a:t> Extraction and Classification of the topics from data.</a:t>
            </a:r>
            <a:endParaRPr sz="2190">
              <a:solidFill>
                <a:srgbClr val="0033CC"/>
              </a:solidFill>
              <a:latin typeface="Arial"/>
              <a:ea typeface="Arial"/>
              <a:cs typeface="Arial"/>
              <a:sym typeface="Arial"/>
            </a:endParaRPr>
          </a:p>
          <a:p>
            <a:pPr indent="-279400" lvl="0" marL="228600" rtl="0" algn="l">
              <a:lnSpc>
                <a:spcPct val="100000"/>
              </a:lnSpc>
              <a:spcBef>
                <a:spcPts val="0"/>
              </a:spcBef>
              <a:spcAft>
                <a:spcPts val="0"/>
              </a:spcAft>
              <a:buClr>
                <a:srgbClr val="0033CC"/>
              </a:buClr>
              <a:buSzPts val="3600"/>
              <a:buChar char="●"/>
            </a:pPr>
            <a:r>
              <a:rPr lang="en-US" sz="2190">
                <a:solidFill>
                  <a:srgbClr val="0033CC"/>
                </a:solidFill>
                <a:latin typeface="Arial"/>
                <a:ea typeface="Arial"/>
                <a:cs typeface="Arial"/>
                <a:sym typeface="Arial"/>
              </a:rPr>
              <a:t>Feature selection from the data.</a:t>
            </a:r>
            <a:endParaRPr sz="2190">
              <a:solidFill>
                <a:srgbClr val="0033CC"/>
              </a:solidFill>
              <a:latin typeface="Arial"/>
              <a:ea typeface="Arial"/>
              <a:cs typeface="Arial"/>
              <a:sym typeface="Arial"/>
            </a:endParaRPr>
          </a:p>
          <a:p>
            <a:pPr indent="-279400" lvl="0" marL="228600" rtl="0" algn="l">
              <a:lnSpc>
                <a:spcPct val="100000"/>
              </a:lnSpc>
              <a:spcBef>
                <a:spcPts val="0"/>
              </a:spcBef>
              <a:spcAft>
                <a:spcPts val="0"/>
              </a:spcAft>
              <a:buClr>
                <a:srgbClr val="0033CC"/>
              </a:buClr>
              <a:buSzPts val="3600"/>
              <a:buChar char="●"/>
            </a:pPr>
            <a:r>
              <a:rPr lang="en-US" sz="2190">
                <a:solidFill>
                  <a:srgbClr val="0033CC"/>
                </a:solidFill>
                <a:latin typeface="Arial"/>
                <a:ea typeface="Arial"/>
                <a:cs typeface="Arial"/>
                <a:sym typeface="Arial"/>
              </a:rPr>
              <a:t>Building models for forecasting of text data.</a:t>
            </a:r>
            <a:endParaRPr sz="2190">
              <a:solidFill>
                <a:srgbClr val="0033CC"/>
              </a:solidFill>
              <a:latin typeface="Arial"/>
              <a:ea typeface="Arial"/>
              <a:cs typeface="Arial"/>
              <a:sym typeface="Arial"/>
            </a:endParaRPr>
          </a:p>
          <a:p>
            <a:pPr indent="-279400" lvl="0" marL="228600" rtl="0" algn="l">
              <a:lnSpc>
                <a:spcPct val="100000"/>
              </a:lnSpc>
              <a:spcBef>
                <a:spcPts val="0"/>
              </a:spcBef>
              <a:spcAft>
                <a:spcPts val="0"/>
              </a:spcAft>
              <a:buClr>
                <a:srgbClr val="0033CC"/>
              </a:buClr>
              <a:buSzPts val="3600"/>
              <a:buChar char="●"/>
            </a:pPr>
            <a:r>
              <a:rPr lang="en-US" sz="2190">
                <a:solidFill>
                  <a:srgbClr val="0033CC"/>
                </a:solidFill>
                <a:latin typeface="Arial"/>
                <a:ea typeface="Arial"/>
                <a:cs typeface="Arial"/>
                <a:sym typeface="Arial"/>
              </a:rPr>
              <a:t>Training and Evaluating model.</a:t>
            </a:r>
            <a:endParaRPr sz="2190">
              <a:solidFill>
                <a:srgbClr val="0033CC"/>
              </a:solidFill>
              <a:latin typeface="Arial"/>
              <a:ea typeface="Arial"/>
              <a:cs typeface="Arial"/>
              <a:sym typeface="Arial"/>
            </a:endParaRPr>
          </a:p>
          <a:p>
            <a:pPr indent="-279400" lvl="0" marL="228600" rtl="0" algn="l">
              <a:lnSpc>
                <a:spcPct val="100000"/>
              </a:lnSpc>
              <a:spcBef>
                <a:spcPts val="0"/>
              </a:spcBef>
              <a:spcAft>
                <a:spcPts val="0"/>
              </a:spcAft>
              <a:buClr>
                <a:srgbClr val="0033CC"/>
              </a:buClr>
              <a:buSzPts val="3600"/>
              <a:buChar char="●"/>
            </a:pPr>
            <a:r>
              <a:rPr lang="en-US" sz="2190">
                <a:solidFill>
                  <a:srgbClr val="0033CC"/>
                </a:solidFill>
                <a:latin typeface="Arial"/>
                <a:ea typeface="Arial"/>
                <a:cs typeface="Arial"/>
                <a:sym typeface="Arial"/>
              </a:rPr>
              <a:t>Building a user interface.</a:t>
            </a:r>
            <a:endParaRPr sz="2190">
              <a:solidFill>
                <a:srgbClr val="0033CC"/>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a89fa915c_0_12"/>
          <p:cNvSpPr txBox="1"/>
          <p:nvPr>
            <p:ph type="title"/>
          </p:nvPr>
        </p:nvSpPr>
        <p:spPr>
          <a:xfrm>
            <a:off x="838200" y="1"/>
            <a:ext cx="10515600" cy="838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rgbClr val="0066FF"/>
              </a:buClr>
              <a:buSzPct val="100000"/>
              <a:buFont typeface="Calibri"/>
              <a:buNone/>
            </a:pPr>
            <a:r>
              <a:rPr b="1" lang="en-US" sz="4000"/>
              <a:t>References</a:t>
            </a:r>
            <a:endParaRPr b="1"/>
          </a:p>
          <a:p>
            <a:pPr indent="0" lvl="0" marL="0" rtl="0" algn="l">
              <a:spcBef>
                <a:spcPts val="0"/>
              </a:spcBef>
              <a:spcAft>
                <a:spcPts val="0"/>
              </a:spcAft>
              <a:buNone/>
            </a:pPr>
            <a:r>
              <a:t/>
            </a:r>
            <a:endParaRPr/>
          </a:p>
        </p:txBody>
      </p:sp>
      <p:sp>
        <p:nvSpPr>
          <p:cNvPr id="336" name="Google Shape;336;gda89fa915c_0_12"/>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12700" lvl="0" marL="342900" rtl="0" algn="just">
              <a:lnSpc>
                <a:spcPct val="100000"/>
              </a:lnSpc>
              <a:spcBef>
                <a:spcPts val="0"/>
              </a:spcBef>
              <a:spcAft>
                <a:spcPts val="0"/>
              </a:spcAft>
              <a:buClr>
                <a:schemeClr val="dk1"/>
              </a:buClr>
              <a:buFont typeface="Arial"/>
              <a:buNone/>
            </a:pPr>
            <a:r>
              <a:t/>
            </a:r>
            <a:endParaRPr sz="1400">
              <a:solidFill>
                <a:schemeClr val="dk1"/>
              </a:solidFill>
              <a:latin typeface="Arial"/>
              <a:ea typeface="Arial"/>
              <a:cs typeface="Arial"/>
              <a:sym typeface="Arial"/>
            </a:endParaRPr>
          </a:p>
          <a:p>
            <a:pPr indent="0" lvl="0" marL="0" rtl="0" algn="just">
              <a:lnSpc>
                <a:spcPct val="150000"/>
              </a:lnSpc>
              <a:spcBef>
                <a:spcPts val="480"/>
              </a:spcBef>
              <a:spcAft>
                <a:spcPts val="0"/>
              </a:spcAft>
              <a:buClr>
                <a:schemeClr val="dk1"/>
              </a:buClr>
              <a:buSzPts val="1100"/>
              <a:buFont typeface="Arial"/>
              <a:buNone/>
            </a:pPr>
            <a:r>
              <a:rPr lang="en-US">
                <a:solidFill>
                  <a:schemeClr val="dk1"/>
                </a:solidFill>
                <a:latin typeface="Arial"/>
                <a:ea typeface="Arial"/>
                <a:cs typeface="Arial"/>
                <a:sym typeface="Arial"/>
              </a:rPr>
              <a:t>References:</a:t>
            </a:r>
            <a:endParaRPr>
              <a:solidFill>
                <a:schemeClr val="dk1"/>
              </a:solidFill>
              <a:latin typeface="Arial"/>
              <a:ea typeface="Arial"/>
              <a:cs typeface="Arial"/>
              <a:sym typeface="Arial"/>
            </a:endParaRPr>
          </a:p>
          <a:p>
            <a:pPr indent="-381000" lvl="0" marL="457200" rtl="0" algn="just">
              <a:lnSpc>
                <a:spcPct val="150000"/>
              </a:lnSpc>
              <a:spcBef>
                <a:spcPts val="480"/>
              </a:spcBef>
              <a:spcAft>
                <a:spcPts val="0"/>
              </a:spcAft>
              <a:buSzPts val="2400"/>
              <a:buFont typeface="Trebuchet MS"/>
              <a:buAutoNum type="arabicPeriod"/>
            </a:pPr>
            <a:r>
              <a:rPr lang="en-US">
                <a:solidFill>
                  <a:schemeClr val="dk1"/>
                </a:solidFill>
                <a:latin typeface="Trebuchet MS"/>
                <a:ea typeface="Trebuchet MS"/>
                <a:cs typeface="Trebuchet MS"/>
                <a:sym typeface="Trebuchet MS"/>
              </a:rPr>
              <a:t>Jose L. Hurtado*† , Ankur Agarwal† and Xingquan Zhu†,</a:t>
            </a:r>
            <a:endParaRPr>
              <a:solidFill>
                <a:schemeClr val="dk1"/>
              </a:solidFill>
              <a:latin typeface="Trebuchet MS"/>
              <a:ea typeface="Trebuchet MS"/>
              <a:cs typeface="Trebuchet MS"/>
              <a:sym typeface="Trebuchet MS"/>
            </a:endParaRPr>
          </a:p>
          <a:p>
            <a:pPr indent="0" lvl="0" marL="914400" rtl="0" algn="just">
              <a:lnSpc>
                <a:spcPct val="150000"/>
              </a:lnSpc>
              <a:spcBef>
                <a:spcPts val="480"/>
              </a:spcBef>
              <a:spcAft>
                <a:spcPts val="0"/>
              </a:spcAft>
              <a:buClr>
                <a:schemeClr val="dk1"/>
              </a:buClr>
              <a:buSzPts val="1100"/>
              <a:buFont typeface="Arial"/>
              <a:buNone/>
            </a:pPr>
            <a:r>
              <a:rPr lang="en-US">
                <a:solidFill>
                  <a:schemeClr val="dk1"/>
                </a:solidFill>
                <a:latin typeface="Trebuchet MS"/>
                <a:ea typeface="Trebuchet MS"/>
                <a:cs typeface="Trebuchet MS"/>
                <a:sym typeface="Trebuchet MS"/>
              </a:rPr>
              <a:t>”Topic discovery and future trend forecasting for texts”</a:t>
            </a:r>
            <a:endParaRPr>
              <a:solidFill>
                <a:schemeClr val="dk1"/>
              </a:solidFill>
              <a:latin typeface="Trebuchet MS"/>
              <a:ea typeface="Trebuchet MS"/>
              <a:cs typeface="Trebuchet MS"/>
              <a:sym typeface="Trebuchet MS"/>
            </a:endParaRPr>
          </a:p>
          <a:p>
            <a:pPr indent="0" lvl="0" marL="0" rtl="0" algn="just">
              <a:lnSpc>
                <a:spcPct val="150000"/>
              </a:lnSpc>
              <a:spcBef>
                <a:spcPts val="480"/>
              </a:spcBef>
              <a:spcAft>
                <a:spcPts val="0"/>
              </a:spcAft>
              <a:buClr>
                <a:schemeClr val="dk1"/>
              </a:buClr>
              <a:buSzPts val="1100"/>
              <a:buFont typeface="Arial"/>
              <a:buNone/>
            </a:pPr>
            <a:r>
              <a:rPr lang="en-US">
                <a:solidFill>
                  <a:schemeClr val="dk1"/>
                </a:solidFill>
                <a:latin typeface="Arial"/>
                <a:ea typeface="Arial"/>
                <a:cs typeface="Arial"/>
                <a:sym typeface="Arial"/>
              </a:rPr>
              <a:t>2. Roselina Sallehuddin, Siti Mariyam Hj. Shamsuddin, Siti Zaiton Mohd. Hashim,,Ajith Abrahamy, 	“Forecasting Time Series Data Using Hybrid GREY Neural Network And ARIMA Model”.</a:t>
            </a:r>
            <a:endParaRPr>
              <a:solidFill>
                <a:schemeClr val="dk1"/>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a89fa915c_0_18"/>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43" name="Google Shape;343;gda89fa915c_0_18"/>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12700" lvl="0" marL="342900" rtl="0" algn="just">
              <a:lnSpc>
                <a:spcPct val="100000"/>
              </a:lnSpc>
              <a:spcBef>
                <a:spcPts val="0"/>
              </a:spcBef>
              <a:spcAft>
                <a:spcPts val="0"/>
              </a:spcAft>
              <a:buClr>
                <a:schemeClr val="dk1"/>
              </a:buClr>
              <a:buFont typeface="Arial"/>
              <a:buNone/>
            </a:pPr>
            <a:r>
              <a:t/>
            </a:r>
            <a:endParaRPr sz="1400">
              <a:solidFill>
                <a:schemeClr val="dk1"/>
              </a:solidFill>
              <a:latin typeface="Arial"/>
              <a:ea typeface="Arial"/>
              <a:cs typeface="Arial"/>
              <a:sym typeface="Arial"/>
            </a:endParaRPr>
          </a:p>
          <a:p>
            <a:pPr indent="0" lvl="0" marL="0" rtl="0" algn="just">
              <a:lnSpc>
                <a:spcPct val="100000"/>
              </a:lnSpc>
              <a:spcBef>
                <a:spcPts val="480"/>
              </a:spcBef>
              <a:spcAft>
                <a:spcPts val="0"/>
              </a:spcAft>
              <a:buClr>
                <a:schemeClr val="dk1"/>
              </a:buClr>
              <a:buFont typeface="Arial"/>
              <a:buNone/>
            </a:pPr>
            <a:r>
              <a:rPr lang="en-US">
                <a:solidFill>
                  <a:schemeClr val="dk1"/>
                </a:solidFill>
                <a:latin typeface="Trebuchet MS"/>
                <a:ea typeface="Trebuchet MS"/>
                <a:cs typeface="Trebuchet MS"/>
                <a:sym typeface="Trebuchet MS"/>
              </a:rPr>
              <a:t>3. “YouTube View Prediction with Machine Learning”</a:t>
            </a:r>
            <a:endParaRPr>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Font typeface="Arial"/>
              <a:buNone/>
            </a:pPr>
            <a:r>
              <a:rPr lang="en-US">
                <a:solidFill>
                  <a:schemeClr val="dk1"/>
                </a:solidFill>
                <a:latin typeface="Trebuchet MS"/>
                <a:ea typeface="Trebuchet MS"/>
                <a:cs typeface="Trebuchet MS"/>
                <a:sym typeface="Trebuchet MS"/>
              </a:rPr>
              <a:t>Int. J. Business Information Systems, Vol. 13, No. 3, 2013 359</a:t>
            </a:r>
            <a:endParaRPr>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Font typeface="Arial"/>
              <a:buNone/>
            </a:pPr>
            <a:r>
              <a:t/>
            </a:r>
            <a:endParaRPr>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a:solidFill>
                  <a:schemeClr val="dk1"/>
                </a:solidFill>
                <a:latin typeface="Trebuchet MS"/>
                <a:ea typeface="Trebuchet MS"/>
                <a:cs typeface="Trebuchet MS"/>
                <a:sym typeface="Trebuchet MS"/>
              </a:rPr>
              <a:t>4. Conrad Tucker1 and Harrison M. Kim1 (1)</a:t>
            </a:r>
            <a:endParaRPr>
              <a:solidFill>
                <a:schemeClr val="dk1"/>
              </a:solidFill>
              <a:latin typeface="Trebuchet MS"/>
              <a:ea typeface="Trebuchet MS"/>
              <a:cs typeface="Trebuchet MS"/>
              <a:sym typeface="Trebuchet MS"/>
            </a:endParaRPr>
          </a:p>
          <a:p>
            <a:pPr indent="0" lvl="0" marL="0" rtl="0" algn="just">
              <a:lnSpc>
                <a:spcPct val="100000"/>
              </a:lnSpc>
              <a:spcBef>
                <a:spcPts val="480"/>
              </a:spcBef>
              <a:spcAft>
                <a:spcPts val="0"/>
              </a:spcAft>
              <a:buClr>
                <a:schemeClr val="dk1"/>
              </a:buClr>
              <a:buSzPts val="1100"/>
              <a:buFont typeface="Arial"/>
              <a:buNone/>
            </a:pPr>
            <a:r>
              <a:rPr lang="en-US">
                <a:solidFill>
                  <a:schemeClr val="dk1"/>
                </a:solidFill>
                <a:latin typeface="Trebuchet MS"/>
                <a:ea typeface="Trebuchet MS"/>
                <a:cs typeface="Trebuchet MS"/>
                <a:sym typeface="Trebuchet MS"/>
              </a:rPr>
              <a:t>“PREDICTING EMERGING PRODUCT DESIGN TREND BY MINING PUBLICLY AVAILABLE CUSTOMER REVIEW DATA”.- University of Illinois at Urbana-Champaign, USA.</a:t>
            </a:r>
            <a:endParaRPr>
              <a:solidFill>
                <a:schemeClr val="dk1"/>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b2f96562f_1_46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Scope</a:t>
            </a:r>
            <a:endParaRPr b="1"/>
          </a:p>
        </p:txBody>
      </p:sp>
      <p:sp>
        <p:nvSpPr>
          <p:cNvPr id="89" name="Google Shape;89;g7b2f96562f_1_469"/>
          <p:cNvSpPr txBox="1"/>
          <p:nvPr>
            <p:ph idx="1" type="body"/>
          </p:nvPr>
        </p:nvSpPr>
        <p:spPr>
          <a:xfrm>
            <a:off x="750300" y="1001075"/>
            <a:ext cx="10691400" cy="5937600"/>
          </a:xfrm>
          <a:prstGeom prst="rect">
            <a:avLst/>
          </a:prstGeom>
        </p:spPr>
        <p:txBody>
          <a:bodyPr anchorCtr="0" anchor="t" bIns="45700" lIns="91425" spcFirstLastPara="1" rIns="91425" wrap="square" tIns="45700">
            <a:normAutofit fontScale="25000"/>
          </a:bodyPr>
          <a:lstStyle/>
          <a:p>
            <a:pPr indent="0" lvl="0" marL="0" rtl="0" algn="l">
              <a:spcBef>
                <a:spcPts val="1000"/>
              </a:spcBef>
              <a:spcAft>
                <a:spcPts val="0"/>
              </a:spcAft>
              <a:buNone/>
            </a:pPr>
            <a:r>
              <a:rPr b="1" lang="en-US" sz="8000">
                <a:solidFill>
                  <a:srgbClr val="0033CC"/>
                </a:solidFill>
                <a:latin typeface="Trebuchet MS"/>
                <a:ea typeface="Trebuchet MS"/>
                <a:cs typeface="Trebuchet MS"/>
                <a:sym typeface="Trebuchet MS"/>
              </a:rPr>
              <a:t>Content Creators :</a:t>
            </a:r>
            <a:r>
              <a:rPr lang="en-US" sz="8000">
                <a:solidFill>
                  <a:srgbClr val="0033CC"/>
                </a:solidFill>
                <a:latin typeface="Trebuchet MS"/>
                <a:ea typeface="Trebuchet MS"/>
                <a:cs typeface="Trebuchet MS"/>
                <a:sym typeface="Trebuchet MS"/>
              </a:rPr>
              <a:t> </a:t>
            </a:r>
            <a:r>
              <a:rPr lang="en-US" sz="8000">
                <a:solidFill>
                  <a:srgbClr val="0033CC"/>
                </a:solidFill>
                <a:latin typeface="Trebuchet MS"/>
                <a:ea typeface="Trebuchet MS"/>
                <a:cs typeface="Trebuchet MS"/>
                <a:sym typeface="Trebuchet MS"/>
              </a:rPr>
              <a:t>Forecasting</a:t>
            </a:r>
            <a:r>
              <a:rPr lang="en-US" sz="8000">
                <a:solidFill>
                  <a:srgbClr val="0033CC"/>
                </a:solidFill>
                <a:latin typeface="Trebuchet MS"/>
                <a:ea typeface="Trebuchet MS"/>
                <a:cs typeface="Trebuchet MS"/>
                <a:sym typeface="Trebuchet MS"/>
              </a:rPr>
              <a:t> helps content creators to make a trending</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None/>
            </a:pPr>
            <a:r>
              <a:rPr lang="en-US" sz="8000">
                <a:solidFill>
                  <a:srgbClr val="0033CC"/>
                </a:solidFill>
                <a:latin typeface="Trebuchet MS"/>
                <a:ea typeface="Trebuchet MS"/>
                <a:cs typeface="Trebuchet MS"/>
                <a:sym typeface="Trebuchet MS"/>
              </a:rPr>
              <a:t>contents on their platforms like Youtube .</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None/>
            </a:pPr>
            <a:r>
              <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Clr>
                <a:schemeClr val="dk1"/>
              </a:buClr>
              <a:buSzPts val="275"/>
              <a:buFont typeface="Arial"/>
              <a:buNone/>
            </a:pPr>
            <a:r>
              <a:rPr b="1" lang="en-US" sz="8000">
                <a:solidFill>
                  <a:srgbClr val="0033CC"/>
                </a:solidFill>
                <a:latin typeface="Trebuchet MS"/>
                <a:ea typeface="Trebuchet MS"/>
                <a:cs typeface="Trebuchet MS"/>
                <a:sym typeface="Trebuchet MS"/>
              </a:rPr>
              <a:t>Social Analysis</a:t>
            </a:r>
            <a:r>
              <a:rPr lang="en-US" sz="8000">
                <a:solidFill>
                  <a:srgbClr val="0033CC"/>
                </a:solidFill>
                <a:latin typeface="Trebuchet MS"/>
                <a:ea typeface="Trebuchet MS"/>
                <a:cs typeface="Trebuchet MS"/>
                <a:sym typeface="Trebuchet MS"/>
              </a:rPr>
              <a:t>: Analysis of interests by region and its lifespan. Any kind of</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Clr>
                <a:schemeClr val="dk1"/>
              </a:buClr>
              <a:buSzPts val="275"/>
              <a:buFont typeface="Arial"/>
              <a:buNone/>
            </a:pPr>
            <a:r>
              <a:rPr lang="en-US" sz="8000">
                <a:solidFill>
                  <a:srgbClr val="0033CC"/>
                </a:solidFill>
                <a:latin typeface="Trebuchet MS"/>
                <a:ea typeface="Trebuchet MS"/>
                <a:cs typeface="Trebuchet MS"/>
                <a:sym typeface="Trebuchet MS"/>
              </a:rPr>
              <a:t>social analysis can help us gain an insight into the current psychology of the</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Clr>
                <a:schemeClr val="dk1"/>
              </a:buClr>
              <a:buSzPts val="275"/>
              <a:buFont typeface="Arial"/>
              <a:buNone/>
            </a:pPr>
            <a:r>
              <a:rPr lang="en-US" sz="8000">
                <a:solidFill>
                  <a:srgbClr val="0033CC"/>
                </a:solidFill>
                <a:latin typeface="Trebuchet MS"/>
                <a:ea typeface="Trebuchet MS"/>
                <a:cs typeface="Trebuchet MS"/>
                <a:sym typeface="Trebuchet MS"/>
              </a:rPr>
              <a:t>people. This can help us determine how the public will react to some event</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None/>
            </a:pPr>
            <a:r>
              <a:rPr lang="en-US" sz="8000">
                <a:solidFill>
                  <a:srgbClr val="0033CC"/>
                </a:solidFill>
                <a:latin typeface="Trebuchet MS"/>
                <a:ea typeface="Trebuchet MS"/>
                <a:cs typeface="Trebuchet MS"/>
                <a:sym typeface="Trebuchet MS"/>
              </a:rPr>
              <a:t>and make necessary preparations in advance.</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Clr>
                <a:schemeClr val="dk1"/>
              </a:buClr>
              <a:buSzPts val="275"/>
              <a:buFont typeface="Arial"/>
              <a:buNone/>
            </a:pPr>
            <a:r>
              <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None/>
            </a:pPr>
            <a:r>
              <a:rPr b="1" lang="en-US" sz="8000">
                <a:solidFill>
                  <a:srgbClr val="0033CC"/>
                </a:solidFill>
                <a:latin typeface="Trebuchet MS"/>
                <a:ea typeface="Trebuchet MS"/>
                <a:cs typeface="Trebuchet MS"/>
                <a:sym typeface="Trebuchet MS"/>
              </a:rPr>
              <a:t>Finance:</a:t>
            </a:r>
            <a:r>
              <a:rPr lang="en-US" sz="8000">
                <a:solidFill>
                  <a:srgbClr val="0033CC"/>
                </a:solidFill>
                <a:latin typeface="Trebuchet MS"/>
                <a:ea typeface="Trebuchet MS"/>
                <a:cs typeface="Trebuchet MS"/>
                <a:sym typeface="Trebuchet MS"/>
              </a:rPr>
              <a:t> Information related to companies and business magnates tend to </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None/>
            </a:pPr>
            <a:r>
              <a:rPr lang="en-US" sz="8000">
                <a:solidFill>
                  <a:srgbClr val="0033CC"/>
                </a:solidFill>
                <a:latin typeface="Trebuchet MS"/>
                <a:ea typeface="Trebuchet MS"/>
                <a:cs typeface="Trebuchet MS"/>
                <a:sym typeface="Trebuchet MS"/>
              </a:rPr>
              <a:t>surface on social networks like YouTube , Google and Twitter even before the </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None/>
            </a:pPr>
            <a:r>
              <a:rPr lang="en-US" sz="8000">
                <a:solidFill>
                  <a:srgbClr val="0033CC"/>
                </a:solidFill>
                <a:latin typeface="Trebuchet MS"/>
                <a:ea typeface="Trebuchet MS"/>
                <a:cs typeface="Trebuchet MS"/>
                <a:sym typeface="Trebuchet MS"/>
              </a:rPr>
              <a:t>official press release. These kinds of information can be useful in determining </a:t>
            </a:r>
            <a:endParaRPr sz="8000">
              <a:solidFill>
                <a:srgbClr val="0033CC"/>
              </a:solidFill>
              <a:latin typeface="Trebuchet MS"/>
              <a:ea typeface="Trebuchet MS"/>
              <a:cs typeface="Trebuchet MS"/>
              <a:sym typeface="Trebuchet MS"/>
            </a:endParaRPr>
          </a:p>
          <a:p>
            <a:pPr indent="0" lvl="0" marL="0" rtl="0" algn="l">
              <a:spcBef>
                <a:spcPts val="1600"/>
              </a:spcBef>
              <a:spcAft>
                <a:spcPts val="0"/>
              </a:spcAft>
              <a:buClr>
                <a:schemeClr val="dk1"/>
              </a:buClr>
              <a:buSzPts val="275"/>
              <a:buFont typeface="Arial"/>
              <a:buNone/>
            </a:pPr>
            <a:r>
              <a:rPr lang="en-US" sz="8000">
                <a:solidFill>
                  <a:srgbClr val="0033CC"/>
                </a:solidFill>
                <a:latin typeface="Trebuchet MS"/>
                <a:ea typeface="Trebuchet MS"/>
                <a:cs typeface="Trebuchet MS"/>
                <a:sym typeface="Trebuchet MS"/>
              </a:rPr>
              <a:t>the stock trends and ultimately even to predict stock prices.</a:t>
            </a:r>
            <a:endParaRPr sz="8000">
              <a:solidFill>
                <a:srgbClr val="0033CC"/>
              </a:solidFill>
              <a:latin typeface="Trebuchet MS"/>
              <a:ea typeface="Trebuchet MS"/>
              <a:cs typeface="Trebuchet MS"/>
              <a:sym typeface="Trebuchet MS"/>
            </a:endParaRPr>
          </a:p>
          <a:p>
            <a:pPr indent="0" lvl="0" marL="0" rtl="0" algn="l">
              <a:spcBef>
                <a:spcPts val="1600"/>
              </a:spcBef>
              <a:spcAft>
                <a:spcPts val="1600"/>
              </a:spcAft>
              <a:buNone/>
            </a:pPr>
            <a:r>
              <a:t/>
            </a:r>
            <a:endParaRPr>
              <a:solidFill>
                <a:srgbClr val="0033CC"/>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p:nvPr/>
        </p:nvSpPr>
        <p:spPr>
          <a:xfrm>
            <a:off x="4232254" y="2514600"/>
            <a:ext cx="4438073" cy="110799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6600">
                <a:solidFill>
                  <a:schemeClr val="accent1"/>
                </a:solidFill>
                <a:latin typeface="Arial"/>
                <a:ea typeface="Arial"/>
                <a:cs typeface="Arial"/>
                <a:sym typeface="Arial"/>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7b2f96562f_1_476"/>
          <p:cNvSpPr txBox="1"/>
          <p:nvPr>
            <p:ph type="title"/>
          </p:nvPr>
        </p:nvSpPr>
        <p:spPr>
          <a:xfrm>
            <a:off x="415600" y="0"/>
            <a:ext cx="11360700" cy="6777600"/>
          </a:xfrm>
          <a:prstGeom prst="rect">
            <a:avLst/>
          </a:prstGeom>
        </p:spPr>
        <p:txBody>
          <a:bodyPr anchorCtr="0" anchor="t" bIns="121900" lIns="121900" spcFirstLastPara="1" rIns="121900" wrap="square" tIns="121900">
            <a:noAutofit/>
          </a:bodyPr>
          <a:lstStyle/>
          <a:p>
            <a:pPr indent="0" lvl="0" marL="0" rtl="0" algn="l">
              <a:lnSpc>
                <a:spcPct val="90000"/>
              </a:lnSpc>
              <a:spcBef>
                <a:spcPts val="1000"/>
              </a:spcBef>
              <a:spcAft>
                <a:spcPts val="0"/>
              </a:spcAft>
              <a:buClr>
                <a:schemeClr val="dk1"/>
              </a:buClr>
              <a:buSzPts val="1100"/>
              <a:buFont typeface="Arial"/>
              <a:buNone/>
            </a:pPr>
            <a:r>
              <a:rPr b="1" lang="en-US" sz="2000">
                <a:solidFill>
                  <a:srgbClr val="0033CC"/>
                </a:solidFill>
                <a:latin typeface="Trebuchet MS"/>
                <a:ea typeface="Trebuchet MS"/>
                <a:cs typeface="Trebuchet MS"/>
                <a:sym typeface="Trebuchet MS"/>
              </a:rPr>
              <a:t>Marketing</a:t>
            </a:r>
            <a:r>
              <a:rPr lang="en-US" sz="2000">
                <a:solidFill>
                  <a:srgbClr val="0033CC"/>
                </a:solidFill>
                <a:latin typeface="Trebuchet MS"/>
                <a:ea typeface="Trebuchet MS"/>
                <a:cs typeface="Trebuchet MS"/>
                <a:sym typeface="Trebuchet MS"/>
              </a:rPr>
              <a:t>: People often share their opinions on anything and everything. This</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can be used to determine the interests of an individual or group. Based on </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these interests products can be targeted to specific audiences in order to</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None/>
            </a:pPr>
            <a:r>
              <a:rPr lang="en-US" sz="2000">
                <a:solidFill>
                  <a:srgbClr val="0033CC"/>
                </a:solidFill>
                <a:latin typeface="Trebuchet MS"/>
                <a:ea typeface="Trebuchet MS"/>
                <a:cs typeface="Trebuchet MS"/>
                <a:sym typeface="Trebuchet MS"/>
              </a:rPr>
              <a:t>maximize prot.</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None/>
            </a:pPr>
            <a:r>
              <a:rPr b="1" lang="en-US" sz="2000">
                <a:solidFill>
                  <a:srgbClr val="0033CC"/>
                </a:solidFill>
                <a:latin typeface="Trebuchet MS"/>
                <a:ea typeface="Trebuchet MS"/>
                <a:cs typeface="Trebuchet MS"/>
                <a:sym typeface="Trebuchet MS"/>
              </a:rPr>
              <a:t>News Tracking:</a:t>
            </a:r>
            <a:r>
              <a:rPr lang="en-US" sz="2000">
                <a:solidFill>
                  <a:srgbClr val="0033CC"/>
                </a:solidFill>
                <a:latin typeface="Trebuchet MS"/>
                <a:ea typeface="Trebuchet MS"/>
                <a:cs typeface="Trebuchet MS"/>
                <a:sym typeface="Trebuchet MS"/>
              </a:rPr>
              <a:t> Information surfaces on YouTube , Google and Twitter very quickly. This </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allows news and the updates regarding it to be available instantaneously. Since</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These are a global platform, even international news can be updated in</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None/>
            </a:pPr>
            <a:r>
              <a:rPr lang="en-US" sz="2000">
                <a:solidFill>
                  <a:srgbClr val="0033CC"/>
                </a:solidFill>
                <a:latin typeface="Trebuchet MS"/>
                <a:ea typeface="Trebuchet MS"/>
                <a:cs typeface="Trebuchet MS"/>
                <a:sym typeface="Trebuchet MS"/>
              </a:rPr>
              <a:t>real-time.</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None/>
            </a:pPr>
            <a:r>
              <a:rPr lang="en-US" sz="2000">
                <a:solidFill>
                  <a:srgbClr val="0033CC"/>
                </a:solidFill>
                <a:latin typeface="Trebuchet MS"/>
                <a:ea typeface="Trebuchet MS"/>
                <a:cs typeface="Trebuchet MS"/>
                <a:sym typeface="Trebuchet MS"/>
              </a:rPr>
              <a:t>Thus extracting trends from YouTube , Google and Twitter can prove to be extremely </a:t>
            </a:r>
            <a:endParaRPr sz="2000">
              <a:solidFill>
                <a:srgbClr val="0033CC"/>
              </a:solidFill>
              <a:latin typeface="Trebuchet MS"/>
              <a:ea typeface="Trebuchet MS"/>
              <a:cs typeface="Trebuchet MS"/>
              <a:sym typeface="Trebuchet MS"/>
            </a:endParaRPr>
          </a:p>
          <a:p>
            <a:pPr indent="0" lvl="0" marL="0" rtl="0" algn="l">
              <a:lnSpc>
                <a:spcPct val="90000"/>
              </a:lnSpc>
              <a:spcBef>
                <a:spcPts val="1600"/>
              </a:spcBef>
              <a:spcAft>
                <a:spcPts val="0"/>
              </a:spcAft>
              <a:buNone/>
            </a:pPr>
            <a:r>
              <a:rPr lang="en-US" sz="2000">
                <a:solidFill>
                  <a:srgbClr val="0033CC"/>
                </a:solidFill>
                <a:latin typeface="Trebuchet MS"/>
                <a:ea typeface="Trebuchet MS"/>
                <a:cs typeface="Trebuchet MS"/>
                <a:sym typeface="Trebuchet MS"/>
              </a:rPr>
              <a:t>useful. </a:t>
            </a:r>
            <a:endParaRPr sz="2200">
              <a:solidFill>
                <a:schemeClr val="dk2"/>
              </a:solidFill>
              <a:latin typeface="Calibri"/>
              <a:ea typeface="Calibri"/>
              <a:cs typeface="Calibri"/>
              <a:sym typeface="Calibri"/>
            </a:endParaRPr>
          </a:p>
          <a:p>
            <a:pPr indent="0" lvl="0" marL="0" rtl="0" algn="l">
              <a:spcBef>
                <a:spcPts val="160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7b2f96562f_1_523"/>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02" name="Google Shape;102;g7b2f96562f_1_523"/>
          <p:cNvSpPr txBox="1"/>
          <p:nvPr>
            <p:ph idx="1" type="body"/>
          </p:nvPr>
        </p:nvSpPr>
        <p:spPr>
          <a:xfrm>
            <a:off x="161100" y="932050"/>
            <a:ext cx="11192700" cy="6087000"/>
          </a:xfrm>
          <a:prstGeom prst="rect">
            <a:avLst/>
          </a:prstGeom>
        </p:spPr>
        <p:txBody>
          <a:bodyPr anchorCtr="0" anchor="t" bIns="45700" lIns="91425" spcFirstLastPara="1" rIns="91425" wrap="square" tIns="45700">
            <a:normAutofit fontScale="77500" lnSpcReduction="20000"/>
          </a:bodyPr>
          <a:lstStyle/>
          <a:p>
            <a:pPr indent="0" lvl="0" marL="457200" rtl="0" algn="just">
              <a:lnSpc>
                <a:spcPct val="150000"/>
              </a:lnSpc>
              <a:spcBef>
                <a:spcPts val="480"/>
              </a:spcBef>
              <a:spcAft>
                <a:spcPts val="0"/>
              </a:spcAft>
              <a:buClr>
                <a:schemeClr val="dk1"/>
              </a:buClr>
              <a:buSzPct val="37482"/>
              <a:buFont typeface="Arial"/>
              <a:buNone/>
            </a:pPr>
            <a:r>
              <a:rPr lang="en-US" sz="2934">
                <a:solidFill>
                  <a:srgbClr val="0033CC"/>
                </a:solidFill>
                <a:latin typeface="Trebuchet MS"/>
                <a:ea typeface="Trebuchet MS"/>
                <a:cs typeface="Trebuchet MS"/>
                <a:sym typeface="Trebuchet MS"/>
              </a:rPr>
              <a:t>Paper 1: </a:t>
            </a:r>
            <a:r>
              <a:rPr b="1" i="1" lang="en-US" sz="2934">
                <a:solidFill>
                  <a:srgbClr val="0033CC"/>
                </a:solidFill>
                <a:latin typeface="Trebuchet MS"/>
                <a:ea typeface="Trebuchet MS"/>
                <a:cs typeface="Trebuchet MS"/>
                <a:sym typeface="Trebuchet MS"/>
              </a:rPr>
              <a:t>Using Early View Patterns to Predict the Popularity of YouTube Videos</a:t>
            </a:r>
            <a:endParaRPr b="1" i="1" sz="2934">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Clr>
                <a:schemeClr val="dk1"/>
              </a:buClr>
              <a:buSzPct val="51921"/>
              <a:buFont typeface="Arial"/>
              <a:buNone/>
            </a:pPr>
            <a:r>
              <a:t/>
            </a:r>
            <a:endParaRPr b="1" i="1" sz="2118">
              <a:solidFill>
                <a:srgbClr val="0033CC"/>
              </a:solidFill>
              <a:latin typeface="Trebuchet MS"/>
              <a:ea typeface="Trebuchet MS"/>
              <a:cs typeface="Trebuchet MS"/>
              <a:sym typeface="Trebuchet MS"/>
            </a:endParaRPr>
          </a:p>
          <a:p>
            <a:pPr indent="-352545" lvl="0" marL="457200" rtl="0" algn="just">
              <a:lnSpc>
                <a:spcPct val="150000"/>
              </a:lnSpc>
              <a:spcBef>
                <a:spcPts val="480"/>
              </a:spcBef>
              <a:spcAft>
                <a:spcPts val="0"/>
              </a:spcAft>
              <a:buClr>
                <a:srgbClr val="0033CC"/>
              </a:buClr>
              <a:buSzPct val="100000"/>
              <a:buFont typeface="Trebuchet MS"/>
              <a:buChar char="➢"/>
            </a:pPr>
            <a:r>
              <a:rPr lang="en-US" sz="2518">
                <a:solidFill>
                  <a:srgbClr val="0033CC"/>
                </a:solidFill>
                <a:latin typeface="Trebuchet MS"/>
                <a:ea typeface="Trebuchet MS"/>
                <a:cs typeface="Trebuchet MS"/>
                <a:sym typeface="Trebuchet MS"/>
              </a:rPr>
              <a:t>In this study </a:t>
            </a:r>
            <a:r>
              <a:rPr b="1" lang="en-US" sz="2518">
                <a:solidFill>
                  <a:srgbClr val="0033CC"/>
                </a:solidFill>
                <a:latin typeface="Trebuchet MS"/>
                <a:ea typeface="Trebuchet MS"/>
                <a:cs typeface="Trebuchet MS"/>
                <a:sym typeface="Trebuchet MS"/>
              </a:rPr>
              <a:t>Multivariate Linear (ML) Model , MRBF Model and S-H Models</a:t>
            </a:r>
            <a:r>
              <a:rPr lang="en-US" sz="2518">
                <a:solidFill>
                  <a:srgbClr val="0033CC"/>
                </a:solidFill>
                <a:latin typeface="Trebuchet MS"/>
                <a:ea typeface="Trebuchet MS"/>
                <a:cs typeface="Trebuchet MS"/>
                <a:sym typeface="Trebuchet MS"/>
              </a:rPr>
              <a:t> are used to predict future trends in youtube.</a:t>
            </a:r>
            <a:endParaRPr sz="2518">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None/>
            </a:pPr>
            <a:r>
              <a:t/>
            </a:r>
            <a:endParaRPr sz="2518">
              <a:solidFill>
                <a:srgbClr val="0033CC"/>
              </a:solidFill>
              <a:latin typeface="Trebuchet MS"/>
              <a:ea typeface="Trebuchet MS"/>
              <a:cs typeface="Trebuchet MS"/>
              <a:sym typeface="Trebuchet MS"/>
            </a:endParaRPr>
          </a:p>
          <a:p>
            <a:pPr indent="-352545" lvl="0" marL="457200" rtl="0" algn="just">
              <a:lnSpc>
                <a:spcPct val="150000"/>
              </a:lnSpc>
              <a:spcBef>
                <a:spcPts val="480"/>
              </a:spcBef>
              <a:spcAft>
                <a:spcPts val="0"/>
              </a:spcAft>
              <a:buClr>
                <a:srgbClr val="0033CC"/>
              </a:buClr>
              <a:buSzPct val="100000"/>
              <a:buFont typeface="Trebuchet MS"/>
              <a:buChar char="➢"/>
            </a:pPr>
            <a:r>
              <a:rPr lang="en-US" sz="2518">
                <a:solidFill>
                  <a:srgbClr val="0033CC"/>
                </a:solidFill>
                <a:latin typeface="Trebuchet MS"/>
                <a:ea typeface="Trebuchet MS"/>
                <a:cs typeface="Trebuchet MS"/>
                <a:sym typeface="Trebuchet MS"/>
              </a:rPr>
              <a:t>By assigning different weights to different samples within the monitoring period, our model is able to better distinguish between videos with different patterns, which leads to significant reductions in average prediction errors.</a:t>
            </a:r>
            <a:endParaRPr sz="2518">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None/>
            </a:pPr>
            <a:r>
              <a:t/>
            </a:r>
            <a:endParaRPr sz="2518">
              <a:solidFill>
                <a:srgbClr val="0033CC"/>
              </a:solidFill>
              <a:latin typeface="Trebuchet MS"/>
              <a:ea typeface="Trebuchet MS"/>
              <a:cs typeface="Trebuchet MS"/>
              <a:sym typeface="Trebuchet MS"/>
            </a:endParaRPr>
          </a:p>
          <a:p>
            <a:pPr indent="-352545" lvl="0" marL="457200" rtl="0" algn="just">
              <a:lnSpc>
                <a:spcPct val="150000"/>
              </a:lnSpc>
              <a:spcBef>
                <a:spcPts val="480"/>
              </a:spcBef>
              <a:spcAft>
                <a:spcPts val="0"/>
              </a:spcAft>
              <a:buClr>
                <a:srgbClr val="0033CC"/>
              </a:buClr>
              <a:buSzPct val="100000"/>
              <a:buFont typeface="Trebuchet MS"/>
              <a:buChar char="➢"/>
            </a:pPr>
            <a:r>
              <a:rPr lang="en-US" sz="2518">
                <a:solidFill>
                  <a:srgbClr val="0033CC"/>
                </a:solidFill>
                <a:latin typeface="Trebuchet MS"/>
                <a:ea typeface="Trebuchet MS"/>
                <a:cs typeface="Trebuchet MS"/>
                <a:sym typeface="Trebuchet MS"/>
              </a:rPr>
              <a:t> We also found that by exploring the similarity between the video and known the training set through RBF functions, we are able to reduce prediction errors even further, by adapting the prediction to better handle some specific kinds of videos.</a:t>
            </a:r>
            <a:endParaRPr sz="2518">
              <a:solidFill>
                <a:srgbClr val="0033CC"/>
              </a:solidFill>
              <a:latin typeface="Trebuchet MS"/>
              <a:ea typeface="Trebuchet MS"/>
              <a:cs typeface="Trebuchet MS"/>
              <a:sym typeface="Trebuchet MS"/>
            </a:endParaRPr>
          </a:p>
          <a:p>
            <a:pPr indent="0" lvl="0" marL="0" rtl="0" algn="l">
              <a:spcBef>
                <a:spcPts val="10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7b2f96562f_1_52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09" name="Google Shape;109;g7b2f96562f_1_529"/>
          <p:cNvSpPr txBox="1"/>
          <p:nvPr>
            <p:ph idx="1" type="body"/>
          </p:nvPr>
        </p:nvSpPr>
        <p:spPr>
          <a:xfrm>
            <a:off x="320400" y="907250"/>
            <a:ext cx="11255400" cy="6024900"/>
          </a:xfrm>
          <a:prstGeom prst="rect">
            <a:avLst/>
          </a:prstGeom>
        </p:spPr>
        <p:txBody>
          <a:bodyPr anchorCtr="0" anchor="t" bIns="45700" lIns="91425" spcFirstLastPara="1" rIns="91425" wrap="square" tIns="45700">
            <a:normAutofit fontScale="32500" lnSpcReduction="10000"/>
          </a:bodyPr>
          <a:lstStyle/>
          <a:p>
            <a:pPr indent="0" lvl="0" marL="457200" rtl="0" algn="just">
              <a:lnSpc>
                <a:spcPct val="150000"/>
              </a:lnSpc>
              <a:spcBef>
                <a:spcPts val="480"/>
              </a:spcBef>
              <a:spcAft>
                <a:spcPts val="0"/>
              </a:spcAft>
              <a:buNone/>
            </a:pPr>
            <a:r>
              <a:rPr b="1" lang="en-US" sz="7284">
                <a:solidFill>
                  <a:srgbClr val="0033CC"/>
                </a:solidFill>
                <a:latin typeface="Trebuchet MS"/>
                <a:ea typeface="Trebuchet MS"/>
                <a:cs typeface="Trebuchet MS"/>
                <a:sym typeface="Trebuchet MS"/>
              </a:rPr>
              <a:t>Paper 2:  Twitter Trends</a:t>
            </a:r>
            <a:endParaRPr b="1" sz="7284">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None/>
            </a:pPr>
            <a:r>
              <a:t/>
            </a:r>
            <a:endParaRPr sz="3069">
              <a:solidFill>
                <a:srgbClr val="0033CC"/>
              </a:solidFill>
              <a:latin typeface="Trebuchet MS"/>
              <a:ea typeface="Trebuchet MS"/>
              <a:cs typeface="Trebuchet MS"/>
              <a:sym typeface="Trebuchet MS"/>
            </a:endParaRPr>
          </a:p>
          <a:p>
            <a:pPr indent="-342106" lvl="0" marL="457200" rtl="0" algn="just">
              <a:lnSpc>
                <a:spcPct val="150000"/>
              </a:lnSpc>
              <a:spcBef>
                <a:spcPts val="480"/>
              </a:spcBef>
              <a:spcAft>
                <a:spcPts val="0"/>
              </a:spcAft>
              <a:buClr>
                <a:srgbClr val="0033CC"/>
              </a:buClr>
              <a:buSzPct val="100000"/>
              <a:buFont typeface="Trebuchet MS"/>
              <a:buChar char="➢"/>
            </a:pPr>
            <a:r>
              <a:rPr b="1" lang="en-US" sz="5500">
                <a:solidFill>
                  <a:srgbClr val="0033CC"/>
                </a:solidFill>
                <a:latin typeface="Trebuchet MS"/>
                <a:ea typeface="Trebuchet MS"/>
                <a:cs typeface="Trebuchet MS"/>
                <a:sym typeface="Trebuchet MS"/>
              </a:rPr>
              <a:t>MapReduce model</a:t>
            </a:r>
            <a:r>
              <a:rPr lang="en-US" sz="5500">
                <a:solidFill>
                  <a:srgbClr val="0033CC"/>
                </a:solidFill>
                <a:latin typeface="Trebuchet MS"/>
                <a:ea typeface="Trebuchet MS"/>
                <a:cs typeface="Trebuchet MS"/>
                <a:sym typeface="Trebuchet MS"/>
              </a:rPr>
              <a:t> enhanced the speed of computing the vast amount of tweets and created a framework on which further analysis can be done.</a:t>
            </a:r>
            <a:endParaRPr sz="55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None/>
            </a:pPr>
            <a:r>
              <a:t/>
            </a:r>
            <a:endParaRPr sz="3653">
              <a:solidFill>
                <a:srgbClr val="0033CC"/>
              </a:solidFill>
              <a:latin typeface="Trebuchet MS"/>
              <a:ea typeface="Trebuchet MS"/>
              <a:cs typeface="Trebuchet MS"/>
              <a:sym typeface="Trebuchet MS"/>
            </a:endParaRPr>
          </a:p>
          <a:p>
            <a:pPr indent="-342106" lvl="0" marL="457200" rtl="0" algn="just">
              <a:lnSpc>
                <a:spcPct val="150000"/>
              </a:lnSpc>
              <a:spcBef>
                <a:spcPts val="480"/>
              </a:spcBef>
              <a:spcAft>
                <a:spcPts val="0"/>
              </a:spcAft>
              <a:buClr>
                <a:srgbClr val="0033CC"/>
              </a:buClr>
              <a:buSzPct val="100000"/>
              <a:buFont typeface="Trebuchet MS"/>
              <a:buChar char="➢"/>
            </a:pPr>
            <a:r>
              <a:rPr lang="en-US" sz="5500">
                <a:solidFill>
                  <a:srgbClr val="0033CC"/>
                </a:solidFill>
                <a:latin typeface="Trebuchet MS"/>
                <a:ea typeface="Trebuchet MS"/>
                <a:cs typeface="Trebuchet MS"/>
                <a:sym typeface="Trebuchet MS"/>
              </a:rPr>
              <a:t>In our case, the </a:t>
            </a:r>
            <a:r>
              <a:rPr b="1" lang="en-US" sz="5500">
                <a:solidFill>
                  <a:srgbClr val="0033CC"/>
                </a:solidFill>
                <a:latin typeface="Trebuchet MS"/>
                <a:ea typeface="Trebuchet MS"/>
                <a:cs typeface="Trebuchet MS"/>
                <a:sym typeface="Trebuchet MS"/>
              </a:rPr>
              <a:t>( Latent Dirichlet Allocation ) LDA algorithm</a:t>
            </a:r>
            <a:r>
              <a:rPr lang="en-US" sz="5500">
                <a:solidFill>
                  <a:srgbClr val="0033CC"/>
                </a:solidFill>
                <a:latin typeface="Trebuchet MS"/>
                <a:ea typeface="Trebuchet MS"/>
                <a:cs typeface="Trebuchet MS"/>
                <a:sym typeface="Trebuchet MS"/>
              </a:rPr>
              <a:t> is used to process a set of documents(collections in database) of tweets prepared after the extraction and pooling process.</a:t>
            </a:r>
            <a:endParaRPr sz="55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None/>
            </a:pPr>
            <a:r>
              <a:t/>
            </a:r>
            <a:endParaRPr sz="3653">
              <a:solidFill>
                <a:srgbClr val="0033CC"/>
              </a:solidFill>
              <a:latin typeface="Trebuchet MS"/>
              <a:ea typeface="Trebuchet MS"/>
              <a:cs typeface="Trebuchet MS"/>
              <a:sym typeface="Trebuchet MS"/>
            </a:endParaRPr>
          </a:p>
          <a:p>
            <a:pPr indent="-342106" lvl="0" marL="457200" rtl="0" algn="just">
              <a:lnSpc>
                <a:spcPct val="150000"/>
              </a:lnSpc>
              <a:spcBef>
                <a:spcPts val="480"/>
              </a:spcBef>
              <a:spcAft>
                <a:spcPts val="0"/>
              </a:spcAft>
              <a:buClr>
                <a:srgbClr val="0033CC"/>
              </a:buClr>
              <a:buSzPct val="100000"/>
              <a:buFont typeface="Trebuchet MS"/>
              <a:buChar char="➢"/>
            </a:pPr>
            <a:r>
              <a:rPr lang="en-US" sz="5500">
                <a:solidFill>
                  <a:srgbClr val="0033CC"/>
                </a:solidFill>
                <a:latin typeface="Trebuchet MS"/>
                <a:ea typeface="Trebuchet MS"/>
                <a:cs typeface="Trebuchet MS"/>
                <a:sym typeface="Trebuchet MS"/>
              </a:rPr>
              <a:t>LDA provides us with a list of 'n' topics that constitute the documents. These topics are represented by a group of weighted words which can also be represented as a word cloud. Therefore, each word cloud</a:t>
            </a:r>
            <a:endParaRPr sz="5500">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None/>
            </a:pPr>
            <a:r>
              <a:rPr lang="en-US" sz="5500">
                <a:solidFill>
                  <a:srgbClr val="0033CC"/>
                </a:solidFill>
                <a:latin typeface="Trebuchet MS"/>
                <a:ea typeface="Trebuchet MS"/>
                <a:cs typeface="Trebuchet MS"/>
                <a:sym typeface="Trebuchet MS"/>
              </a:rPr>
              <a:t>can be considered as a trending topic.</a:t>
            </a:r>
            <a:endParaRPr sz="5500">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Clr>
                <a:schemeClr val="dk1"/>
              </a:buClr>
              <a:buSzPct val="30105"/>
              <a:buFont typeface="Arial"/>
              <a:buNone/>
            </a:pPr>
            <a:r>
              <a:t/>
            </a:r>
            <a:endParaRPr sz="3653">
              <a:solidFill>
                <a:srgbClr val="0033CC"/>
              </a:solidFill>
              <a:latin typeface="Trebuchet MS"/>
              <a:ea typeface="Trebuchet MS"/>
              <a:cs typeface="Trebuchet MS"/>
              <a:sym typeface="Trebuchet MS"/>
            </a:endParaRPr>
          </a:p>
          <a:p>
            <a:pPr indent="-342106" lvl="0" marL="457200" rtl="0" algn="just">
              <a:lnSpc>
                <a:spcPct val="150000"/>
              </a:lnSpc>
              <a:spcBef>
                <a:spcPts val="480"/>
              </a:spcBef>
              <a:spcAft>
                <a:spcPts val="0"/>
              </a:spcAft>
              <a:buClr>
                <a:srgbClr val="0033CC"/>
              </a:buClr>
              <a:buSzPct val="100000"/>
              <a:buFont typeface="Trebuchet MS"/>
              <a:buChar char="➢"/>
            </a:pPr>
            <a:r>
              <a:rPr lang="en-US" sz="5500">
                <a:solidFill>
                  <a:srgbClr val="0033CC"/>
                </a:solidFill>
                <a:latin typeface="Trebuchet MS"/>
                <a:ea typeface="Trebuchet MS"/>
                <a:cs typeface="Trebuchet MS"/>
                <a:sym typeface="Trebuchet MS"/>
              </a:rPr>
              <a:t>To improve the efficiency of the process, tweets containing the same entity are pooled together in the same document. The top 100 entities are considered for pooling.</a:t>
            </a:r>
            <a:endParaRPr sz="5500">
              <a:solidFill>
                <a:srgbClr val="0033CC"/>
              </a:solidFill>
              <a:latin typeface="Trebuchet MS"/>
              <a:ea typeface="Trebuchet MS"/>
              <a:cs typeface="Trebuchet MS"/>
              <a:sym typeface="Trebuchet MS"/>
            </a:endParaRPr>
          </a:p>
          <a:p>
            <a:pPr indent="0" lvl="0" marL="457200" rtl="0" algn="just">
              <a:lnSpc>
                <a:spcPct val="150000"/>
              </a:lnSpc>
              <a:spcBef>
                <a:spcPts val="480"/>
              </a:spcBef>
              <a:spcAft>
                <a:spcPts val="0"/>
              </a:spcAft>
              <a:buNone/>
            </a:pPr>
            <a:r>
              <a:rPr lang="en-US" sz="1900">
                <a:solidFill>
                  <a:srgbClr val="0033CC"/>
                </a:solidFill>
                <a:latin typeface="Trebuchet MS"/>
                <a:ea typeface="Trebuchet MS"/>
                <a:cs typeface="Trebuchet MS"/>
                <a:sym typeface="Trebuchet M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7b2f96562f_0_9"/>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16" name="Google Shape;116;g7b2f96562f_0_9"/>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a:bodyPr>
          <a:lstStyle/>
          <a:p>
            <a:pPr indent="0" lvl="0" marL="0" rtl="0" algn="just">
              <a:lnSpc>
                <a:spcPct val="150000"/>
              </a:lnSpc>
              <a:spcBef>
                <a:spcPts val="48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Paper 3 :</a:t>
            </a:r>
            <a:r>
              <a:rPr b="1" i="1" lang="en-US" sz="2100">
                <a:solidFill>
                  <a:srgbClr val="0033CC"/>
                </a:solidFill>
                <a:latin typeface="Trebuchet MS"/>
                <a:ea typeface="Trebuchet MS"/>
                <a:cs typeface="Trebuchet MS"/>
                <a:sym typeface="Trebuchet MS"/>
              </a:rPr>
              <a:t>Topic discovery and future trend forecasting for texts</a:t>
            </a:r>
            <a:endParaRPr b="1" i="1" sz="21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355600" lvl="0" marL="914400" rtl="0" algn="just">
              <a:lnSpc>
                <a:spcPct val="150000"/>
              </a:lnSpc>
              <a:spcBef>
                <a:spcPts val="480"/>
              </a:spcBef>
              <a:spcAft>
                <a:spcPts val="0"/>
              </a:spcAft>
              <a:buClr>
                <a:srgbClr val="0033CC"/>
              </a:buClr>
              <a:buSzPts val="2000"/>
              <a:buFont typeface="Trebuchet MS"/>
              <a:buChar char="➢"/>
            </a:pPr>
            <a:r>
              <a:rPr lang="en-US" sz="2100">
                <a:solidFill>
                  <a:srgbClr val="0033CC"/>
                </a:solidFill>
                <a:latin typeface="Trebuchet MS"/>
                <a:ea typeface="Trebuchet MS"/>
                <a:cs typeface="Trebuchet MS"/>
                <a:sym typeface="Trebuchet MS"/>
              </a:rPr>
              <a:t>They used predict the next  trending research</a:t>
            </a:r>
            <a:r>
              <a:rPr lang="en-US" sz="25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topics based on corpus of research paper collected.</a:t>
            </a:r>
            <a:endParaRPr sz="2100">
              <a:solidFill>
                <a:srgbClr val="0033CC"/>
              </a:solidFill>
              <a:latin typeface="Trebuchet MS"/>
              <a:ea typeface="Trebuchet MS"/>
              <a:cs typeface="Trebuchet MS"/>
              <a:sym typeface="Trebuchet MS"/>
            </a:endParaRPr>
          </a:p>
          <a:p>
            <a:pPr indent="-361950" lvl="0" marL="914400" rtl="0" algn="just">
              <a:lnSpc>
                <a:spcPct val="15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sentence-level pattern mining to discover meaningful topics.</a:t>
            </a:r>
            <a:endParaRPr sz="21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Clr>
                <a:schemeClr val="dk1"/>
              </a:buClr>
              <a:buSzPts val="1100"/>
              <a:buFont typeface="Arial"/>
              <a:buNone/>
            </a:pPr>
            <a:r>
              <a:t/>
            </a:r>
            <a:endParaRPr sz="700">
              <a:solidFill>
                <a:srgbClr val="0033CC"/>
              </a:solidFill>
              <a:latin typeface="Trebuchet MS"/>
              <a:ea typeface="Trebuchet MS"/>
              <a:cs typeface="Trebuchet MS"/>
              <a:sym typeface="Trebuchet MS"/>
            </a:endParaRPr>
          </a:p>
          <a:p>
            <a:pPr indent="-381000" lvl="0" marL="914400" rtl="0" algn="just">
              <a:lnSpc>
                <a:spcPct val="150000"/>
              </a:lnSpc>
              <a:spcBef>
                <a:spcPts val="480"/>
              </a:spcBef>
              <a:spcAft>
                <a:spcPts val="0"/>
              </a:spcAft>
              <a:buClr>
                <a:srgbClr val="0033CC"/>
              </a:buClr>
              <a:buSzPts val="2400"/>
              <a:buFont typeface="Trebuchet MS"/>
              <a:buChar char="➢"/>
            </a:pPr>
            <a:r>
              <a:rPr lang="en-US" sz="2100">
                <a:solidFill>
                  <a:srgbClr val="0033CC"/>
                </a:solidFill>
                <a:latin typeface="Trebuchet MS"/>
                <a:ea typeface="Trebuchet MS"/>
                <a:cs typeface="Trebuchet MS"/>
                <a:sym typeface="Trebuchet MS"/>
              </a:rPr>
              <a:t>Preprocessing using association analysis and LSA.</a:t>
            </a:r>
            <a:endParaRPr sz="21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Clr>
                <a:schemeClr val="dk1"/>
              </a:buClr>
              <a:buSzPts val="1100"/>
              <a:buFont typeface="Arial"/>
              <a:buNone/>
            </a:pPr>
            <a:r>
              <a:t/>
            </a:r>
            <a:endParaRPr sz="700">
              <a:solidFill>
                <a:srgbClr val="0033CC"/>
              </a:solidFill>
              <a:latin typeface="Trebuchet MS"/>
              <a:ea typeface="Trebuchet MS"/>
              <a:cs typeface="Trebuchet MS"/>
              <a:sym typeface="Trebuchet MS"/>
            </a:endParaRPr>
          </a:p>
          <a:p>
            <a:pPr indent="-381000" lvl="0" marL="914400" rtl="0" algn="just">
              <a:lnSpc>
                <a:spcPct val="150000"/>
              </a:lnSpc>
              <a:spcBef>
                <a:spcPts val="480"/>
              </a:spcBef>
              <a:spcAft>
                <a:spcPts val="0"/>
              </a:spcAft>
              <a:buClr>
                <a:srgbClr val="0033CC"/>
              </a:buClr>
              <a:buSzPts val="2400"/>
              <a:buFont typeface="Trebuchet MS"/>
              <a:buChar char="➢"/>
            </a:pPr>
            <a:r>
              <a:rPr lang="en-US" sz="2100">
                <a:solidFill>
                  <a:srgbClr val="0033CC"/>
                </a:solidFill>
                <a:latin typeface="Trebuchet MS"/>
                <a:ea typeface="Trebuchet MS"/>
                <a:cs typeface="Trebuchet MS"/>
                <a:sym typeface="Trebuchet MS"/>
              </a:rPr>
              <a:t>Used “WEKA” plugin  which uses regression model for prediction.</a:t>
            </a:r>
            <a:endParaRPr sz="2100">
              <a:solidFill>
                <a:srgbClr val="0033CC"/>
              </a:solidFill>
              <a:latin typeface="Trebuchet MS"/>
              <a:ea typeface="Trebuchet MS"/>
              <a:cs typeface="Trebuchet MS"/>
              <a:sym typeface="Trebuchet MS"/>
            </a:endParaRPr>
          </a:p>
          <a:p>
            <a:pPr indent="0" lvl="0" marL="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7b2f96562f_0_25"/>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23" name="Google Shape;123;g7b2f96562f_0_25"/>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lnSpcReduction="20000"/>
          </a:bodyPr>
          <a:lstStyle/>
          <a:p>
            <a:pPr indent="457200" lvl="0" marL="0" rtl="0" algn="ctr">
              <a:lnSpc>
                <a:spcPct val="150000"/>
              </a:lnSpc>
              <a:spcBef>
                <a:spcPts val="48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Paper 4 : </a:t>
            </a:r>
            <a:r>
              <a:rPr b="1" i="1" lang="en-US" sz="2100">
                <a:solidFill>
                  <a:srgbClr val="0033CC"/>
                </a:solidFill>
                <a:latin typeface="Trebuchet MS"/>
                <a:ea typeface="Trebuchet MS"/>
                <a:cs typeface="Trebuchet MS"/>
                <a:sym typeface="Trebuchet MS"/>
              </a:rPr>
              <a:t>Forecasting Time Series Data Using Hybrid GREY Neural Network And ARIMA Model.</a:t>
            </a:r>
            <a:endParaRPr b="1" i="1" sz="2100">
              <a:solidFill>
                <a:srgbClr val="0033CC"/>
              </a:solidFill>
              <a:latin typeface="Trebuchet MS"/>
              <a:ea typeface="Trebuchet MS"/>
              <a:cs typeface="Trebuchet MS"/>
              <a:sym typeface="Trebuchet MS"/>
            </a:endParaRPr>
          </a:p>
          <a:p>
            <a:pPr indent="-355600" lvl="0" marL="914400" rtl="0" algn="just">
              <a:lnSpc>
                <a:spcPct val="150000"/>
              </a:lnSpc>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In this study,a combination of GRANN ARIMA is proposed as a new approach for hybridizing linear and nonlinear models.</a:t>
            </a:r>
            <a:endParaRPr sz="20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Clr>
                <a:schemeClr val="dk1"/>
              </a:buClr>
              <a:buSzPts val="1100"/>
              <a:buFont typeface="Arial"/>
              <a:buNone/>
            </a:pPr>
            <a:r>
              <a:t/>
            </a:r>
            <a:endParaRPr sz="600">
              <a:solidFill>
                <a:srgbClr val="0033CC"/>
              </a:solidFill>
              <a:latin typeface="Trebuchet MS"/>
              <a:ea typeface="Trebuchet MS"/>
              <a:cs typeface="Trebuchet MS"/>
              <a:sym typeface="Trebuchet MS"/>
            </a:endParaRPr>
          </a:p>
          <a:p>
            <a:pPr indent="-355600" lvl="0" marL="914400" rtl="0" algn="just">
              <a:lnSpc>
                <a:spcPct val="150000"/>
              </a:lnSpc>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proposed model has few integrated features such as engaged with multivariate time series data.</a:t>
            </a:r>
            <a:endParaRPr sz="2000">
              <a:solidFill>
                <a:srgbClr val="0033CC"/>
              </a:solidFill>
              <a:latin typeface="Trebuchet MS"/>
              <a:ea typeface="Trebuchet MS"/>
              <a:cs typeface="Trebuchet MS"/>
              <a:sym typeface="Trebuchet MS"/>
            </a:endParaRPr>
          </a:p>
          <a:p>
            <a:pPr indent="0" lvl="0" marL="914400" rtl="0" algn="just">
              <a:lnSpc>
                <a:spcPct val="150000"/>
              </a:lnSpc>
              <a:spcBef>
                <a:spcPts val="480"/>
              </a:spcBef>
              <a:spcAft>
                <a:spcPts val="0"/>
              </a:spcAft>
              <a:buClr>
                <a:schemeClr val="dk1"/>
              </a:buClr>
              <a:buSzPts val="1100"/>
              <a:buFont typeface="Arial"/>
              <a:buNone/>
            </a:pPr>
            <a:r>
              <a:t/>
            </a:r>
            <a:endParaRPr sz="600">
              <a:solidFill>
                <a:srgbClr val="0033CC"/>
              </a:solidFill>
              <a:latin typeface="Trebuchet MS"/>
              <a:ea typeface="Trebuchet MS"/>
              <a:cs typeface="Trebuchet MS"/>
              <a:sym typeface="Trebuchet MS"/>
            </a:endParaRPr>
          </a:p>
          <a:p>
            <a:pPr indent="-355600" lvl="0" marL="914400" rtl="0" algn="just">
              <a:lnSpc>
                <a:spcPct val="150000"/>
              </a:lnSpc>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Forecasting accuracy of the proposed hybrid model, GRANN ARIMA is better compared to the individual model such as GRANN, ARIMA, MR and the second order error, LVM.</a:t>
            </a:r>
            <a:endParaRPr sz="2000">
              <a:solidFill>
                <a:srgbClr val="0033CC"/>
              </a:solidFill>
              <a:latin typeface="Trebuchet MS"/>
              <a:ea typeface="Trebuchet MS"/>
              <a:cs typeface="Trebuchet MS"/>
              <a:sym typeface="Trebuchet MS"/>
            </a:endParaRPr>
          </a:p>
          <a:p>
            <a:pPr indent="0" lvl="0" marL="0" rtl="0" algn="l">
              <a:spcBef>
                <a:spcPts val="10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