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 name="Google Shape;66;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29147d48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6" name="Google Shape;136;gd429147d48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3" name="Google Shape;14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29147d48_0_1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0" name="Google Shape;150;gd429147d48_0_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29147d48_0_2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7" name="Google Shape;157;gd429147d48_0_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0d8499e6_2_45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4" name="Google Shape;164;gd40d8499e6_2_45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0d8499e6_2_49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1" name="Google Shape;171;gd40d8499e6_2_49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527e76199_0_1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8" name="Google Shape;178;gd527e76199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5" name="Google Shape;185;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4ff6027f_0_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3" name="Google Shape;193;gd44ff6027f_0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1" name="Google Shape;201;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0d8499e6_1_38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0d8499e6_1_38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d40d8499e6_1_38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40d8499e6_0_189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40d8499e6_0_189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gd40d8499e6_0_189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40d8499e6_1_106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40d8499e6_1_106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gd40d8499e6_1_106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230" name="Google Shape;230;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527e76199_0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d527e76199_0_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238" name="Google Shape;238;gd527e76199_0_1: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527e76199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d527e76199_0_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246" name="Google Shape;246;gd527e76199_0_8: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4" name="Google Shape;254;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44a179981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44a179981_0_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d44a179981_0_1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44a179981_0_1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44a179981_0_13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gd44a179981_0_13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44a179981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44a179981_0_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gd44a179981_0_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527e76199_1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d527e76199_1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d527e76199_1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48c6eb5ab_2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48c6eb5ab_2_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d48c6eb5ab_2_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48c6eb5ab_1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48c6eb5ab_1_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gd48c6eb5ab_1_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0d8499e6_2_47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d40d8499e6_2_47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7" name="Google Shape;297;gd40d8499e6_2_478: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446b5bd3f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446b5bd3f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gd446b5bd3f_0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446b5bd3f_0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d446b5bd3f_0_1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d446b5bd3f_0_1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44a179981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d44a179981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d44a179981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40d8499e6_2_4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d40d8499e6_2_48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d40d8499e6_2_48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0d8499e6_2_50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d40d8499e6_2_50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d40d8499e6_2_50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27e76199_1_1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d527e76199_1_12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d527e76199_1_12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4" name="Google Shape;10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40d8499e6_0_2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4" name="Google Shape;114;gd40d8499e6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2" name="Google Shape;12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0d8499e6_2_46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9" name="Google Shape;129;gd40d8499e6_2_46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6" name="Google Shape;56;p13"/>
          <p:cNvGrpSpPr/>
          <p:nvPr/>
        </p:nvGrpSpPr>
        <p:grpSpPr>
          <a:xfrm>
            <a:off x="3" y="6285041"/>
            <a:ext cx="4063796" cy="572786"/>
            <a:chOff x="-73" y="4713898"/>
            <a:chExt cx="3047923" cy="429600"/>
          </a:xfrm>
        </p:grpSpPr>
        <p:sp>
          <p:nvSpPr>
            <p:cNvPr id="57" name="Google Shape;57;p13"/>
            <p:cNvSpPr/>
            <p:nvPr/>
          </p:nvSpPr>
          <p:spPr>
            <a:xfrm rot="-5400000">
              <a:off x="2452050" y="4547698"/>
              <a:ext cx="429600" cy="762000"/>
            </a:xfrm>
            <a:prstGeom prst="rtTriangle">
              <a:avLst/>
            </a:prstGeom>
            <a:solidFill>
              <a:srgbClr val="EFEFE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13"/>
            <p:cNvSpPr/>
            <p:nvPr/>
          </p:nvSpPr>
          <p:spPr>
            <a:xfrm rot="-5400000">
              <a:off x="928119" y="4547698"/>
              <a:ext cx="429600" cy="762000"/>
            </a:xfrm>
            <a:prstGeom prst="rtTriangle">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13"/>
            <p:cNvSpPr/>
            <p:nvPr/>
          </p:nvSpPr>
          <p:spPr>
            <a:xfrm flipH="1" rot="5400000">
              <a:off x="1689952" y="4547698"/>
              <a:ext cx="429600" cy="762000"/>
            </a:xfrm>
            <a:prstGeom prst="rtTriangle">
              <a:avLst/>
            </a:pr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13"/>
            <p:cNvSpPr/>
            <p:nvPr/>
          </p:nvSpPr>
          <p:spPr>
            <a:xfrm flipH="1" rot="5400000">
              <a:off x="166127" y="4547698"/>
              <a:ext cx="429600" cy="762000"/>
            </a:xfrm>
            <a:prstGeom prst="rtTriangle">
              <a:avLst/>
            </a:pr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p13"/>
          <p:cNvSpPr/>
          <p:nvPr/>
        </p:nvSpPr>
        <p:spPr>
          <a:xfrm>
            <a:off x="4063533" y="0"/>
            <a:ext cx="81285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247133" y="469333"/>
            <a:ext cx="3577500" cy="5438400"/>
          </a:xfrm>
          <a:prstGeom prst="rect">
            <a:avLst/>
          </a:prstGeom>
          <a:noFill/>
        </p:spPr>
        <p:txBody>
          <a:bodyPr anchorCtr="0" anchor="t" bIns="121900" lIns="121900" spcFirstLastPara="1" rIns="121900" wrap="square" tIns="121900">
            <a:normAutofit/>
          </a:bodyPr>
          <a:lstStyle>
            <a:lvl1pPr lvl="0" rtl="0" algn="l">
              <a:lnSpc>
                <a:spcPct val="100000"/>
              </a:lnSpc>
              <a:spcBef>
                <a:spcPts val="0"/>
              </a:spcBef>
              <a:spcAft>
                <a:spcPts val="0"/>
              </a:spcAft>
              <a:buNone/>
              <a:defRPr b="1" sz="4000">
                <a:solidFill>
                  <a:srgbClr val="212121"/>
                </a:solidFill>
              </a:defRPr>
            </a:lvl1pPr>
            <a:lvl2pPr lvl="1" rtl="0" algn="l">
              <a:lnSpc>
                <a:spcPct val="100000"/>
              </a:lnSpc>
              <a:spcBef>
                <a:spcPts val="0"/>
              </a:spcBef>
              <a:spcAft>
                <a:spcPts val="0"/>
              </a:spcAft>
              <a:buNone/>
              <a:defRPr b="1" sz="4000">
                <a:solidFill>
                  <a:srgbClr val="212121"/>
                </a:solidFill>
              </a:defRPr>
            </a:lvl2pPr>
            <a:lvl3pPr lvl="2" rtl="0" algn="l">
              <a:lnSpc>
                <a:spcPct val="100000"/>
              </a:lnSpc>
              <a:spcBef>
                <a:spcPts val="0"/>
              </a:spcBef>
              <a:spcAft>
                <a:spcPts val="0"/>
              </a:spcAft>
              <a:buNone/>
              <a:defRPr b="1" sz="4000">
                <a:solidFill>
                  <a:srgbClr val="212121"/>
                </a:solidFill>
              </a:defRPr>
            </a:lvl3pPr>
            <a:lvl4pPr lvl="3" rtl="0" algn="l">
              <a:lnSpc>
                <a:spcPct val="100000"/>
              </a:lnSpc>
              <a:spcBef>
                <a:spcPts val="0"/>
              </a:spcBef>
              <a:spcAft>
                <a:spcPts val="0"/>
              </a:spcAft>
              <a:buNone/>
              <a:defRPr b="1" sz="4000">
                <a:solidFill>
                  <a:srgbClr val="212121"/>
                </a:solidFill>
              </a:defRPr>
            </a:lvl4pPr>
            <a:lvl5pPr lvl="4" rtl="0" algn="l">
              <a:lnSpc>
                <a:spcPct val="100000"/>
              </a:lnSpc>
              <a:spcBef>
                <a:spcPts val="0"/>
              </a:spcBef>
              <a:spcAft>
                <a:spcPts val="0"/>
              </a:spcAft>
              <a:buNone/>
              <a:defRPr b="1" sz="4000">
                <a:solidFill>
                  <a:srgbClr val="212121"/>
                </a:solidFill>
              </a:defRPr>
            </a:lvl5pPr>
            <a:lvl6pPr lvl="5" rtl="0" algn="l">
              <a:lnSpc>
                <a:spcPct val="100000"/>
              </a:lnSpc>
              <a:spcBef>
                <a:spcPts val="0"/>
              </a:spcBef>
              <a:spcAft>
                <a:spcPts val="0"/>
              </a:spcAft>
              <a:buNone/>
              <a:defRPr b="1" sz="4000">
                <a:solidFill>
                  <a:srgbClr val="212121"/>
                </a:solidFill>
              </a:defRPr>
            </a:lvl6pPr>
            <a:lvl7pPr lvl="6" rtl="0" algn="l">
              <a:lnSpc>
                <a:spcPct val="100000"/>
              </a:lnSpc>
              <a:spcBef>
                <a:spcPts val="0"/>
              </a:spcBef>
              <a:spcAft>
                <a:spcPts val="0"/>
              </a:spcAft>
              <a:buNone/>
              <a:defRPr b="1" sz="4000">
                <a:solidFill>
                  <a:srgbClr val="212121"/>
                </a:solidFill>
              </a:defRPr>
            </a:lvl7pPr>
            <a:lvl8pPr lvl="7" rtl="0" algn="l">
              <a:lnSpc>
                <a:spcPct val="100000"/>
              </a:lnSpc>
              <a:spcBef>
                <a:spcPts val="0"/>
              </a:spcBef>
              <a:spcAft>
                <a:spcPts val="0"/>
              </a:spcAft>
              <a:buNone/>
              <a:defRPr b="1" sz="4000">
                <a:solidFill>
                  <a:srgbClr val="212121"/>
                </a:solidFill>
              </a:defRPr>
            </a:lvl8pPr>
            <a:lvl9pPr lvl="8" rtl="0" algn="l">
              <a:lnSpc>
                <a:spcPct val="100000"/>
              </a:lnSpc>
              <a:spcBef>
                <a:spcPts val="0"/>
              </a:spcBef>
              <a:spcAft>
                <a:spcPts val="0"/>
              </a:spcAft>
              <a:buNone/>
              <a:defRPr b="1" sz="4000">
                <a:solidFill>
                  <a:srgbClr val="212121"/>
                </a:solidFill>
              </a:defRPr>
            </a:lvl9pPr>
          </a:lstStyle>
          <a:p/>
        </p:txBody>
      </p:sp>
      <p:sp>
        <p:nvSpPr>
          <p:cNvPr id="63" name="Google Shape;63;p13"/>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rtl="0" algn="r">
              <a:lnSpc>
                <a:spcPct val="100000"/>
              </a:lnSpc>
              <a:spcAft>
                <a:spcPts val="0"/>
              </a:spcAft>
              <a:buNone/>
              <a:defRPr sz="1300">
                <a:solidFill>
                  <a:schemeClr val="dk2"/>
                </a:solidFill>
              </a:defRPr>
            </a:lvl1pPr>
            <a:lvl2pPr lvl="1" rtl="0" algn="r">
              <a:lnSpc>
                <a:spcPct val="100000"/>
              </a:lnSpc>
              <a:spcAft>
                <a:spcPts val="0"/>
              </a:spcAft>
              <a:buNone/>
              <a:defRPr sz="1300">
                <a:solidFill>
                  <a:schemeClr val="dk2"/>
                </a:solidFill>
              </a:defRPr>
            </a:lvl2pPr>
            <a:lvl3pPr lvl="2" rtl="0" algn="r">
              <a:lnSpc>
                <a:spcPct val="100000"/>
              </a:lnSpc>
              <a:spcAft>
                <a:spcPts val="0"/>
              </a:spcAft>
              <a:buNone/>
              <a:defRPr sz="1300">
                <a:solidFill>
                  <a:schemeClr val="dk2"/>
                </a:solidFill>
              </a:defRPr>
            </a:lvl3pPr>
            <a:lvl4pPr lvl="3" rtl="0" algn="r">
              <a:lnSpc>
                <a:spcPct val="100000"/>
              </a:lnSpc>
              <a:spcAft>
                <a:spcPts val="0"/>
              </a:spcAft>
              <a:buNone/>
              <a:defRPr sz="1300">
                <a:solidFill>
                  <a:schemeClr val="dk2"/>
                </a:solidFill>
              </a:defRPr>
            </a:lvl4pPr>
            <a:lvl5pPr lvl="4" rtl="0" algn="r">
              <a:lnSpc>
                <a:spcPct val="100000"/>
              </a:lnSpc>
              <a:spcAft>
                <a:spcPts val="0"/>
              </a:spcAft>
              <a:buNone/>
              <a:defRPr sz="1300">
                <a:solidFill>
                  <a:schemeClr val="dk2"/>
                </a:solidFill>
              </a:defRPr>
            </a:lvl5pPr>
            <a:lvl6pPr lvl="5" rtl="0" algn="r">
              <a:lnSpc>
                <a:spcPct val="100000"/>
              </a:lnSpc>
              <a:spcAft>
                <a:spcPts val="0"/>
              </a:spcAft>
              <a:buNone/>
              <a:defRPr sz="1300">
                <a:solidFill>
                  <a:schemeClr val="dk2"/>
                </a:solidFill>
              </a:defRPr>
            </a:lvl6pPr>
            <a:lvl7pPr lvl="6" rtl="0" algn="r">
              <a:lnSpc>
                <a:spcPct val="100000"/>
              </a:lnSpc>
              <a:spcAft>
                <a:spcPts val="0"/>
              </a:spcAft>
              <a:buNone/>
              <a:defRPr sz="1300">
                <a:solidFill>
                  <a:schemeClr val="dk2"/>
                </a:solidFill>
              </a:defRPr>
            </a:lvl7pPr>
            <a:lvl8pPr lvl="7" rtl="0" algn="r">
              <a:lnSpc>
                <a:spcPct val="100000"/>
              </a:lnSpc>
              <a:spcAft>
                <a:spcPts val="0"/>
              </a:spcAft>
              <a:buNone/>
              <a:defRPr sz="1300">
                <a:solidFill>
                  <a:schemeClr val="dk2"/>
                </a:solidFill>
              </a:defRPr>
            </a:lvl8pPr>
            <a:lvl9pPr lvl="8" rtl="0"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2387991" y="990600"/>
            <a:ext cx="7924800" cy="13849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UE18CS390A – Capstone 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Progress Review #3</a:t>
            </a:r>
            <a:endParaRPr/>
          </a:p>
        </p:txBody>
      </p:sp>
      <p:sp>
        <p:nvSpPr>
          <p:cNvPr id="69" name="Google Shape;69;p14"/>
          <p:cNvSpPr txBox="1"/>
          <p:nvPr/>
        </p:nvSpPr>
        <p:spPr>
          <a:xfrm>
            <a:off x="1828800" y="3080251"/>
            <a:ext cx="8458200" cy="263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Title     :Forecasting future trending topics using text data.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ID 		: PW22DS03</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Guide	: Dinesh Singh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Members           : Kavishankar K S           PES1201802001</a:t>
            </a:r>
            <a:endParaRPr sz="21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   Mohammed Zeeshan     PES1201801814 </a:t>
            </a:r>
            <a:endParaRPr sz="21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   Rohan M  			    PES1201801798</a:t>
            </a:r>
            <a:endParaRPr sz="25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2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Dependencies</a:t>
            </a:r>
            <a:endParaRPr sz="2400">
              <a:solidFill>
                <a:schemeClr val="dk1"/>
              </a:solidFill>
              <a:latin typeface="Arial"/>
              <a:ea typeface="Arial"/>
              <a:cs typeface="Arial"/>
              <a:sym typeface="Arial"/>
            </a:endParaRPr>
          </a:p>
        </p:txBody>
      </p:sp>
      <p:sp>
        <p:nvSpPr>
          <p:cNvPr id="140" name="Google Shape;140;p23"/>
          <p:cNvSpPr txBox="1"/>
          <p:nvPr/>
        </p:nvSpPr>
        <p:spPr>
          <a:xfrm>
            <a:off x="531025" y="1143000"/>
            <a:ext cx="9010200" cy="5199300"/>
          </a:xfrm>
          <a:prstGeom prst="rect">
            <a:avLst/>
          </a:prstGeom>
          <a:noFill/>
          <a:ln>
            <a:noFill/>
          </a:ln>
        </p:spPr>
        <p:txBody>
          <a:bodyPr anchorCtr="0" anchor="t" bIns="45700" lIns="91425" spcFirstLastPara="1" rIns="65750" wrap="square" tIns="45700">
            <a:noAutofit/>
          </a:bodyPr>
          <a:lstStyle/>
          <a:p>
            <a:pPr indent="0" lvl="0" marL="0" rtl="0" algn="l">
              <a:lnSpc>
                <a:spcPct val="150000"/>
              </a:lnSpc>
              <a:spcBef>
                <a:spcPts val="500"/>
              </a:spcBef>
              <a:spcAft>
                <a:spcPts val="0"/>
              </a:spcAft>
              <a:buNone/>
            </a:pPr>
            <a:r>
              <a:t/>
            </a:r>
            <a:endParaRPr sz="2100">
              <a:solidFill>
                <a:srgbClr val="0033CC"/>
              </a:solidFill>
            </a:endParaRPr>
          </a:p>
          <a:p>
            <a:pPr indent="-400050" lvl="0" marL="1371600" rtl="0" algn="l">
              <a:lnSpc>
                <a:spcPct val="150000"/>
              </a:lnSpc>
              <a:spcBef>
                <a:spcPts val="500"/>
              </a:spcBef>
              <a:spcAft>
                <a:spcPts val="0"/>
              </a:spcAft>
              <a:buClr>
                <a:srgbClr val="0033CC"/>
              </a:buClr>
              <a:buSzPts val="2700"/>
              <a:buChar char="➢"/>
            </a:pPr>
            <a:r>
              <a:rPr lang="en-US" sz="2100">
                <a:solidFill>
                  <a:srgbClr val="0033CC"/>
                </a:solidFill>
              </a:rPr>
              <a:t>Confounding variables in data.</a:t>
            </a:r>
            <a:endParaRPr sz="2100">
              <a:solidFill>
                <a:srgbClr val="0033CC"/>
              </a:solidFill>
            </a:endParaRPr>
          </a:p>
          <a:p>
            <a:pPr indent="0" lvl="0" marL="1371600" rtl="0" algn="l">
              <a:lnSpc>
                <a:spcPct val="150000"/>
              </a:lnSpc>
              <a:spcBef>
                <a:spcPts val="500"/>
              </a:spcBef>
              <a:spcAft>
                <a:spcPts val="0"/>
              </a:spcAft>
              <a:buNone/>
            </a:pPr>
            <a:r>
              <a:rPr lang="en-US" sz="2100">
                <a:solidFill>
                  <a:srgbClr val="0033CC"/>
                </a:solidFill>
              </a:rPr>
              <a:t>	Effects the both dependent and independent variable.</a:t>
            </a:r>
            <a:endParaRPr sz="2100">
              <a:solidFill>
                <a:srgbClr val="0033CC"/>
              </a:solidFill>
            </a:endParaRPr>
          </a:p>
          <a:p>
            <a:pPr indent="-381000" lvl="0" marL="1371600" rtl="0" algn="l">
              <a:lnSpc>
                <a:spcPct val="150000"/>
              </a:lnSpc>
              <a:spcBef>
                <a:spcPts val="500"/>
              </a:spcBef>
              <a:spcAft>
                <a:spcPts val="0"/>
              </a:spcAft>
              <a:buClr>
                <a:srgbClr val="0033CC"/>
              </a:buClr>
              <a:buSzPts val="2400"/>
              <a:buChar char="➢"/>
            </a:pPr>
            <a:r>
              <a:rPr lang="en-US" sz="2100">
                <a:solidFill>
                  <a:srgbClr val="0033CC"/>
                </a:solidFill>
              </a:rPr>
              <a:t>Correlation between topics.</a:t>
            </a:r>
            <a:endParaRPr sz="2100">
              <a:solidFill>
                <a:srgbClr val="0033CC"/>
              </a:solidFill>
            </a:endParaRPr>
          </a:p>
          <a:p>
            <a:pPr indent="0" lvl="0" marL="1371600" rtl="0" algn="l">
              <a:lnSpc>
                <a:spcPct val="150000"/>
              </a:lnSpc>
              <a:spcBef>
                <a:spcPts val="500"/>
              </a:spcBef>
              <a:spcAft>
                <a:spcPts val="0"/>
              </a:spcAft>
              <a:buNone/>
            </a:pPr>
            <a:r>
              <a:rPr lang="en-US" sz="2100">
                <a:solidFill>
                  <a:srgbClr val="0033CC"/>
                </a:solidFill>
              </a:rPr>
              <a:t>	Extent of relation between each topic.</a:t>
            </a:r>
            <a:endParaRPr sz="2100">
              <a:solidFill>
                <a:srgbClr val="0033CC"/>
              </a:solidFill>
            </a:endParaRPr>
          </a:p>
          <a:p>
            <a:pPr indent="-368300" lvl="0" marL="1371600" rtl="0" algn="l">
              <a:lnSpc>
                <a:spcPct val="150000"/>
              </a:lnSpc>
              <a:spcBef>
                <a:spcPts val="500"/>
              </a:spcBef>
              <a:spcAft>
                <a:spcPts val="0"/>
              </a:spcAft>
              <a:buClr>
                <a:srgbClr val="0033CC"/>
              </a:buClr>
              <a:buSzPts val="2200"/>
              <a:buChar char="➢"/>
            </a:pPr>
            <a:r>
              <a:rPr lang="en-US" sz="2100">
                <a:solidFill>
                  <a:srgbClr val="0033CC"/>
                </a:solidFill>
              </a:rPr>
              <a:t>Data Quality .</a:t>
            </a:r>
            <a:endParaRPr sz="2100">
              <a:solidFill>
                <a:srgbClr val="0033CC"/>
              </a:solidFill>
            </a:endParaRPr>
          </a:p>
          <a:p>
            <a:pPr indent="0" lvl="0" marL="1371600" rtl="0" algn="l">
              <a:lnSpc>
                <a:spcPct val="150000"/>
              </a:lnSpc>
              <a:spcBef>
                <a:spcPts val="500"/>
              </a:spcBef>
              <a:spcAft>
                <a:spcPts val="0"/>
              </a:spcAft>
              <a:buNone/>
            </a:pPr>
            <a:r>
              <a:rPr lang="en-US" sz="2100">
                <a:solidFill>
                  <a:srgbClr val="0033CC"/>
                </a:solidFill>
              </a:rPr>
              <a:t>	Large dataset and useful features in the dataset.</a:t>
            </a:r>
            <a:endParaRPr sz="2100">
              <a:solidFill>
                <a:srgbClr val="0033CC"/>
              </a:solidFill>
            </a:endParaRPr>
          </a:p>
          <a:p>
            <a:pPr indent="-361950" lvl="0" marL="1371600" rtl="0" algn="l">
              <a:lnSpc>
                <a:spcPct val="150000"/>
              </a:lnSpc>
              <a:spcBef>
                <a:spcPts val="500"/>
              </a:spcBef>
              <a:spcAft>
                <a:spcPts val="0"/>
              </a:spcAft>
              <a:buClr>
                <a:srgbClr val="0033CC"/>
              </a:buClr>
              <a:buSzPts val="2100"/>
              <a:buChar char="➢"/>
            </a:pPr>
            <a:r>
              <a:rPr lang="en-US" sz="2100">
                <a:solidFill>
                  <a:srgbClr val="0033CC"/>
                </a:solidFill>
              </a:rPr>
              <a:t>Temporal dependency.</a:t>
            </a:r>
            <a:endParaRPr sz="2100">
              <a:solidFill>
                <a:srgbClr val="0033CC"/>
              </a:solidFill>
            </a:endParaRPr>
          </a:p>
          <a:p>
            <a:pPr indent="0" lvl="0" marL="1371600" rtl="0" algn="l">
              <a:lnSpc>
                <a:spcPct val="150000"/>
              </a:lnSpc>
              <a:spcBef>
                <a:spcPts val="500"/>
              </a:spcBef>
              <a:spcAft>
                <a:spcPts val="0"/>
              </a:spcAft>
              <a:buNone/>
            </a:pPr>
            <a:r>
              <a:rPr lang="en-US" sz="2100">
                <a:solidFill>
                  <a:srgbClr val="0033CC"/>
                </a:solidFill>
              </a:rPr>
              <a:t>	Casual relationship b\w the topics.</a:t>
            </a:r>
            <a:endParaRPr sz="2100">
              <a:solidFill>
                <a:srgbClr val="0033CC"/>
              </a:solidFill>
            </a:endParaRPr>
          </a:p>
          <a:p>
            <a:pPr indent="0" lvl="0" marL="0" rtl="0" algn="l">
              <a:lnSpc>
                <a:spcPct val="150000"/>
              </a:lnSpc>
              <a:spcBef>
                <a:spcPts val="500"/>
              </a:spcBef>
              <a:spcAft>
                <a:spcPts val="0"/>
              </a:spcAft>
              <a:buNone/>
            </a:pPr>
            <a:r>
              <a:rPr lang="en-US" sz="2000">
                <a:solidFill>
                  <a:srgbClr val="434343"/>
                </a:solidFill>
              </a:rPr>
              <a:t>	</a:t>
            </a:r>
            <a:endParaRPr sz="2000">
              <a:solidFill>
                <a:srgbClr val="434343"/>
              </a:solidFill>
            </a:endParaRPr>
          </a:p>
          <a:p>
            <a:pPr indent="0" lvl="0" marL="0" marR="0" rtl="0" algn="just">
              <a:spcBef>
                <a:spcPts val="48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2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r>
              <a:rPr lang="en-US" sz="2400">
                <a:solidFill>
                  <a:srgbClr val="FF0000"/>
                </a:solidFill>
                <a:latin typeface="Trebuchet MS"/>
                <a:ea typeface="Trebuchet MS"/>
                <a:cs typeface="Trebuchet MS"/>
                <a:sym typeface="Trebuchet MS"/>
              </a:rPr>
              <a:t> </a:t>
            </a:r>
            <a:endParaRPr sz="2400">
              <a:solidFill>
                <a:schemeClr val="dk1"/>
              </a:solidFill>
              <a:latin typeface="Arial"/>
              <a:ea typeface="Arial"/>
              <a:cs typeface="Arial"/>
              <a:sym typeface="Arial"/>
            </a:endParaRPr>
          </a:p>
        </p:txBody>
      </p:sp>
      <p:sp>
        <p:nvSpPr>
          <p:cNvPr id="147" name="Google Shape;147;p24"/>
          <p:cNvSpPr txBox="1"/>
          <p:nvPr/>
        </p:nvSpPr>
        <p:spPr>
          <a:xfrm>
            <a:off x="1510750" y="1617750"/>
            <a:ext cx="8781600" cy="5143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480"/>
              </a:spcBef>
              <a:spcAft>
                <a:spcPts val="0"/>
              </a:spcAft>
              <a:buNone/>
            </a:pPr>
            <a:r>
              <a:rPr lang="en-US" sz="2300">
                <a:solidFill>
                  <a:srgbClr val="0033CC"/>
                </a:solidFill>
                <a:latin typeface="Trebuchet MS"/>
                <a:ea typeface="Trebuchet MS"/>
                <a:cs typeface="Trebuchet MS"/>
                <a:sym typeface="Trebuchet MS"/>
              </a:rPr>
              <a:t>Paper 1:</a:t>
            </a:r>
            <a:r>
              <a:rPr b="1" i="1" lang="en-US" sz="2100">
                <a:solidFill>
                  <a:srgbClr val="0033CC"/>
                </a:solidFill>
                <a:latin typeface="Trebuchet MS"/>
                <a:ea typeface="Trebuchet MS"/>
                <a:cs typeface="Trebuchet MS"/>
                <a:sym typeface="Trebuchet MS"/>
              </a:rPr>
              <a:t>Topic discovery and future trend forecasting for texts</a:t>
            </a:r>
            <a:endParaRPr b="1" i="1" sz="2100">
              <a:solidFill>
                <a:srgbClr val="0033CC"/>
              </a:solidFill>
              <a:latin typeface="Trebuchet MS"/>
              <a:ea typeface="Trebuchet MS"/>
              <a:cs typeface="Trebuchet MS"/>
              <a:sym typeface="Trebuchet MS"/>
            </a:endParaRPr>
          </a:p>
          <a:p>
            <a:pPr indent="0" lvl="0" marL="914400" marR="0" rtl="0" algn="just">
              <a:lnSpc>
                <a:spcPct val="150000"/>
              </a:lnSpc>
              <a:spcBef>
                <a:spcPts val="480"/>
              </a:spcBef>
              <a:spcAft>
                <a:spcPts val="0"/>
              </a:spcAft>
              <a:buNone/>
            </a:pPr>
            <a:r>
              <a:t/>
            </a:r>
            <a:endParaRPr sz="2100">
              <a:solidFill>
                <a:srgbClr val="0033CC"/>
              </a:solidFill>
              <a:latin typeface="Trebuchet MS"/>
              <a:ea typeface="Trebuchet MS"/>
              <a:cs typeface="Trebuchet MS"/>
              <a:sym typeface="Trebuchet MS"/>
            </a:endParaRPr>
          </a:p>
          <a:p>
            <a:pPr indent="-355600" lvl="0" marL="914400" marR="0" rtl="0" algn="just">
              <a:lnSpc>
                <a:spcPct val="150000"/>
              </a:lnSpc>
              <a:spcBef>
                <a:spcPts val="480"/>
              </a:spcBef>
              <a:spcAft>
                <a:spcPts val="0"/>
              </a:spcAft>
              <a:buClr>
                <a:srgbClr val="0033CC"/>
              </a:buClr>
              <a:buSzPts val="2000"/>
              <a:buFont typeface="Trebuchet MS"/>
              <a:buChar char="➢"/>
            </a:pPr>
            <a:r>
              <a:rPr lang="en-US" sz="2100">
                <a:solidFill>
                  <a:srgbClr val="0033CC"/>
                </a:solidFill>
                <a:latin typeface="Trebuchet MS"/>
                <a:ea typeface="Trebuchet MS"/>
                <a:cs typeface="Trebuchet MS"/>
                <a:sym typeface="Trebuchet MS"/>
              </a:rPr>
              <a:t>They used predict the next  trending research</a:t>
            </a:r>
            <a:r>
              <a:rPr lang="en-US" sz="25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topics based on corpus of research paper collected.</a:t>
            </a:r>
            <a:endParaRPr sz="2100">
              <a:solidFill>
                <a:srgbClr val="0033CC"/>
              </a:solidFill>
              <a:latin typeface="Trebuchet MS"/>
              <a:ea typeface="Trebuchet MS"/>
              <a:cs typeface="Trebuchet MS"/>
              <a:sym typeface="Trebuchet MS"/>
            </a:endParaRPr>
          </a:p>
          <a:p>
            <a:pPr indent="-361950" lvl="0" marL="914400" marR="0" rtl="0" algn="just">
              <a:lnSpc>
                <a:spcPct val="15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sentence-level pattern mining to discover meaningful topics.</a:t>
            </a:r>
            <a:endParaRPr sz="2100">
              <a:solidFill>
                <a:srgbClr val="0033CC"/>
              </a:solidFill>
              <a:latin typeface="Trebuchet MS"/>
              <a:ea typeface="Trebuchet MS"/>
              <a:cs typeface="Trebuchet MS"/>
              <a:sym typeface="Trebuchet MS"/>
            </a:endParaRPr>
          </a:p>
          <a:p>
            <a:pPr indent="0" lvl="0" marL="914400" marR="0" rtl="0" algn="just">
              <a:lnSpc>
                <a:spcPct val="150000"/>
              </a:lnSpc>
              <a:spcBef>
                <a:spcPts val="480"/>
              </a:spcBef>
              <a:spcAft>
                <a:spcPts val="0"/>
              </a:spcAft>
              <a:buNone/>
            </a:pPr>
            <a:r>
              <a:t/>
            </a:r>
            <a:endParaRPr sz="700">
              <a:solidFill>
                <a:srgbClr val="0033CC"/>
              </a:solidFill>
              <a:latin typeface="Trebuchet MS"/>
              <a:ea typeface="Trebuchet MS"/>
              <a:cs typeface="Trebuchet MS"/>
              <a:sym typeface="Trebuchet MS"/>
            </a:endParaRPr>
          </a:p>
          <a:p>
            <a:pPr indent="-381000" lvl="0" marL="914400" marR="0" rtl="0" algn="just">
              <a:lnSpc>
                <a:spcPct val="150000"/>
              </a:lnSpc>
              <a:spcBef>
                <a:spcPts val="480"/>
              </a:spcBef>
              <a:spcAft>
                <a:spcPts val="0"/>
              </a:spcAft>
              <a:buClr>
                <a:srgbClr val="0033CC"/>
              </a:buClr>
              <a:buSzPts val="2400"/>
              <a:buFont typeface="Trebuchet MS"/>
              <a:buChar char="➢"/>
            </a:pPr>
            <a:r>
              <a:rPr lang="en-US" sz="2100">
                <a:solidFill>
                  <a:srgbClr val="0033CC"/>
                </a:solidFill>
                <a:latin typeface="Trebuchet MS"/>
                <a:ea typeface="Trebuchet MS"/>
                <a:cs typeface="Trebuchet MS"/>
                <a:sym typeface="Trebuchet MS"/>
              </a:rPr>
              <a:t>Preprocessing using association analysis and LSA.</a:t>
            </a:r>
            <a:endParaRPr sz="2100">
              <a:solidFill>
                <a:srgbClr val="0033CC"/>
              </a:solidFill>
              <a:latin typeface="Trebuchet MS"/>
              <a:ea typeface="Trebuchet MS"/>
              <a:cs typeface="Trebuchet MS"/>
              <a:sym typeface="Trebuchet MS"/>
            </a:endParaRPr>
          </a:p>
          <a:p>
            <a:pPr indent="0" lvl="0" marL="914400" marR="0" rtl="0" algn="just">
              <a:lnSpc>
                <a:spcPct val="150000"/>
              </a:lnSpc>
              <a:spcBef>
                <a:spcPts val="480"/>
              </a:spcBef>
              <a:spcAft>
                <a:spcPts val="0"/>
              </a:spcAft>
              <a:buNone/>
            </a:pPr>
            <a:r>
              <a:t/>
            </a:r>
            <a:endParaRPr sz="700">
              <a:solidFill>
                <a:srgbClr val="0033CC"/>
              </a:solidFill>
              <a:latin typeface="Trebuchet MS"/>
              <a:ea typeface="Trebuchet MS"/>
              <a:cs typeface="Trebuchet MS"/>
              <a:sym typeface="Trebuchet MS"/>
            </a:endParaRPr>
          </a:p>
          <a:p>
            <a:pPr indent="-381000" lvl="0" marL="914400" marR="0" rtl="0" algn="just">
              <a:lnSpc>
                <a:spcPct val="150000"/>
              </a:lnSpc>
              <a:spcBef>
                <a:spcPts val="480"/>
              </a:spcBef>
              <a:spcAft>
                <a:spcPts val="0"/>
              </a:spcAft>
              <a:buClr>
                <a:srgbClr val="0033CC"/>
              </a:buClr>
              <a:buSzPts val="2400"/>
              <a:buFont typeface="Trebuchet MS"/>
              <a:buChar char="➢"/>
            </a:pPr>
            <a:r>
              <a:rPr lang="en-US" sz="2100">
                <a:solidFill>
                  <a:srgbClr val="0033CC"/>
                </a:solidFill>
                <a:latin typeface="Trebuchet MS"/>
                <a:ea typeface="Trebuchet MS"/>
                <a:cs typeface="Trebuchet MS"/>
                <a:sym typeface="Trebuchet MS"/>
              </a:rPr>
              <a:t>Used “WEKA” plugin  which uses regression model for prediction.</a:t>
            </a:r>
            <a:endParaRPr sz="21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5"/>
          <p:cNvSpPr txBox="1"/>
          <p:nvPr/>
        </p:nvSpPr>
        <p:spPr>
          <a:xfrm>
            <a:off x="2895600" y="115605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Literature survey </a:t>
            </a:r>
            <a:endParaRPr sz="2400">
              <a:solidFill>
                <a:schemeClr val="dk1"/>
              </a:solidFill>
              <a:latin typeface="Arial"/>
              <a:ea typeface="Arial"/>
              <a:cs typeface="Arial"/>
              <a:sym typeface="Arial"/>
            </a:endParaRPr>
          </a:p>
        </p:txBody>
      </p:sp>
      <p:sp>
        <p:nvSpPr>
          <p:cNvPr id="154" name="Google Shape;154;p25"/>
          <p:cNvSpPr txBox="1"/>
          <p:nvPr/>
        </p:nvSpPr>
        <p:spPr>
          <a:xfrm>
            <a:off x="1114025" y="1617750"/>
            <a:ext cx="8781600" cy="5143500"/>
          </a:xfrm>
          <a:prstGeom prst="rect">
            <a:avLst/>
          </a:prstGeom>
          <a:noFill/>
          <a:ln>
            <a:noFill/>
          </a:ln>
        </p:spPr>
        <p:txBody>
          <a:bodyPr anchorCtr="0" anchor="t" bIns="45700" lIns="91425" spcFirstLastPara="1" rIns="91425" wrap="square" tIns="45700">
            <a:noAutofit/>
          </a:bodyPr>
          <a:lstStyle/>
          <a:p>
            <a:pPr indent="457200" lvl="0" marL="0" marR="0" rtl="0" algn="ctr">
              <a:lnSpc>
                <a:spcPct val="150000"/>
              </a:lnSpc>
              <a:spcBef>
                <a:spcPts val="480"/>
              </a:spcBef>
              <a:spcAft>
                <a:spcPts val="0"/>
              </a:spcAft>
              <a:buNone/>
            </a:pPr>
            <a:r>
              <a:rPr lang="en-US" sz="2000">
                <a:solidFill>
                  <a:srgbClr val="0033CC"/>
                </a:solidFill>
                <a:latin typeface="Trebuchet MS"/>
                <a:ea typeface="Trebuchet MS"/>
                <a:cs typeface="Trebuchet MS"/>
                <a:sym typeface="Trebuchet MS"/>
              </a:rPr>
              <a:t>Paper 2: </a:t>
            </a:r>
            <a:r>
              <a:rPr b="1" i="1" lang="en-US" sz="2100">
                <a:solidFill>
                  <a:srgbClr val="0033CC"/>
                </a:solidFill>
                <a:latin typeface="Trebuchet MS"/>
                <a:ea typeface="Trebuchet MS"/>
                <a:cs typeface="Trebuchet MS"/>
                <a:sym typeface="Trebuchet MS"/>
              </a:rPr>
              <a:t>Forecasting</a:t>
            </a:r>
            <a:r>
              <a:rPr b="1" i="1" lang="en-US" sz="2100">
                <a:solidFill>
                  <a:srgbClr val="0033CC"/>
                </a:solidFill>
                <a:latin typeface="Trebuchet MS"/>
                <a:ea typeface="Trebuchet MS"/>
                <a:cs typeface="Trebuchet MS"/>
                <a:sym typeface="Trebuchet MS"/>
              </a:rPr>
              <a:t> Time Series Data Using Hybrid GREY Neural Network And ARIMA Model.</a:t>
            </a:r>
            <a:endParaRPr b="1" i="1" sz="2100">
              <a:solidFill>
                <a:srgbClr val="0033CC"/>
              </a:solidFill>
              <a:latin typeface="Trebuchet MS"/>
              <a:ea typeface="Trebuchet MS"/>
              <a:cs typeface="Trebuchet MS"/>
              <a:sym typeface="Trebuchet MS"/>
            </a:endParaRPr>
          </a:p>
          <a:p>
            <a:pPr indent="-355600" lvl="0" marL="914400" marR="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In this study,a combination of GRANN ARIMA is proposed as a new approach for hybridizing linear and nonlinear models.</a:t>
            </a:r>
            <a:endParaRPr sz="2000">
              <a:solidFill>
                <a:srgbClr val="0033CC"/>
              </a:solidFill>
              <a:latin typeface="Trebuchet MS"/>
              <a:ea typeface="Trebuchet MS"/>
              <a:cs typeface="Trebuchet MS"/>
              <a:sym typeface="Trebuchet MS"/>
            </a:endParaRPr>
          </a:p>
          <a:p>
            <a:pPr indent="0" lvl="0" marL="914400" marR="0" rtl="0" algn="just">
              <a:lnSpc>
                <a:spcPct val="150000"/>
              </a:lnSpc>
              <a:spcBef>
                <a:spcPts val="480"/>
              </a:spcBef>
              <a:spcAft>
                <a:spcPts val="0"/>
              </a:spcAft>
              <a:buNone/>
            </a:pPr>
            <a:r>
              <a:t/>
            </a:r>
            <a:endParaRPr sz="600">
              <a:solidFill>
                <a:srgbClr val="0033CC"/>
              </a:solidFill>
              <a:latin typeface="Trebuchet MS"/>
              <a:ea typeface="Trebuchet MS"/>
              <a:cs typeface="Trebuchet MS"/>
              <a:sym typeface="Trebuchet MS"/>
            </a:endParaRPr>
          </a:p>
          <a:p>
            <a:pPr indent="-355600" lvl="0" marL="914400" marR="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proposed model has few integrated features such as engaged with multivariate time series data.</a:t>
            </a:r>
            <a:endParaRPr sz="2000">
              <a:solidFill>
                <a:srgbClr val="0033CC"/>
              </a:solidFill>
              <a:latin typeface="Trebuchet MS"/>
              <a:ea typeface="Trebuchet MS"/>
              <a:cs typeface="Trebuchet MS"/>
              <a:sym typeface="Trebuchet MS"/>
            </a:endParaRPr>
          </a:p>
          <a:p>
            <a:pPr indent="0" lvl="0" marL="914400" marR="0" rtl="0" algn="just">
              <a:lnSpc>
                <a:spcPct val="150000"/>
              </a:lnSpc>
              <a:spcBef>
                <a:spcPts val="480"/>
              </a:spcBef>
              <a:spcAft>
                <a:spcPts val="0"/>
              </a:spcAft>
              <a:buNone/>
            </a:pPr>
            <a:r>
              <a:t/>
            </a:r>
            <a:endParaRPr sz="600">
              <a:solidFill>
                <a:srgbClr val="0033CC"/>
              </a:solidFill>
              <a:latin typeface="Trebuchet MS"/>
              <a:ea typeface="Trebuchet MS"/>
              <a:cs typeface="Trebuchet MS"/>
              <a:sym typeface="Trebuchet MS"/>
            </a:endParaRPr>
          </a:p>
          <a:p>
            <a:pPr indent="-355600" lvl="0" marL="914400" marR="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Forecasting accuracy of the proposed hybrid model, GRANN ARIMA is better compared to the individual model such as GRANN, ARIMA, MR and the second order error, LVM.</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Clr>
                <a:srgbClr val="000000"/>
              </a:buClr>
              <a:buFont typeface="Arial"/>
              <a:buNone/>
            </a:pPr>
            <a:r>
              <a:rPr lang="en-US" sz="2400">
                <a:solidFill>
                  <a:srgbClr val="FF0000"/>
                </a:solidFill>
                <a:latin typeface="Trebuchet MS"/>
                <a:ea typeface="Trebuchet MS"/>
                <a:cs typeface="Trebuchet MS"/>
                <a:sym typeface="Trebuchet MS"/>
              </a:rPr>
              <a:t>Literature survey </a:t>
            </a:r>
            <a:endParaRPr sz="2400">
              <a:solidFill>
                <a:schemeClr val="dk1"/>
              </a:solidFill>
              <a:latin typeface="Arial"/>
              <a:ea typeface="Arial"/>
              <a:cs typeface="Arial"/>
              <a:sym typeface="Arial"/>
            </a:endParaRPr>
          </a:p>
        </p:txBody>
      </p:sp>
      <p:sp>
        <p:nvSpPr>
          <p:cNvPr id="161" name="Google Shape;161;p26"/>
          <p:cNvSpPr txBox="1"/>
          <p:nvPr/>
        </p:nvSpPr>
        <p:spPr>
          <a:xfrm>
            <a:off x="1510750" y="1617750"/>
            <a:ext cx="10088700" cy="51435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480"/>
              </a:spcBef>
              <a:spcAft>
                <a:spcPts val="0"/>
              </a:spcAft>
              <a:buNone/>
            </a:pPr>
            <a:r>
              <a:rPr lang="en-US" sz="1900">
                <a:solidFill>
                  <a:srgbClr val="0033CC"/>
                </a:solidFill>
                <a:latin typeface="Trebuchet MS"/>
                <a:ea typeface="Trebuchet MS"/>
                <a:cs typeface="Trebuchet MS"/>
                <a:sym typeface="Trebuchet MS"/>
              </a:rPr>
              <a:t>Paper 3: </a:t>
            </a:r>
            <a:r>
              <a:rPr b="1" i="1" lang="en-US" sz="1900">
                <a:solidFill>
                  <a:srgbClr val="0033CC"/>
                </a:solidFill>
                <a:latin typeface="Trebuchet MS"/>
                <a:ea typeface="Trebuchet MS"/>
                <a:cs typeface="Trebuchet MS"/>
                <a:sym typeface="Trebuchet MS"/>
              </a:rPr>
              <a:t>Using Early View Patterns to Predict the Popularity of YouTube Videos</a:t>
            </a:r>
            <a:endParaRPr b="1" i="1" sz="1900">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t/>
            </a:r>
            <a:endParaRPr b="1" i="1" sz="1500">
              <a:solidFill>
                <a:srgbClr val="0033CC"/>
              </a:solidFill>
              <a:latin typeface="Trebuchet MS"/>
              <a:ea typeface="Trebuchet MS"/>
              <a:cs typeface="Trebuchet MS"/>
              <a:sym typeface="Trebuchet MS"/>
            </a:endParaRPr>
          </a:p>
          <a:p>
            <a:pPr indent="-349250" lvl="0" marL="457200" rtl="0" algn="just">
              <a:lnSpc>
                <a:spcPct val="150000"/>
              </a:lnSpc>
              <a:spcBef>
                <a:spcPts val="48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In this study Multivariate Linear (ML) Model , MRBF Model and S-H Models are used to predict future trends in youtube.</a:t>
            </a:r>
            <a:endParaRPr sz="1300">
              <a:solidFill>
                <a:srgbClr val="0033CC"/>
              </a:solidFill>
              <a:latin typeface="Trebuchet MS"/>
              <a:ea typeface="Trebuchet MS"/>
              <a:cs typeface="Trebuchet MS"/>
              <a:sym typeface="Trebuchet MS"/>
            </a:endParaRPr>
          </a:p>
          <a:p>
            <a:pPr indent="-349250" lvl="0" marL="457200" rtl="0" algn="just">
              <a:lnSpc>
                <a:spcPct val="150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By assigning different weights to different popularity samples within the monitoring period, our model is able to better distinguish between videos with different popularity evolution patterns, which leads to significant reductions in average prediction errors.</a:t>
            </a:r>
            <a:endParaRPr sz="1300">
              <a:solidFill>
                <a:srgbClr val="0033CC"/>
              </a:solidFill>
              <a:latin typeface="Trebuchet MS"/>
              <a:ea typeface="Trebuchet MS"/>
              <a:cs typeface="Trebuchet MS"/>
              <a:sym typeface="Trebuchet MS"/>
            </a:endParaRPr>
          </a:p>
          <a:p>
            <a:pPr indent="-349250" lvl="0" marL="457200" rtl="0" algn="just">
              <a:lnSpc>
                <a:spcPct val="150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 We also found that by exploring the similarity between the video and known examples from the training set through RBF functions, we are able to reduce prediction errors even further, by adapting the prediction to better handle some specific kinds of videos.</a:t>
            </a:r>
            <a:endParaRPr sz="19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2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Proposed Methodology</a:t>
            </a:r>
            <a:r>
              <a:rPr lang="en-US" sz="2400">
                <a:solidFill>
                  <a:srgbClr val="FF0000"/>
                </a:solidFill>
                <a:latin typeface="Trebuchet MS"/>
                <a:ea typeface="Trebuchet MS"/>
                <a:cs typeface="Trebuchet MS"/>
                <a:sym typeface="Trebuchet MS"/>
              </a:rPr>
              <a:t>/Approach</a:t>
            </a:r>
            <a:endParaRPr sz="2400">
              <a:solidFill>
                <a:schemeClr val="dk1"/>
              </a:solidFill>
              <a:latin typeface="Arial"/>
              <a:ea typeface="Arial"/>
              <a:cs typeface="Arial"/>
              <a:sym typeface="Arial"/>
            </a:endParaRPr>
          </a:p>
        </p:txBody>
      </p:sp>
      <p:sp>
        <p:nvSpPr>
          <p:cNvPr id="168" name="Google Shape;168;p27"/>
          <p:cNvSpPr txBox="1"/>
          <p:nvPr/>
        </p:nvSpPr>
        <p:spPr>
          <a:xfrm>
            <a:off x="2114900" y="1581150"/>
            <a:ext cx="8781600" cy="5139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b="1" sz="1800">
              <a:solidFill>
                <a:srgbClr val="0033CC"/>
              </a:solidFill>
            </a:endParaRPr>
          </a:p>
          <a:p>
            <a:pPr indent="-342900" lvl="0" marL="457200" marR="0" rtl="0" algn="just">
              <a:spcBef>
                <a:spcPts val="480"/>
              </a:spcBef>
              <a:spcAft>
                <a:spcPts val="0"/>
              </a:spcAft>
              <a:buClr>
                <a:srgbClr val="0033CC"/>
              </a:buClr>
              <a:buSzPts val="1800"/>
              <a:buFont typeface="Trebuchet MS"/>
              <a:buAutoNum type="arabicPeriod"/>
            </a:pPr>
            <a:r>
              <a:rPr b="1" lang="en-US" sz="1800" u="sng">
                <a:solidFill>
                  <a:srgbClr val="0033CC"/>
                </a:solidFill>
                <a:latin typeface="Trebuchet MS"/>
                <a:ea typeface="Trebuchet MS"/>
                <a:cs typeface="Trebuchet MS"/>
                <a:sym typeface="Trebuchet MS"/>
              </a:rPr>
              <a:t>Data Extraction:</a:t>
            </a:r>
            <a:endParaRPr b="1" sz="1800" u="sng">
              <a:solidFill>
                <a:srgbClr val="0033CC"/>
              </a:solidFill>
              <a:latin typeface="Trebuchet MS"/>
              <a:ea typeface="Trebuchet MS"/>
              <a:cs typeface="Trebuchet MS"/>
              <a:sym typeface="Trebuchet MS"/>
            </a:endParaRPr>
          </a:p>
          <a:p>
            <a:pPr indent="0" lvl="0" marL="457200" marR="0" rtl="0" algn="just">
              <a:spcBef>
                <a:spcPts val="48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Web </a:t>
            </a:r>
            <a:r>
              <a:rPr lang="en-US" sz="1800">
                <a:solidFill>
                  <a:srgbClr val="0033CC"/>
                </a:solidFill>
                <a:latin typeface="Trebuchet MS"/>
                <a:ea typeface="Trebuchet MS"/>
                <a:cs typeface="Trebuchet MS"/>
                <a:sym typeface="Trebuchet MS"/>
              </a:rPr>
              <a:t>scraping</a:t>
            </a:r>
            <a:endParaRPr sz="18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800">
                <a:solidFill>
                  <a:srgbClr val="0033CC"/>
                </a:solidFill>
                <a:latin typeface="Trebuchet MS"/>
                <a:ea typeface="Trebuchet MS"/>
                <a:cs typeface="Trebuchet MS"/>
                <a:sym typeface="Trebuchet MS"/>
              </a:rPr>
              <a:t>	Using API's- provided by different social media platforms mainly from twitter, google trends and YouTube.</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2. </a:t>
            </a:r>
            <a:r>
              <a:rPr lang="en-US" sz="1800">
                <a:solidFill>
                  <a:srgbClr val="0033CC"/>
                </a:solidFill>
                <a:latin typeface="Trebuchet MS"/>
                <a:ea typeface="Trebuchet MS"/>
                <a:cs typeface="Trebuchet MS"/>
                <a:sym typeface="Trebuchet MS"/>
              </a:rPr>
              <a:t>   </a:t>
            </a:r>
            <a:r>
              <a:rPr b="1" lang="en-US" sz="1800" u="sng">
                <a:solidFill>
                  <a:srgbClr val="0033CC"/>
                </a:solidFill>
                <a:latin typeface="Trebuchet MS"/>
                <a:ea typeface="Trebuchet MS"/>
                <a:cs typeface="Trebuchet MS"/>
                <a:sym typeface="Trebuchet MS"/>
              </a:rPr>
              <a:t>Preprocessing</a:t>
            </a:r>
            <a:endParaRPr b="1" sz="1800" u="sng">
              <a:solidFill>
                <a:srgbClr val="0033CC"/>
              </a:solidFill>
              <a:latin typeface="Trebuchet MS"/>
              <a:ea typeface="Trebuchet MS"/>
              <a:cs typeface="Trebuchet MS"/>
              <a:sym typeface="Trebuchet MS"/>
            </a:endParaRPr>
          </a:p>
          <a:p>
            <a:pPr indent="0" lvl="0" marL="457200" marR="0" rtl="0" algn="just">
              <a:spcBef>
                <a:spcPts val="48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Normalisation- remove noise from the data.</a:t>
            </a:r>
            <a:endParaRPr sz="18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800">
                <a:solidFill>
                  <a:srgbClr val="0033CC"/>
                </a:solidFill>
                <a:latin typeface="Trebuchet MS"/>
                <a:ea typeface="Trebuchet MS"/>
                <a:cs typeface="Trebuchet MS"/>
                <a:sym typeface="Trebuchet MS"/>
              </a:rPr>
              <a:t>	Removal of:</a:t>
            </a:r>
            <a:endParaRPr sz="1800">
              <a:solidFill>
                <a:srgbClr val="0033CC"/>
              </a:solidFill>
              <a:latin typeface="Trebuchet MS"/>
              <a:ea typeface="Trebuchet MS"/>
              <a:cs typeface="Trebuchet MS"/>
              <a:sym typeface="Trebuchet MS"/>
            </a:endParaRPr>
          </a:p>
          <a:p>
            <a:pPr indent="0" lvl="0" marL="914400" marR="0" rtl="0" algn="just">
              <a:spcBef>
                <a:spcPts val="480"/>
              </a:spcBef>
              <a:spcAft>
                <a:spcPts val="0"/>
              </a:spcAft>
              <a:buNone/>
            </a:pPr>
            <a:r>
              <a:rPr lang="en-US" sz="1800">
                <a:solidFill>
                  <a:srgbClr val="0033CC"/>
                </a:solidFill>
                <a:latin typeface="Trebuchet MS"/>
                <a:ea typeface="Trebuchet MS"/>
                <a:cs typeface="Trebuchet MS"/>
                <a:sym typeface="Trebuchet MS"/>
              </a:rPr>
              <a:t> stop words:Commonly </a:t>
            </a:r>
            <a:r>
              <a:rPr lang="en-US" sz="1800">
                <a:solidFill>
                  <a:srgbClr val="0033CC"/>
                </a:solidFill>
                <a:latin typeface="Trebuchet MS"/>
                <a:ea typeface="Trebuchet MS"/>
                <a:cs typeface="Trebuchet MS"/>
                <a:sym typeface="Trebuchet MS"/>
              </a:rPr>
              <a:t>occurring</a:t>
            </a:r>
            <a:r>
              <a:rPr lang="en-US" sz="1800">
                <a:solidFill>
                  <a:srgbClr val="0033CC"/>
                </a:solidFill>
                <a:latin typeface="Trebuchet MS"/>
                <a:ea typeface="Trebuchet MS"/>
                <a:cs typeface="Trebuchet MS"/>
                <a:sym typeface="Trebuchet MS"/>
              </a:rPr>
              <a:t> words.</a:t>
            </a:r>
            <a:endParaRPr sz="1800">
              <a:solidFill>
                <a:srgbClr val="0033CC"/>
              </a:solidFill>
              <a:latin typeface="Trebuchet MS"/>
              <a:ea typeface="Trebuchet MS"/>
              <a:cs typeface="Trebuchet MS"/>
              <a:sym typeface="Trebuchet MS"/>
            </a:endParaRPr>
          </a:p>
          <a:p>
            <a:pPr indent="0" lvl="0" marL="914400" marR="0" rtl="0" algn="just">
              <a:spcBef>
                <a:spcPts val="480"/>
              </a:spcBef>
              <a:spcAft>
                <a:spcPts val="0"/>
              </a:spcAft>
              <a:buNone/>
            </a:pPr>
            <a:r>
              <a:rPr lang="en-US" sz="1800">
                <a:solidFill>
                  <a:srgbClr val="0033CC"/>
                </a:solidFill>
                <a:latin typeface="Trebuchet MS"/>
                <a:ea typeface="Trebuchet MS"/>
                <a:cs typeface="Trebuchet MS"/>
                <a:sym typeface="Trebuchet MS"/>
              </a:rPr>
              <a:t> stemming: reducing word into root form.</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3.  </a:t>
            </a:r>
            <a:r>
              <a:rPr b="1" lang="en-US" sz="1800" u="sng">
                <a:solidFill>
                  <a:srgbClr val="0033CC"/>
                </a:solidFill>
                <a:latin typeface="Trebuchet MS"/>
                <a:ea typeface="Trebuchet MS"/>
                <a:cs typeface="Trebuchet MS"/>
                <a:sym typeface="Trebuchet MS"/>
              </a:rPr>
              <a:t>Text Classification:</a:t>
            </a:r>
            <a:endParaRPr b="1" sz="1800" u="sng">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NLP: classifying the topic to domain it belongs</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Pattern/rule based classifier.</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SVM classifiers.</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Word2vec.</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0033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a:t>
            </a:r>
            <a:r>
              <a:rPr lang="en-US" sz="2400">
                <a:solidFill>
                  <a:srgbClr val="FF0000"/>
                </a:solidFill>
                <a:latin typeface="Trebuchet MS"/>
                <a:ea typeface="Trebuchet MS"/>
                <a:cs typeface="Trebuchet MS"/>
                <a:sym typeface="Trebuchet MS"/>
              </a:rPr>
              <a:t> /Approach</a:t>
            </a:r>
            <a:endParaRPr sz="2400">
              <a:solidFill>
                <a:schemeClr val="dk1"/>
              </a:solidFill>
              <a:latin typeface="Arial"/>
              <a:ea typeface="Arial"/>
              <a:cs typeface="Arial"/>
              <a:sym typeface="Arial"/>
            </a:endParaRPr>
          </a:p>
        </p:txBody>
      </p:sp>
      <p:sp>
        <p:nvSpPr>
          <p:cNvPr id="175" name="Google Shape;175;p28"/>
          <p:cNvSpPr txBox="1"/>
          <p:nvPr/>
        </p:nvSpPr>
        <p:spPr>
          <a:xfrm>
            <a:off x="2114900" y="1799775"/>
            <a:ext cx="8781600" cy="51396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b="1" lang="en-US" sz="2000">
                <a:solidFill>
                  <a:srgbClr val="0033CC"/>
                </a:solidFill>
                <a:latin typeface="Trebuchet MS"/>
                <a:ea typeface="Trebuchet MS"/>
                <a:cs typeface="Trebuchet MS"/>
                <a:sym typeface="Trebuchet MS"/>
              </a:rPr>
              <a:t>4</a:t>
            </a:r>
            <a:r>
              <a:rPr b="1" lang="en-US" sz="1800">
                <a:solidFill>
                  <a:srgbClr val="0033CC"/>
                </a:solidFill>
                <a:latin typeface="Trebuchet MS"/>
                <a:ea typeface="Trebuchet MS"/>
                <a:cs typeface="Trebuchet MS"/>
                <a:sym typeface="Trebuchet MS"/>
              </a:rPr>
              <a:t>. </a:t>
            </a:r>
            <a:r>
              <a:rPr b="1" lang="en-US" sz="1800" u="sng">
                <a:solidFill>
                  <a:srgbClr val="0033CC"/>
                </a:solidFill>
                <a:latin typeface="Trebuchet MS"/>
                <a:ea typeface="Trebuchet MS"/>
                <a:cs typeface="Trebuchet MS"/>
                <a:sym typeface="Trebuchet MS"/>
              </a:rPr>
              <a:t>Future Selection for text classification:</a:t>
            </a:r>
            <a:endParaRPr b="1" sz="1800" u="sng">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800">
                <a:solidFill>
                  <a:srgbClr val="0033CC"/>
                </a:solidFill>
                <a:latin typeface="Trebuchet MS"/>
                <a:ea typeface="Trebuchet MS"/>
                <a:cs typeface="Trebuchet MS"/>
                <a:sym typeface="Trebuchet MS"/>
              </a:rPr>
              <a:t>	</a:t>
            </a:r>
            <a:r>
              <a:rPr lang="en-US" sz="1900">
                <a:solidFill>
                  <a:srgbClr val="0033CC"/>
                </a:solidFill>
                <a:highlight>
                  <a:srgbClr val="FFFFFF"/>
                </a:highlight>
                <a:latin typeface="Trebuchet MS"/>
                <a:ea typeface="Trebuchet MS"/>
                <a:cs typeface="Trebuchet MS"/>
                <a:sym typeface="Trebuchet MS"/>
              </a:rPr>
              <a:t>Optimizing a model by selecting a subset of the features to use.</a:t>
            </a:r>
            <a:endParaRPr sz="23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800">
                <a:solidFill>
                  <a:srgbClr val="0033CC"/>
                </a:solidFill>
                <a:latin typeface="Trebuchet MS"/>
                <a:ea typeface="Trebuchet MS"/>
                <a:cs typeface="Trebuchet MS"/>
                <a:sym typeface="Trebuchet MS"/>
              </a:rPr>
              <a:t>	Reducing the overfitting of the dataset.</a:t>
            </a:r>
            <a:endParaRPr sz="1800">
              <a:solidFill>
                <a:srgbClr val="0033CC"/>
              </a:solidFill>
              <a:latin typeface="Trebuchet MS"/>
              <a:ea typeface="Trebuchet MS"/>
              <a:cs typeface="Trebuchet MS"/>
              <a:sym typeface="Trebuchet MS"/>
            </a:endParaRPr>
          </a:p>
          <a:p>
            <a:pPr indent="0" lvl="0" marL="914400" marR="0" rtl="0" algn="just">
              <a:spcBef>
                <a:spcPts val="480"/>
              </a:spcBef>
              <a:spcAft>
                <a:spcPts val="0"/>
              </a:spcAft>
              <a:buNone/>
            </a:pPr>
            <a:r>
              <a:rPr lang="en-US" sz="1800">
                <a:solidFill>
                  <a:srgbClr val="0033CC"/>
                </a:solidFill>
                <a:latin typeface="Trebuchet MS"/>
                <a:ea typeface="Trebuchet MS"/>
                <a:cs typeface="Trebuchet MS"/>
                <a:sym typeface="Trebuchet MS"/>
              </a:rPr>
              <a:t>Wrapper method-</a:t>
            </a:r>
            <a:r>
              <a:rPr lang="en-US" sz="1700">
                <a:solidFill>
                  <a:srgbClr val="0033CC"/>
                </a:solidFill>
                <a:highlight>
                  <a:srgbClr val="FFFFFF"/>
                </a:highlight>
                <a:latin typeface="Trebuchet MS"/>
                <a:ea typeface="Trebuchet MS"/>
                <a:cs typeface="Trebuchet MS"/>
                <a:sym typeface="Trebuchet MS"/>
              </a:rPr>
              <a:t>Wrapping methods compute models with a certain subset of features and evaluate the importance of each feature.</a:t>
            </a:r>
            <a:endParaRPr sz="1700">
              <a:solidFill>
                <a:srgbClr val="0033CC"/>
              </a:solidFill>
              <a:highlight>
                <a:srgbClr val="FFFFFF"/>
              </a:highlight>
              <a:latin typeface="Trebuchet MS"/>
              <a:ea typeface="Trebuchet MS"/>
              <a:cs typeface="Trebuchet MS"/>
              <a:sym typeface="Trebuchet MS"/>
            </a:endParaRPr>
          </a:p>
          <a:p>
            <a:pPr indent="0" lvl="0" marL="914400" marR="0" rtl="0" algn="just">
              <a:spcBef>
                <a:spcPts val="480"/>
              </a:spcBef>
              <a:spcAft>
                <a:spcPts val="0"/>
              </a:spcAft>
              <a:buNone/>
            </a:pPr>
            <a:r>
              <a:t/>
            </a:r>
            <a:endParaRPr sz="1700">
              <a:solidFill>
                <a:srgbClr val="0033CC"/>
              </a:solidFill>
              <a:highlight>
                <a:srgbClr val="FFFFFF"/>
              </a:highlight>
              <a:latin typeface="Trebuchet MS"/>
              <a:ea typeface="Trebuchet MS"/>
              <a:cs typeface="Trebuchet MS"/>
              <a:sym typeface="Trebuchet MS"/>
            </a:endParaRPr>
          </a:p>
          <a:p>
            <a:pPr indent="0" lvl="0" marL="457200" marR="0" rtl="0" algn="just">
              <a:spcBef>
                <a:spcPts val="480"/>
              </a:spcBef>
              <a:spcAft>
                <a:spcPts val="0"/>
              </a:spcAft>
              <a:buNone/>
            </a:pPr>
            <a:r>
              <a:rPr b="1" lang="en-US" sz="1800">
                <a:solidFill>
                  <a:srgbClr val="0033CC"/>
                </a:solidFill>
                <a:latin typeface="Trebuchet MS"/>
                <a:ea typeface="Trebuchet MS"/>
                <a:cs typeface="Trebuchet MS"/>
                <a:sym typeface="Trebuchet MS"/>
              </a:rPr>
              <a:t>5. </a:t>
            </a:r>
            <a:r>
              <a:rPr b="1" lang="en-US" sz="1800" u="sng">
                <a:solidFill>
                  <a:srgbClr val="0033CC"/>
                </a:solidFill>
                <a:latin typeface="Trebuchet MS"/>
                <a:ea typeface="Trebuchet MS"/>
                <a:cs typeface="Trebuchet MS"/>
                <a:sym typeface="Trebuchet MS"/>
              </a:rPr>
              <a:t>Forecasting and modelling : </a:t>
            </a:r>
            <a:endParaRPr sz="1800">
              <a:solidFill>
                <a:srgbClr val="0033CC"/>
              </a:solidFill>
              <a:latin typeface="Trebuchet MS"/>
              <a:ea typeface="Trebuchet MS"/>
              <a:cs typeface="Trebuchet MS"/>
              <a:sym typeface="Trebuchet MS"/>
            </a:endParaRPr>
          </a:p>
          <a:p>
            <a:pPr indent="-342900" lvl="0" marL="914400" marR="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Poison process: </a:t>
            </a:r>
            <a:endParaRPr sz="1800">
              <a:solidFill>
                <a:srgbClr val="0033CC"/>
              </a:solidFill>
              <a:latin typeface="Trebuchet MS"/>
              <a:ea typeface="Trebuchet MS"/>
              <a:cs typeface="Trebuchet MS"/>
              <a:sym typeface="Trebuchet MS"/>
            </a:endParaRPr>
          </a:p>
          <a:p>
            <a:pPr indent="0" lvl="0" marL="1828800" marR="0" rtl="0" algn="just">
              <a:spcBef>
                <a:spcPts val="480"/>
              </a:spcBef>
              <a:spcAft>
                <a:spcPts val="0"/>
              </a:spcAft>
              <a:buNone/>
            </a:pPr>
            <a:r>
              <a:rPr lang="en-US" sz="1800">
                <a:solidFill>
                  <a:srgbClr val="0033CC"/>
                </a:solidFill>
                <a:latin typeface="Trebuchet MS"/>
                <a:ea typeface="Trebuchet MS"/>
                <a:cs typeface="Trebuchet MS"/>
                <a:sym typeface="Trebuchet MS"/>
              </a:rPr>
              <a:t>variation of the particular topic over the time period.</a:t>
            </a:r>
            <a:endParaRPr sz="1800">
              <a:solidFill>
                <a:srgbClr val="0033CC"/>
              </a:solidFill>
              <a:latin typeface="Trebuchet MS"/>
              <a:ea typeface="Trebuchet MS"/>
              <a:cs typeface="Trebuchet MS"/>
              <a:sym typeface="Trebuchet MS"/>
            </a:endParaRPr>
          </a:p>
          <a:p>
            <a:pPr indent="-342900" lvl="0" marL="914400" marR="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Markov chain:</a:t>
            </a:r>
            <a:endParaRPr sz="1800">
              <a:solidFill>
                <a:srgbClr val="0033CC"/>
              </a:solidFill>
              <a:latin typeface="Trebuchet MS"/>
              <a:ea typeface="Trebuchet MS"/>
              <a:cs typeface="Trebuchet MS"/>
              <a:sym typeface="Trebuchet MS"/>
            </a:endParaRPr>
          </a:p>
          <a:p>
            <a:pPr indent="0" lvl="0" marL="1828800" marR="0" rtl="0" algn="just">
              <a:spcBef>
                <a:spcPts val="480"/>
              </a:spcBef>
              <a:spcAft>
                <a:spcPts val="0"/>
              </a:spcAft>
              <a:buNone/>
            </a:pPr>
            <a:r>
              <a:rPr lang="en-US" sz="1800">
                <a:solidFill>
                  <a:srgbClr val="0033CC"/>
                </a:solidFill>
                <a:latin typeface="Trebuchet MS"/>
                <a:ea typeface="Trebuchet MS"/>
                <a:cs typeface="Trebuchet MS"/>
                <a:sym typeface="Trebuchet MS"/>
              </a:rPr>
              <a:t>trend analysis over period of time.</a:t>
            </a:r>
            <a:endParaRPr sz="1800">
              <a:solidFill>
                <a:srgbClr val="0033CC"/>
              </a:solidFill>
              <a:latin typeface="Trebuchet MS"/>
              <a:ea typeface="Trebuchet MS"/>
              <a:cs typeface="Trebuchet MS"/>
              <a:sym typeface="Trebuchet MS"/>
            </a:endParaRPr>
          </a:p>
          <a:p>
            <a:pPr indent="-342900" lvl="0" marL="914400" marR="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Apriori </a:t>
            </a:r>
            <a:r>
              <a:rPr lang="en-US" sz="1800">
                <a:solidFill>
                  <a:srgbClr val="0033CC"/>
                </a:solidFill>
                <a:latin typeface="Trebuchet MS"/>
                <a:ea typeface="Trebuchet MS"/>
                <a:cs typeface="Trebuchet MS"/>
                <a:sym typeface="Trebuchet MS"/>
              </a:rPr>
              <a:t>algorithm- Conversion of transaction into frequent item set.</a:t>
            </a:r>
            <a:endParaRPr sz="1800">
              <a:solidFill>
                <a:srgbClr val="0033CC"/>
              </a:solidFill>
              <a:latin typeface="Trebuchet MS"/>
              <a:ea typeface="Trebuchet MS"/>
              <a:cs typeface="Trebuchet MS"/>
              <a:sym typeface="Trebuchet MS"/>
            </a:endParaRPr>
          </a:p>
          <a:p>
            <a:pPr indent="-342900" lvl="0" marL="914400" marR="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Hybrid Model - for forecasting the trends.</a:t>
            </a:r>
            <a:endParaRPr sz="1800">
              <a:solidFill>
                <a:srgbClr val="0033CC"/>
              </a:solidFill>
              <a:latin typeface="Trebuchet MS"/>
              <a:ea typeface="Trebuchet MS"/>
              <a:cs typeface="Trebuchet MS"/>
              <a:sym typeface="Trebuchet MS"/>
            </a:endParaRPr>
          </a:p>
          <a:p>
            <a:pPr indent="-342900" lvl="0" marL="914400" marR="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Clustering for violation detection.</a:t>
            </a:r>
            <a:endParaRPr sz="1800">
              <a:solidFill>
                <a:srgbClr val="0033CC"/>
              </a:solidFill>
              <a:latin typeface="Trebuchet MS"/>
              <a:ea typeface="Trebuchet MS"/>
              <a:cs typeface="Trebuchet MS"/>
              <a:sym typeface="Trebuchet MS"/>
            </a:endParaRPr>
          </a:p>
          <a:p>
            <a:pPr indent="457200" lvl="0" marL="457200" marR="0" rtl="0" algn="just">
              <a:spcBef>
                <a:spcPts val="480"/>
              </a:spcBef>
              <a:spcAft>
                <a:spcPts val="0"/>
              </a:spcAft>
              <a:buNone/>
            </a:pPr>
            <a:r>
              <a:t/>
            </a:r>
            <a:endParaRPr sz="2000">
              <a:solidFill>
                <a:srgbClr val="0033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/Approach</a:t>
            </a:r>
            <a:endParaRPr sz="2400">
              <a:solidFill>
                <a:schemeClr val="dk1"/>
              </a:solidFill>
              <a:latin typeface="Arial"/>
              <a:ea typeface="Arial"/>
              <a:cs typeface="Arial"/>
              <a:sym typeface="Arial"/>
            </a:endParaRPr>
          </a:p>
        </p:txBody>
      </p:sp>
      <p:sp>
        <p:nvSpPr>
          <p:cNvPr id="182" name="Google Shape;182;p29"/>
          <p:cNvSpPr txBox="1"/>
          <p:nvPr/>
        </p:nvSpPr>
        <p:spPr>
          <a:xfrm>
            <a:off x="2114900" y="1728225"/>
            <a:ext cx="8781600" cy="49926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b="1" lang="en-US" sz="1800">
                <a:solidFill>
                  <a:srgbClr val="0033CC"/>
                </a:solidFill>
                <a:latin typeface="Trebuchet MS"/>
                <a:ea typeface="Trebuchet MS"/>
                <a:cs typeface="Trebuchet MS"/>
                <a:sym typeface="Trebuchet MS"/>
              </a:rPr>
              <a:t>6.Testing </a:t>
            </a:r>
            <a:endParaRPr b="1"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1800">
                <a:solidFill>
                  <a:srgbClr val="0033CC"/>
                </a:solidFill>
                <a:latin typeface="Trebuchet MS"/>
                <a:ea typeface="Trebuchet MS"/>
                <a:cs typeface="Trebuchet MS"/>
                <a:sym typeface="Trebuchet MS"/>
              </a:rPr>
              <a:t>	</a:t>
            </a:r>
            <a:r>
              <a:rPr lang="en-US" sz="1800">
                <a:solidFill>
                  <a:srgbClr val="0033CC"/>
                </a:solidFill>
                <a:latin typeface="Trebuchet MS"/>
                <a:ea typeface="Trebuchet MS"/>
                <a:cs typeface="Trebuchet MS"/>
                <a:sym typeface="Trebuchet MS"/>
              </a:rPr>
              <a:t>RMSE:</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The model accuracy is evaluated using the RMSE.</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1800">
                <a:solidFill>
                  <a:srgbClr val="0033CC"/>
                </a:solidFill>
                <a:latin typeface="Trebuchet MS"/>
                <a:ea typeface="Trebuchet MS"/>
                <a:cs typeface="Trebuchet MS"/>
                <a:sym typeface="Trebuchet MS"/>
              </a:rPr>
              <a:t> 7.Interpreting the result.</a:t>
            </a:r>
            <a:endParaRPr b="1"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1800">
                <a:solidFill>
                  <a:srgbClr val="0033CC"/>
                </a:solidFill>
                <a:latin typeface="Trebuchet MS"/>
                <a:ea typeface="Trebuchet MS"/>
                <a:cs typeface="Trebuchet MS"/>
                <a:sym typeface="Trebuchet MS"/>
              </a:rPr>
              <a:t>	</a:t>
            </a:r>
            <a:r>
              <a:rPr lang="en-US" sz="1800">
                <a:solidFill>
                  <a:srgbClr val="0033CC"/>
                </a:solidFill>
                <a:latin typeface="Trebuchet MS"/>
                <a:ea typeface="Trebuchet MS"/>
                <a:cs typeface="Trebuchet MS"/>
                <a:sym typeface="Trebuchet MS"/>
              </a:rPr>
              <a:t>Visual graphs.</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Future Trend Score.</a:t>
            </a:r>
            <a:endParaRPr sz="18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3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pic>
        <p:nvPicPr>
          <p:cNvPr id="189" name="Google Shape;189;p30"/>
          <p:cNvPicPr preferRelativeResize="0"/>
          <p:nvPr/>
        </p:nvPicPr>
        <p:blipFill rotWithShape="1">
          <a:blip r:embed="rId3">
            <a:alphaModFix/>
          </a:blip>
          <a:srcRect b="14980" l="30535" r="31027" t="15694"/>
          <a:stretch/>
        </p:blipFill>
        <p:spPr>
          <a:xfrm>
            <a:off x="3287475" y="1976975"/>
            <a:ext cx="5617050" cy="4526051"/>
          </a:xfrm>
          <a:prstGeom prst="rect">
            <a:avLst/>
          </a:prstGeom>
          <a:noFill/>
          <a:ln cap="flat" cmpd="sng" w="28575">
            <a:solidFill>
              <a:schemeClr val="dk1"/>
            </a:solidFill>
            <a:prstDash val="solid"/>
            <a:round/>
            <a:headEnd len="sm" w="sm" type="none"/>
            <a:tailEnd len="sm" w="sm" type="none"/>
          </a:ln>
        </p:spPr>
      </p:pic>
      <p:sp>
        <p:nvSpPr>
          <p:cNvPr id="190" name="Google Shape;190;p30"/>
          <p:cNvSpPr txBox="1"/>
          <p:nvPr/>
        </p:nvSpPr>
        <p:spPr>
          <a:xfrm>
            <a:off x="1077675" y="2759525"/>
            <a:ext cx="940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Flow Diagram</a:t>
            </a: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3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pic>
        <p:nvPicPr>
          <p:cNvPr id="197" name="Google Shape;197;p31"/>
          <p:cNvPicPr preferRelativeResize="0"/>
          <p:nvPr/>
        </p:nvPicPr>
        <p:blipFill rotWithShape="1">
          <a:blip r:embed="rId3">
            <a:alphaModFix/>
          </a:blip>
          <a:srcRect b="2079" l="-6586" r="3355" t="-2080"/>
          <a:stretch/>
        </p:blipFill>
        <p:spPr>
          <a:xfrm>
            <a:off x="467748" y="1581150"/>
            <a:ext cx="11256499" cy="494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32"/>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05" name="Google Shape;205;p32"/>
          <p:cNvSpPr txBox="1"/>
          <p:nvPr/>
        </p:nvSpPr>
        <p:spPr>
          <a:xfrm>
            <a:off x="2029650" y="1617675"/>
            <a:ext cx="6868544" cy="4758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Master class diagram </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ER Diagram</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User Interface Diagrams/ Use Case Diagrams</a:t>
            </a:r>
            <a:endParaRPr/>
          </a:p>
          <a:p>
            <a:pPr indent="0" lvl="0" marL="457200" marR="0" rtl="0" algn="just">
              <a:spcBef>
                <a:spcPts val="480"/>
              </a:spcBef>
              <a:spcAft>
                <a:spcPts val="0"/>
              </a:spcAft>
              <a:buNone/>
            </a:pPr>
            <a:r>
              <a:t/>
            </a:r>
            <a:endParaRPr sz="2400">
              <a:solidFill>
                <a:srgbClr val="0033C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15"/>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b="1" lang="en-US" sz="2600">
                <a:solidFill>
                  <a:srgbClr val="0000FF"/>
                </a:solidFill>
                <a:latin typeface="Trebuchet MS"/>
                <a:ea typeface="Trebuchet MS"/>
                <a:cs typeface="Trebuchet MS"/>
                <a:sym typeface="Trebuchet MS"/>
              </a:rPr>
              <a:t>Problem Statement: </a:t>
            </a:r>
            <a:endParaRPr b="1" sz="26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b="1" sz="26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		Discovering trending topics from social media platforms and Forecasting the future trends based on the recent and past trend of the topics collected.</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457200" rtl="0" algn="just">
              <a:spcBef>
                <a:spcPts val="480"/>
              </a:spcBef>
              <a:spcAft>
                <a:spcPts val="0"/>
              </a:spcAft>
              <a:buClr>
                <a:schemeClr val="dk1"/>
              </a:buClr>
              <a:buFont typeface="Arial"/>
              <a:buNone/>
            </a:pPr>
            <a:r>
              <a:t/>
            </a:r>
            <a:endParaRPr sz="1500">
              <a:solidFill>
                <a:schemeClr val="dk1"/>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a:p>
        </p:txBody>
      </p:sp>
      <p:sp>
        <p:nvSpPr>
          <p:cNvPr id="77" name="Google Shape;77;p15"/>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47133" y="469333"/>
            <a:ext cx="3577500" cy="2093400"/>
          </a:xfrm>
          <a:prstGeom prst="rect">
            <a:avLst/>
          </a:prstGeom>
        </p:spPr>
        <p:txBody>
          <a:bodyPr anchorCtr="0" anchor="t" bIns="121900" lIns="121900" spcFirstLastPara="1" rIns="121900" wrap="square" tIns="121900">
            <a:spAutoFit/>
          </a:bodyPr>
          <a:lstStyle/>
          <a:p>
            <a:pPr indent="-455930" lvl="0" marL="342900" rtl="0" algn="l">
              <a:spcBef>
                <a:spcPts val="0"/>
              </a:spcBef>
              <a:spcAft>
                <a:spcPts val="0"/>
              </a:spcAft>
              <a:buSzPts val="3700"/>
              <a:buAutoNum type="arabicPeriod"/>
            </a:pPr>
            <a:r>
              <a:rPr lang="en-US"/>
              <a:t>Master Class Diagram</a:t>
            </a:r>
            <a:endParaRPr/>
          </a:p>
        </p:txBody>
      </p:sp>
      <p:pic>
        <p:nvPicPr>
          <p:cNvPr id="212" name="Google Shape;212;p33"/>
          <p:cNvPicPr preferRelativeResize="0"/>
          <p:nvPr/>
        </p:nvPicPr>
        <p:blipFill rotWithShape="1">
          <a:blip r:embed="rId3">
            <a:alphaModFix/>
          </a:blip>
          <a:srcRect b="6502" l="16174" r="13959" t="17705"/>
          <a:stretch/>
        </p:blipFill>
        <p:spPr>
          <a:xfrm>
            <a:off x="3659375" y="469337"/>
            <a:ext cx="8135299" cy="6188524"/>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103750" y="469325"/>
            <a:ext cx="3714300" cy="1323600"/>
          </a:xfrm>
          <a:prstGeom prst="rect">
            <a:avLst/>
          </a:prstGeom>
        </p:spPr>
        <p:txBody>
          <a:bodyPr anchorCtr="0" anchor="t" bIns="121900" lIns="121900" spcFirstLastPara="1" rIns="121900" wrap="square" tIns="121900">
            <a:spAutoFit/>
          </a:bodyPr>
          <a:lstStyle/>
          <a:p>
            <a:pPr indent="0" lvl="0" marL="0" rtl="0" algn="l">
              <a:spcBef>
                <a:spcPts val="0"/>
              </a:spcBef>
              <a:spcAft>
                <a:spcPts val="0"/>
              </a:spcAft>
              <a:buNone/>
            </a:pPr>
            <a:r>
              <a:rPr lang="en-US"/>
              <a:t>2. User Case Diagram</a:t>
            </a:r>
            <a:endParaRPr/>
          </a:p>
        </p:txBody>
      </p:sp>
      <p:pic>
        <p:nvPicPr>
          <p:cNvPr id="219" name="Google Shape;219;p34"/>
          <p:cNvPicPr preferRelativeResize="0"/>
          <p:nvPr/>
        </p:nvPicPr>
        <p:blipFill rotWithShape="1">
          <a:blip r:embed="rId3">
            <a:alphaModFix/>
          </a:blip>
          <a:srcRect b="12921" l="21778" r="24032" t="29107"/>
          <a:stretch/>
        </p:blipFill>
        <p:spPr>
          <a:xfrm>
            <a:off x="2841175" y="1140650"/>
            <a:ext cx="9013373" cy="5420849"/>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247133" y="469333"/>
            <a:ext cx="3577500" cy="54384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3. User interface Diagram</a:t>
            </a:r>
            <a:endParaRPr/>
          </a:p>
        </p:txBody>
      </p:sp>
      <p:pic>
        <p:nvPicPr>
          <p:cNvPr id="226" name="Google Shape;226;p35"/>
          <p:cNvPicPr preferRelativeResize="0"/>
          <p:nvPr/>
        </p:nvPicPr>
        <p:blipFill rotWithShape="1">
          <a:blip r:embed="rId3">
            <a:alphaModFix/>
          </a:blip>
          <a:srcRect b="13078" l="20491" r="21784" t="19852"/>
          <a:stretch/>
        </p:blipFill>
        <p:spPr>
          <a:xfrm>
            <a:off x="2752925" y="203925"/>
            <a:ext cx="9522075" cy="6297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36"/>
          <p:cNvSpPr txBox="1"/>
          <p:nvPr/>
        </p:nvSpPr>
        <p:spPr>
          <a:xfrm>
            <a:off x="2895600" y="11560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34" name="Google Shape;234;p36"/>
          <p:cNvSpPr txBox="1"/>
          <p:nvPr/>
        </p:nvSpPr>
        <p:spPr>
          <a:xfrm>
            <a:off x="310250" y="1617750"/>
            <a:ext cx="7620000" cy="50436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0"/>
              </a:spcBef>
              <a:spcAft>
                <a:spcPts val="0"/>
              </a:spcAft>
              <a:buNone/>
            </a:pPr>
            <a:r>
              <a:t/>
            </a:r>
            <a:endParaRPr b="1" sz="23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b="1" sz="23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b="1" sz="23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b="1" sz="2300">
              <a:solidFill>
                <a:srgbClr val="0033CC"/>
              </a:solidFill>
              <a:latin typeface="Trebuchet MS"/>
              <a:ea typeface="Trebuchet MS"/>
              <a:cs typeface="Trebuchet MS"/>
              <a:sym typeface="Trebuchet MS"/>
            </a:endParaRPr>
          </a:p>
          <a:p>
            <a:pPr indent="-374650" lvl="0" marL="457200" marR="0" rtl="0" algn="just">
              <a:spcBef>
                <a:spcPts val="0"/>
              </a:spcBef>
              <a:spcAft>
                <a:spcPts val="0"/>
              </a:spcAft>
              <a:buClr>
                <a:srgbClr val="0033CC"/>
              </a:buClr>
              <a:buSzPts val="2300"/>
              <a:buChar char="❖"/>
            </a:pPr>
            <a:r>
              <a:rPr b="1" lang="en-US" sz="2300">
                <a:solidFill>
                  <a:srgbClr val="0033CC"/>
                </a:solidFill>
                <a:latin typeface="Trebuchet MS"/>
                <a:ea typeface="Trebuchet MS"/>
                <a:cs typeface="Trebuchet MS"/>
                <a:sym typeface="Trebuchet MS"/>
              </a:rPr>
              <a:t>Data Extraction</a:t>
            </a:r>
            <a:r>
              <a:rPr lang="en-US" sz="2300">
                <a:solidFill>
                  <a:srgbClr val="0033CC"/>
                </a:solidFill>
                <a:latin typeface="Trebuchet MS"/>
                <a:ea typeface="Trebuchet MS"/>
                <a:cs typeface="Trebuchet MS"/>
                <a:sym typeface="Trebuchet MS"/>
              </a:rPr>
              <a:t>:</a:t>
            </a:r>
            <a:endParaRPr sz="2300">
              <a:solidFill>
                <a:srgbClr val="0033CC"/>
              </a:solidFill>
              <a:latin typeface="Trebuchet MS"/>
              <a:ea typeface="Trebuchet MS"/>
              <a:cs typeface="Trebuchet MS"/>
              <a:sym typeface="Trebuchet MS"/>
            </a:endParaRPr>
          </a:p>
          <a:p>
            <a:pPr indent="-361950" lvl="0" marL="914400" marR="0" rtl="0" algn="l">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Using the </a:t>
            </a:r>
            <a:r>
              <a:rPr lang="en-US" sz="2100">
                <a:solidFill>
                  <a:srgbClr val="0033CC"/>
                </a:solidFill>
                <a:latin typeface="Trebuchet MS"/>
                <a:ea typeface="Trebuchet MS"/>
                <a:cs typeface="Trebuchet MS"/>
                <a:sym typeface="Trebuchet MS"/>
              </a:rPr>
              <a:t>web scraping</a:t>
            </a:r>
            <a:r>
              <a:rPr lang="en-US" sz="2100">
                <a:solidFill>
                  <a:srgbClr val="0033CC"/>
                </a:solidFill>
                <a:latin typeface="Trebuchet MS"/>
                <a:ea typeface="Trebuchet MS"/>
                <a:cs typeface="Trebuchet MS"/>
                <a:sym typeface="Trebuchet MS"/>
              </a:rPr>
              <a:t>.</a:t>
            </a:r>
            <a:endParaRPr sz="2100">
              <a:solidFill>
                <a:srgbClr val="0033CC"/>
              </a:solidFill>
              <a:latin typeface="Trebuchet MS"/>
              <a:ea typeface="Trebuchet MS"/>
              <a:cs typeface="Trebuchet MS"/>
              <a:sym typeface="Trebuchet MS"/>
            </a:endParaRPr>
          </a:p>
          <a:p>
            <a:pPr indent="0" lvl="0" marL="1371600" marR="0" rtl="0" algn="l">
              <a:spcBef>
                <a:spcPts val="0"/>
              </a:spcBef>
              <a:spcAft>
                <a:spcPts val="0"/>
              </a:spcAft>
              <a:buNone/>
            </a:pPr>
            <a:r>
              <a:rPr lang="en-US" sz="2100">
                <a:solidFill>
                  <a:srgbClr val="0033CC"/>
                </a:solidFill>
                <a:latin typeface="Trebuchet MS"/>
                <a:ea typeface="Trebuchet MS"/>
                <a:cs typeface="Trebuchet MS"/>
                <a:sym typeface="Trebuchet MS"/>
              </a:rPr>
              <a:t>Python Beautiful Soup.</a:t>
            </a:r>
            <a:endParaRPr sz="2100">
              <a:solidFill>
                <a:srgbClr val="0033CC"/>
              </a:solidFill>
              <a:latin typeface="Trebuchet MS"/>
              <a:ea typeface="Trebuchet MS"/>
              <a:cs typeface="Trebuchet MS"/>
              <a:sym typeface="Trebuchet MS"/>
            </a:endParaRPr>
          </a:p>
          <a:p>
            <a:pPr indent="-361950" lvl="0" marL="914400" marR="0" rtl="0" algn="l">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Using the api’s provided by specific social media websites.</a:t>
            </a:r>
            <a:endParaRPr sz="2100">
              <a:solidFill>
                <a:srgbClr val="0033CC"/>
              </a:solidFill>
              <a:latin typeface="Trebuchet MS"/>
              <a:ea typeface="Trebuchet MS"/>
              <a:cs typeface="Trebuchet MS"/>
              <a:sym typeface="Trebuchet MS"/>
            </a:endParaRPr>
          </a:p>
          <a:p>
            <a:pPr indent="-361950" lvl="1" marL="1828800" marR="0" rtl="0" algn="l">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Twitter Developer API</a:t>
            </a:r>
            <a:endParaRPr sz="2100">
              <a:solidFill>
                <a:srgbClr val="0033CC"/>
              </a:solidFill>
              <a:latin typeface="Trebuchet MS"/>
              <a:ea typeface="Trebuchet MS"/>
              <a:cs typeface="Trebuchet MS"/>
              <a:sym typeface="Trebuchet MS"/>
            </a:endParaRPr>
          </a:p>
          <a:p>
            <a:pPr indent="-361950" lvl="1" marL="1828800" marR="0" rtl="0" algn="l">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Youtube API</a:t>
            </a:r>
            <a:endParaRPr sz="2100">
              <a:solidFill>
                <a:srgbClr val="0033CC"/>
              </a:solidFill>
              <a:latin typeface="Trebuchet MS"/>
              <a:ea typeface="Trebuchet MS"/>
              <a:cs typeface="Trebuchet MS"/>
              <a:sym typeface="Trebuchet MS"/>
            </a:endParaRPr>
          </a:p>
          <a:p>
            <a:pPr indent="-361950" lvl="1" marL="1828800" marR="0" rtl="0" algn="l">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Google Trends API</a:t>
            </a:r>
            <a:endParaRPr sz="2100">
              <a:solidFill>
                <a:srgbClr val="0033CC"/>
              </a:solidFill>
              <a:latin typeface="Trebuchet MS"/>
              <a:ea typeface="Trebuchet MS"/>
              <a:cs typeface="Trebuchet MS"/>
              <a:sym typeface="Trebuchet MS"/>
            </a:endParaRPr>
          </a:p>
          <a:p>
            <a:pPr indent="0" lvl="0" marL="1828800" marR="0" rtl="0" algn="l">
              <a:spcBef>
                <a:spcPts val="0"/>
              </a:spcBef>
              <a:spcAft>
                <a:spcPts val="0"/>
              </a:spcAft>
              <a:buNone/>
            </a:pPr>
            <a:r>
              <a:t/>
            </a:r>
            <a:endParaRPr sz="2100">
              <a:solidFill>
                <a:srgbClr val="0033CC"/>
              </a:solidFill>
              <a:latin typeface="Trebuchet MS"/>
              <a:ea typeface="Trebuchet MS"/>
              <a:cs typeface="Trebuchet MS"/>
              <a:sym typeface="Trebuchet MS"/>
            </a:endParaRPr>
          </a:p>
          <a:p>
            <a:pPr indent="-361950" lvl="0" marL="457200" marR="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Data preprocessing:</a:t>
            </a:r>
            <a:endParaRPr b="1" sz="2100">
              <a:solidFill>
                <a:srgbClr val="0033CC"/>
              </a:solidFill>
              <a:latin typeface="Trebuchet MS"/>
              <a:ea typeface="Trebuchet MS"/>
              <a:cs typeface="Trebuchet MS"/>
              <a:sym typeface="Trebuchet MS"/>
            </a:endParaRPr>
          </a:p>
          <a:p>
            <a:pPr indent="-361950" lvl="0" marL="914400" marR="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Using NLP </a:t>
            </a:r>
            <a:r>
              <a:rPr lang="en-US" sz="2100">
                <a:solidFill>
                  <a:srgbClr val="0033CC"/>
                </a:solidFill>
                <a:latin typeface="Trebuchet MS"/>
                <a:ea typeface="Trebuchet MS"/>
                <a:cs typeface="Trebuchet MS"/>
                <a:sym typeface="Trebuchet MS"/>
              </a:rPr>
              <a:t>techniques</a:t>
            </a:r>
            <a:r>
              <a:rPr lang="en-US" sz="2100">
                <a:solidFill>
                  <a:srgbClr val="0033CC"/>
                </a:solidFill>
                <a:latin typeface="Trebuchet MS"/>
                <a:ea typeface="Trebuchet MS"/>
                <a:cs typeface="Trebuchet MS"/>
                <a:sym typeface="Trebuchet MS"/>
              </a:rPr>
              <a:t>.</a:t>
            </a:r>
            <a:endParaRPr sz="2100">
              <a:solidFill>
                <a:srgbClr val="0033CC"/>
              </a:solidFill>
              <a:latin typeface="Trebuchet MS"/>
              <a:ea typeface="Trebuchet MS"/>
              <a:cs typeface="Trebuchet MS"/>
              <a:sym typeface="Trebuchet MS"/>
            </a:endParaRPr>
          </a:p>
          <a:p>
            <a:pPr indent="-361950" lvl="1" marL="1828800" marR="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Normalisation.</a:t>
            </a:r>
            <a:endParaRPr sz="2100">
              <a:solidFill>
                <a:srgbClr val="0033CC"/>
              </a:solidFill>
              <a:latin typeface="Trebuchet MS"/>
              <a:ea typeface="Trebuchet MS"/>
              <a:cs typeface="Trebuchet MS"/>
              <a:sym typeface="Trebuchet MS"/>
            </a:endParaRPr>
          </a:p>
          <a:p>
            <a:pPr indent="-361950" lvl="1" marL="1828800" marR="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Stopping and Stemming.</a:t>
            </a:r>
            <a:endParaRPr sz="2100">
              <a:solidFill>
                <a:srgbClr val="0033CC"/>
              </a:solidFill>
              <a:latin typeface="Trebuchet MS"/>
              <a:ea typeface="Trebuchet MS"/>
              <a:cs typeface="Trebuchet MS"/>
              <a:sym typeface="Trebuchet MS"/>
            </a:endParaRPr>
          </a:p>
          <a:p>
            <a:pPr indent="0" lvl="0" marL="1371600" marR="0" rtl="0" algn="just">
              <a:spcBef>
                <a:spcPts val="0"/>
              </a:spcBef>
              <a:spcAft>
                <a:spcPts val="0"/>
              </a:spcAft>
              <a:buNone/>
            </a:pPr>
            <a:r>
              <a:t/>
            </a:r>
            <a:endParaRPr sz="2100">
              <a:solidFill>
                <a:srgbClr val="0033CC"/>
              </a:solidFill>
            </a:endParaRPr>
          </a:p>
          <a:p>
            <a:pPr indent="0" lvl="0" marL="0" marR="0" rtl="0" algn="just">
              <a:spcBef>
                <a:spcPts val="0"/>
              </a:spcBef>
              <a:spcAft>
                <a:spcPts val="0"/>
              </a:spcAft>
              <a:buNone/>
            </a:pPr>
            <a:r>
              <a:t/>
            </a:r>
            <a:endParaRPr sz="2100">
              <a:solidFill>
                <a:srgbClr val="434343"/>
              </a:solidFill>
            </a:endParaRPr>
          </a:p>
          <a:p>
            <a:pPr indent="0" lvl="0" marL="0" marR="0" rtl="0" algn="just">
              <a:spcBef>
                <a:spcPts val="0"/>
              </a:spcBef>
              <a:spcAft>
                <a:spcPts val="0"/>
              </a:spcAft>
              <a:buNone/>
            </a:pPr>
            <a:r>
              <a:rPr lang="en-US" sz="2100">
                <a:solidFill>
                  <a:srgbClr val="434343"/>
                </a:solidFill>
              </a:rPr>
              <a:t>	</a:t>
            </a:r>
            <a:endParaRPr sz="21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p:nvPr/>
        </p:nvSpPr>
        <p:spPr>
          <a:xfrm>
            <a:off x="2987425" y="11118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37"/>
          <p:cNvSpPr txBox="1"/>
          <p:nvPr/>
        </p:nvSpPr>
        <p:spPr>
          <a:xfrm>
            <a:off x="2835025" y="5828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42" name="Google Shape;242;p37"/>
          <p:cNvSpPr txBox="1"/>
          <p:nvPr/>
        </p:nvSpPr>
        <p:spPr>
          <a:xfrm>
            <a:off x="310250" y="1215750"/>
            <a:ext cx="7620000" cy="5778600"/>
          </a:xfrm>
          <a:prstGeom prst="rect">
            <a:avLst/>
          </a:prstGeom>
          <a:noFill/>
          <a:ln>
            <a:noFill/>
          </a:ln>
        </p:spPr>
        <p:txBody>
          <a:bodyPr anchorCtr="0" anchor="ctr" bIns="45700" lIns="91425" spcFirstLastPara="1" rIns="91425" wrap="square" tIns="45700">
            <a:noAutofit/>
          </a:bodyPr>
          <a:lstStyle/>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Forecasting:</a:t>
            </a:r>
            <a:endParaRPr b="1" sz="2100">
              <a:solidFill>
                <a:srgbClr val="0033CC"/>
              </a:solidFill>
              <a:latin typeface="Trebuchet MS"/>
              <a:ea typeface="Trebuchet MS"/>
              <a:cs typeface="Trebuchet MS"/>
              <a:sym typeface="Trebuchet MS"/>
            </a:endParaRPr>
          </a:p>
          <a:p>
            <a:pPr indent="-361950" lvl="0" marL="9144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Methodes</a:t>
            </a:r>
            <a:endParaRPr sz="2100">
              <a:solidFill>
                <a:srgbClr val="0033CC"/>
              </a:solidFill>
              <a:latin typeface="Trebuchet MS"/>
              <a:ea typeface="Trebuchet MS"/>
              <a:cs typeface="Trebuchet MS"/>
              <a:sym typeface="Trebuchet MS"/>
            </a:endParaRPr>
          </a:p>
          <a:p>
            <a:pPr indent="-361950" lvl="1" marL="18288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Statistical mode</a:t>
            </a:r>
            <a:endParaRPr sz="2100">
              <a:solidFill>
                <a:srgbClr val="0033CC"/>
              </a:solidFill>
              <a:latin typeface="Trebuchet MS"/>
              <a:ea typeface="Trebuchet MS"/>
              <a:cs typeface="Trebuchet MS"/>
              <a:sym typeface="Trebuchet MS"/>
            </a:endParaRPr>
          </a:p>
          <a:p>
            <a:pPr indent="-361950" lvl="1" marL="18288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Artificial Intelligence</a:t>
            </a:r>
            <a:endParaRPr sz="2100">
              <a:solidFill>
                <a:srgbClr val="0033CC"/>
              </a:solidFill>
              <a:latin typeface="Trebuchet MS"/>
              <a:ea typeface="Trebuchet MS"/>
              <a:cs typeface="Trebuchet MS"/>
              <a:sym typeface="Trebuchet MS"/>
            </a:endParaRPr>
          </a:p>
          <a:p>
            <a:pPr indent="-361950" lvl="0" marL="9144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Data analytics techniques.</a:t>
            </a:r>
            <a:endParaRPr sz="2100">
              <a:solidFill>
                <a:srgbClr val="0033CC"/>
              </a:solidFill>
              <a:latin typeface="Trebuchet MS"/>
              <a:ea typeface="Trebuchet MS"/>
              <a:cs typeface="Trebuchet MS"/>
              <a:sym typeface="Trebuchet MS"/>
            </a:endParaRPr>
          </a:p>
          <a:p>
            <a:pPr indent="-361950" lvl="1" marL="18288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ARIMA</a:t>
            </a:r>
            <a:endParaRPr sz="2100">
              <a:solidFill>
                <a:srgbClr val="0033CC"/>
              </a:solidFill>
              <a:latin typeface="Trebuchet MS"/>
              <a:ea typeface="Trebuchet MS"/>
              <a:cs typeface="Trebuchet MS"/>
              <a:sym typeface="Trebuchet MS"/>
            </a:endParaRPr>
          </a:p>
          <a:p>
            <a:pPr indent="-361950" lvl="1" marL="18288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MR	</a:t>
            </a:r>
            <a:endParaRPr sz="2100">
              <a:solidFill>
                <a:srgbClr val="0033CC"/>
              </a:solidFill>
              <a:latin typeface="Trebuchet MS"/>
              <a:ea typeface="Trebuchet MS"/>
              <a:cs typeface="Trebuchet MS"/>
              <a:sym typeface="Trebuchet MS"/>
            </a:endParaRPr>
          </a:p>
          <a:p>
            <a:pPr indent="-361950" lvl="0" marL="9144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Hybrid model</a:t>
            </a:r>
            <a:endParaRPr sz="2100">
              <a:solidFill>
                <a:srgbClr val="0033CC"/>
              </a:solidFill>
              <a:latin typeface="Trebuchet MS"/>
              <a:ea typeface="Trebuchet MS"/>
              <a:cs typeface="Trebuchet MS"/>
              <a:sym typeface="Trebuchet MS"/>
            </a:endParaRPr>
          </a:p>
          <a:p>
            <a:pPr indent="-361950" lvl="1" marL="18288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GRAN-ARIMA.</a:t>
            </a:r>
            <a:endParaRPr sz="2100">
              <a:solidFill>
                <a:srgbClr val="0033CC"/>
              </a:solidFill>
              <a:latin typeface="Trebuchet MS"/>
              <a:ea typeface="Trebuchet MS"/>
              <a:cs typeface="Trebuchet MS"/>
              <a:sym typeface="Trebuchet MS"/>
            </a:endParaRPr>
          </a:p>
          <a:p>
            <a:pPr indent="0" lvl="0" marL="1828800" rtl="0" algn="just">
              <a:spcBef>
                <a:spcPts val="0"/>
              </a:spcBef>
              <a:spcAft>
                <a:spcPts val="0"/>
              </a:spcAft>
              <a:buNone/>
            </a:pPr>
            <a:r>
              <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Visualization tools:</a:t>
            </a:r>
            <a:endParaRPr b="1" sz="2100">
              <a:solidFill>
                <a:srgbClr val="0033CC"/>
              </a:solidFill>
              <a:latin typeface="Trebuchet MS"/>
              <a:ea typeface="Trebuchet MS"/>
              <a:cs typeface="Trebuchet MS"/>
              <a:sym typeface="Trebuchet MS"/>
            </a:endParaRPr>
          </a:p>
          <a:p>
            <a:pPr indent="-361950" lvl="0" marL="9144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Generating real time graphs.</a:t>
            </a:r>
            <a:endParaRPr sz="2100">
              <a:solidFill>
                <a:srgbClr val="0033CC"/>
              </a:solidFill>
              <a:latin typeface="Trebuchet MS"/>
              <a:ea typeface="Trebuchet MS"/>
              <a:cs typeface="Trebuchet MS"/>
              <a:sym typeface="Trebuchet MS"/>
            </a:endParaRPr>
          </a:p>
          <a:p>
            <a:pPr indent="0" lvl="0" marL="914400" rtl="0" algn="just">
              <a:spcBef>
                <a:spcPts val="0"/>
              </a:spcBef>
              <a:spcAft>
                <a:spcPts val="0"/>
              </a:spcAft>
              <a:buNone/>
            </a:pPr>
            <a:r>
              <a:rPr lang="en-US" sz="2100">
                <a:solidFill>
                  <a:srgbClr val="0033CC"/>
                </a:solidFill>
                <a:latin typeface="Trebuchet MS"/>
                <a:ea typeface="Trebuchet MS"/>
                <a:cs typeface="Trebuchet MS"/>
                <a:sym typeface="Trebuchet MS"/>
              </a:rPr>
              <a:t>	Python Libraries like matplotlib and Pyplot.</a:t>
            </a:r>
            <a:endParaRPr sz="2100">
              <a:solidFill>
                <a:srgbClr val="0033CC"/>
              </a:solidFill>
              <a:latin typeface="Trebuchet MS"/>
              <a:ea typeface="Trebuchet MS"/>
              <a:cs typeface="Trebuchet MS"/>
              <a:sym typeface="Trebuchet MS"/>
            </a:endParaRPr>
          </a:p>
          <a:p>
            <a:pPr indent="-361950" lvl="0" marL="9144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WordCloud</a:t>
            </a:r>
            <a:endParaRPr sz="2100">
              <a:solidFill>
                <a:srgbClr val="0033CC"/>
              </a:solidFill>
              <a:latin typeface="Trebuchet MS"/>
              <a:ea typeface="Trebuchet MS"/>
              <a:cs typeface="Trebuchet MS"/>
              <a:sym typeface="Trebuchet MS"/>
            </a:endParaRPr>
          </a:p>
          <a:p>
            <a:pPr indent="0" lvl="0" marL="914400" rtl="0" algn="just">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	Generating cloud of words.</a:t>
            </a:r>
            <a:endParaRPr b="1" sz="21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100">
                <a:solidFill>
                  <a:srgbClr val="434343"/>
                </a:solidFill>
              </a:rPr>
              <a:t>	</a:t>
            </a:r>
            <a:endParaRPr sz="21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p:nvPr/>
        </p:nvSpPr>
        <p:spPr>
          <a:xfrm>
            <a:off x="2987425" y="11118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38"/>
          <p:cNvSpPr txBox="1"/>
          <p:nvPr/>
        </p:nvSpPr>
        <p:spPr>
          <a:xfrm>
            <a:off x="2835025" y="5828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50" name="Google Shape;250;p38"/>
          <p:cNvSpPr txBox="1"/>
          <p:nvPr/>
        </p:nvSpPr>
        <p:spPr>
          <a:xfrm>
            <a:off x="310250" y="1617750"/>
            <a:ext cx="7620000" cy="5376600"/>
          </a:xfrm>
          <a:prstGeom prst="rect">
            <a:avLst/>
          </a:prstGeom>
          <a:noFill/>
          <a:ln>
            <a:noFill/>
          </a:ln>
        </p:spPr>
        <p:txBody>
          <a:bodyPr anchorCtr="0" anchor="ctr" bIns="45700" lIns="91425" spcFirstLastPara="1" rIns="91425" wrap="square" tIns="45700">
            <a:noAutofit/>
          </a:bodyPr>
          <a:lstStyle/>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Flask: </a:t>
            </a:r>
            <a:endParaRPr b="1"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None/>
            </a:pPr>
            <a:r>
              <a:rPr lang="en-US" sz="2100">
                <a:solidFill>
                  <a:srgbClr val="0033CC"/>
                </a:solidFill>
                <a:latin typeface="Trebuchet MS"/>
                <a:ea typeface="Trebuchet MS"/>
                <a:cs typeface="Trebuchet MS"/>
                <a:sym typeface="Trebuchet MS"/>
              </a:rPr>
              <a:t>Web application </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None/>
            </a:pPr>
            <a:r>
              <a:rPr lang="en-US" sz="2100">
                <a:solidFill>
                  <a:srgbClr val="0033CC"/>
                </a:solidFill>
                <a:latin typeface="Trebuchet MS"/>
                <a:ea typeface="Trebuchet MS"/>
                <a:cs typeface="Trebuchet MS"/>
                <a:sym typeface="Trebuchet MS"/>
              </a:rPr>
              <a:t>Machine learning model deployment.</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None/>
            </a:pPr>
            <a:r>
              <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None/>
            </a:pPr>
            <a:r>
              <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Data Storage</a:t>
            </a:r>
            <a:endParaRPr b="1" sz="2100">
              <a:solidFill>
                <a:srgbClr val="0033CC"/>
              </a:solidFill>
              <a:latin typeface="Trebuchet MS"/>
              <a:ea typeface="Trebuchet MS"/>
              <a:cs typeface="Trebuchet MS"/>
              <a:sym typeface="Trebuchet MS"/>
            </a:endParaRPr>
          </a:p>
          <a:p>
            <a:pPr indent="0" lvl="0" marL="0" rtl="0" algn="just">
              <a:spcBef>
                <a:spcPts val="0"/>
              </a:spcBef>
              <a:spcAft>
                <a:spcPts val="0"/>
              </a:spcAft>
              <a:buSzPts val="1100"/>
              <a:buNone/>
            </a:pPr>
            <a:r>
              <a:rPr b="1" lang="en-US" sz="21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Storing data in cloud.</a:t>
            </a:r>
            <a:endParaRPr sz="21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		</a:t>
            </a:r>
            <a:endParaRPr sz="21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Char char="❖"/>
            </a:pPr>
            <a:r>
              <a:rPr b="1" lang="en-US" sz="2100">
                <a:solidFill>
                  <a:srgbClr val="0033CC"/>
                </a:solidFill>
                <a:latin typeface="Trebuchet MS"/>
                <a:ea typeface="Trebuchet MS"/>
                <a:cs typeface="Trebuchet MS"/>
                <a:sym typeface="Trebuchet MS"/>
              </a:rPr>
              <a:t>Testing</a:t>
            </a:r>
            <a:r>
              <a:rPr lang="en-US" sz="2100">
                <a:solidFill>
                  <a:srgbClr val="0033CC"/>
                </a:solidFill>
                <a:latin typeface="Trebuchet MS"/>
                <a:ea typeface="Trebuchet MS"/>
                <a:cs typeface="Trebuchet MS"/>
                <a:sym typeface="Trebuchet MS"/>
              </a:rPr>
              <a:t> </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Pycharm.</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SzPts val="1100"/>
              <a:buNone/>
            </a:pPr>
            <a:r>
              <a:rPr lang="en-US" sz="2100">
                <a:solidFill>
                  <a:srgbClr val="0033CC"/>
                </a:solidFill>
                <a:latin typeface="Trebuchet MS"/>
                <a:ea typeface="Trebuchet MS"/>
                <a:cs typeface="Trebuchet MS"/>
                <a:sym typeface="Trebuchet MS"/>
              </a:rPr>
              <a:t>Jupyter.</a:t>
            </a:r>
            <a:endParaRPr sz="2100">
              <a:solidFill>
                <a:srgbClr val="0033CC"/>
              </a:solidFill>
              <a:latin typeface="Trebuchet MS"/>
              <a:ea typeface="Trebuchet MS"/>
              <a:cs typeface="Trebuchet MS"/>
              <a:sym typeface="Trebuchet MS"/>
            </a:endParaRPr>
          </a:p>
          <a:p>
            <a:pPr indent="457200" lvl="0" marL="457200" rtl="0" algn="just">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Google Colab.</a:t>
            </a:r>
            <a:endParaRPr sz="21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100">
              <a:solidFill>
                <a:srgbClr val="0033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39"/>
          <p:cNvSpPr txBox="1"/>
          <p:nvPr/>
        </p:nvSpPr>
        <p:spPr>
          <a:xfrm>
            <a:off x="2895600" y="11194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Demo</a:t>
            </a:r>
            <a:endParaRPr sz="2400">
              <a:solidFill>
                <a:schemeClr val="dk1"/>
              </a:solidFill>
              <a:latin typeface="Arial"/>
              <a:ea typeface="Arial"/>
              <a:cs typeface="Arial"/>
              <a:sym typeface="Arial"/>
            </a:endParaRPr>
          </a:p>
        </p:txBody>
      </p:sp>
      <p:sp>
        <p:nvSpPr>
          <p:cNvPr id="258" name="Google Shape;258;p39"/>
          <p:cNvSpPr txBox="1"/>
          <p:nvPr/>
        </p:nvSpPr>
        <p:spPr>
          <a:xfrm>
            <a:off x="359225" y="1921625"/>
            <a:ext cx="10156800" cy="43389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rPr b="1" lang="en-US" sz="2200">
                <a:solidFill>
                  <a:srgbClr val="0033CC"/>
                </a:solidFill>
                <a:latin typeface="Trebuchet MS"/>
                <a:ea typeface="Trebuchet MS"/>
                <a:cs typeface="Trebuchet MS"/>
                <a:sym typeface="Trebuchet MS"/>
              </a:rPr>
              <a:t>Pseudocode :</a:t>
            </a:r>
            <a:endParaRPr b="1"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t/>
            </a:r>
            <a:endParaRPr b="1"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1.Extract data from social networks using web scraping and api’s.</a:t>
            </a:r>
            <a:endParaRPr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2.Preprocess Data using NLP and </a:t>
            </a:r>
            <a:r>
              <a:rPr lang="en-US" sz="2200">
                <a:solidFill>
                  <a:srgbClr val="0033CC"/>
                </a:solidFill>
                <a:latin typeface="Trebuchet MS"/>
                <a:ea typeface="Trebuchet MS"/>
                <a:cs typeface="Trebuchet MS"/>
                <a:sym typeface="Trebuchet MS"/>
              </a:rPr>
              <a:t>Normalisation ,Removal of POS,  stop words, stemming etc</a:t>
            </a:r>
            <a:r>
              <a:rPr lang="en-US" sz="2000">
                <a:solidFill>
                  <a:srgbClr val="0033CC"/>
                </a:solidFill>
                <a:latin typeface="Trebuchet MS"/>
                <a:ea typeface="Trebuchet MS"/>
                <a:cs typeface="Trebuchet MS"/>
                <a:sym typeface="Trebuchet MS"/>
              </a:rPr>
              <a:t>.</a:t>
            </a:r>
            <a:endParaRPr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3.Using extracted Data build a model for training</a:t>
            </a:r>
            <a:endParaRPr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4.Train the model.</a:t>
            </a:r>
            <a:endParaRPr sz="2200">
              <a:solidFill>
                <a:srgbClr val="0033CC"/>
              </a:solidFill>
              <a:latin typeface="Trebuchet MS"/>
              <a:ea typeface="Trebuchet MS"/>
              <a:cs typeface="Trebuchet MS"/>
              <a:sym typeface="Trebuchet MS"/>
            </a:endParaRPr>
          </a:p>
          <a:p>
            <a:pPr indent="0" lvl="0" marL="457200" marR="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5.Test the trained Model and update the model as required.</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0"/>
          <p:cNvPicPr preferRelativeResize="0"/>
          <p:nvPr/>
        </p:nvPicPr>
        <p:blipFill>
          <a:blip r:embed="rId3">
            <a:alphaModFix/>
          </a:blip>
          <a:stretch>
            <a:fillRect/>
          </a:stretch>
        </p:blipFill>
        <p:spPr>
          <a:xfrm>
            <a:off x="573375" y="1020275"/>
            <a:ext cx="10110049" cy="5684125"/>
          </a:xfrm>
          <a:prstGeom prst="rect">
            <a:avLst/>
          </a:prstGeom>
          <a:noFill/>
          <a:ln>
            <a:noFill/>
          </a:ln>
        </p:spPr>
      </p:pic>
      <p:sp>
        <p:nvSpPr>
          <p:cNvPr id="265" name="Google Shape;265;p40"/>
          <p:cNvSpPr txBox="1"/>
          <p:nvPr/>
        </p:nvSpPr>
        <p:spPr>
          <a:xfrm>
            <a:off x="636825" y="277575"/>
            <a:ext cx="94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0033CC"/>
                </a:solidFill>
                <a:latin typeface="Trebuchet MS"/>
                <a:ea typeface="Trebuchet MS"/>
                <a:cs typeface="Trebuchet MS"/>
                <a:sym typeface="Trebuchet MS"/>
              </a:rPr>
              <a:t>Search Data Extracted From Google Trends using API :</a:t>
            </a:r>
            <a:endParaRPr b="1" sz="2100">
              <a:solidFill>
                <a:srgbClr val="0033CC"/>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1"/>
          <p:cNvPicPr preferRelativeResize="0"/>
          <p:nvPr/>
        </p:nvPicPr>
        <p:blipFill>
          <a:blip r:embed="rId3">
            <a:alphaModFix/>
          </a:blip>
          <a:stretch>
            <a:fillRect/>
          </a:stretch>
        </p:blipFill>
        <p:spPr>
          <a:xfrm>
            <a:off x="1711700" y="576300"/>
            <a:ext cx="5210175" cy="5886450"/>
          </a:xfrm>
          <a:prstGeom prst="rect">
            <a:avLst/>
          </a:prstGeom>
          <a:noFill/>
          <a:ln>
            <a:noFill/>
          </a:ln>
        </p:spPr>
      </p:pic>
      <p:sp>
        <p:nvSpPr>
          <p:cNvPr id="272" name="Google Shape;272;p41"/>
          <p:cNvSpPr txBox="1"/>
          <p:nvPr/>
        </p:nvSpPr>
        <p:spPr>
          <a:xfrm>
            <a:off x="8190250" y="1998350"/>
            <a:ext cx="305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0033CC"/>
                </a:solidFill>
                <a:latin typeface="Calibri"/>
                <a:ea typeface="Calibri"/>
                <a:cs typeface="Calibri"/>
                <a:sym typeface="Calibri"/>
              </a:rPr>
              <a:t>Keywords used. </a:t>
            </a:r>
            <a:endParaRPr b="1" sz="2300">
              <a:solidFill>
                <a:srgbClr val="0033CC"/>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136575" y="406350"/>
            <a:ext cx="11247874" cy="6326775"/>
          </a:xfrm>
          <a:prstGeom prst="rect">
            <a:avLst/>
          </a:prstGeom>
          <a:noFill/>
          <a:ln>
            <a:noFill/>
          </a:ln>
        </p:spPr>
      </p:pic>
      <p:sp>
        <p:nvSpPr>
          <p:cNvPr id="279" name="Google Shape;279;p42"/>
          <p:cNvSpPr txBox="1"/>
          <p:nvPr/>
        </p:nvSpPr>
        <p:spPr>
          <a:xfrm>
            <a:off x="0" y="0"/>
            <a:ext cx="94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0033CC"/>
                </a:solidFill>
                <a:latin typeface="Trebuchet MS"/>
                <a:ea typeface="Trebuchet MS"/>
                <a:cs typeface="Trebuchet MS"/>
                <a:sym typeface="Trebuchet MS"/>
              </a:rPr>
              <a:t>Search Data Extracted From Youtube using API :</a:t>
            </a:r>
            <a:endParaRPr b="1" sz="210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16"/>
          <p:cNvSpPr txBox="1"/>
          <p:nvPr/>
        </p:nvSpPr>
        <p:spPr>
          <a:xfrm>
            <a:off x="2057400" y="1676400"/>
            <a:ext cx="8077200" cy="4997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b="1" lang="en-US" sz="2400">
                <a:solidFill>
                  <a:srgbClr val="0000FF"/>
                </a:solidFill>
                <a:latin typeface="Trebuchet MS"/>
                <a:ea typeface="Trebuchet MS"/>
                <a:cs typeface="Trebuchet MS"/>
                <a:sym typeface="Trebuchet MS"/>
              </a:rPr>
              <a:t>Abstract:</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lang="en-US" sz="2200">
                <a:solidFill>
                  <a:srgbClr val="0033CC"/>
                </a:solidFill>
                <a:highlight>
                  <a:srgbClr val="FFFFFF"/>
                </a:highlight>
                <a:latin typeface="Trebuchet MS"/>
                <a:ea typeface="Trebuchet MS"/>
                <a:cs typeface="Trebuchet MS"/>
                <a:sym typeface="Trebuchet MS"/>
              </a:rPr>
              <a:t>Youtube Video Sharing System is often figures among the top 3 most popular application on website .</a:t>
            </a:r>
            <a:endParaRPr sz="2200">
              <a:solidFill>
                <a:srgbClr val="0033CC"/>
              </a:solidFill>
              <a:highlight>
                <a:srgbClr val="FFFFFF"/>
              </a:highlight>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lang="en-US" sz="2200">
                <a:solidFill>
                  <a:srgbClr val="0033CC"/>
                </a:solidFill>
                <a:highlight>
                  <a:srgbClr val="FFFFFF"/>
                </a:highlight>
                <a:latin typeface="Trebuchet MS"/>
                <a:ea typeface="Trebuchet MS"/>
                <a:cs typeface="Trebuchet MS"/>
                <a:sym typeface="Trebuchet MS"/>
              </a:rPr>
              <a:t>It has been reported Youtube users upload  72 hr videos / min. </a:t>
            </a:r>
            <a:endParaRPr sz="2200">
              <a:solidFill>
                <a:srgbClr val="0033CC"/>
              </a:solidFill>
              <a:highlight>
                <a:srgbClr val="FFFFFF"/>
              </a:highlight>
              <a:latin typeface="Trebuchet MS"/>
              <a:ea typeface="Trebuchet MS"/>
              <a:cs typeface="Trebuchet MS"/>
              <a:sym typeface="Trebuchet MS"/>
            </a:endParaRPr>
          </a:p>
          <a:p>
            <a:pPr indent="0" lvl="0" marL="0" marR="0" rtl="0" algn="just">
              <a:spcBef>
                <a:spcPts val="480"/>
              </a:spcBef>
              <a:spcAft>
                <a:spcPts val="0"/>
              </a:spcAft>
              <a:buNone/>
            </a:pPr>
            <a:r>
              <a:rPr lang="en-US" sz="2200">
                <a:solidFill>
                  <a:srgbClr val="0033CC"/>
                </a:solidFill>
                <a:highlight>
                  <a:srgbClr val="FFFFFF"/>
                </a:highlight>
                <a:latin typeface="Trebuchet MS"/>
                <a:ea typeface="Trebuchet MS"/>
                <a:cs typeface="Trebuchet MS"/>
                <a:sym typeface="Trebuchet MS"/>
              </a:rPr>
              <a:t>So ,Forecasting content popularity is of great support and drive for design and  management of various services.</a:t>
            </a:r>
            <a:endParaRPr sz="2200">
              <a:solidFill>
                <a:srgbClr val="0033CC"/>
              </a:solidFill>
              <a:highlight>
                <a:srgbClr val="FFFFFF"/>
              </a:highlight>
              <a:latin typeface="Trebuchet MS"/>
              <a:ea typeface="Trebuchet MS"/>
              <a:cs typeface="Trebuchet MS"/>
              <a:sym typeface="Trebuchet MS"/>
            </a:endParaRPr>
          </a:p>
          <a:p>
            <a:pPr indent="0" lvl="0" marL="0" marR="0" rtl="0" algn="just">
              <a:spcBef>
                <a:spcPts val="480"/>
              </a:spcBef>
              <a:spcAft>
                <a:spcPts val="0"/>
              </a:spcAft>
              <a:buNone/>
            </a:pPr>
            <a:r>
              <a:rPr lang="en-US" sz="2200">
                <a:solidFill>
                  <a:srgbClr val="0033CC"/>
                </a:solidFill>
                <a:highlight>
                  <a:srgbClr val="FFFFFF"/>
                </a:highlight>
                <a:latin typeface="Trebuchet MS"/>
                <a:ea typeface="Trebuchet MS"/>
                <a:cs typeface="Trebuchet MS"/>
                <a:sym typeface="Trebuchet MS"/>
              </a:rPr>
              <a:t>our project is towards building ML model to forecast popular online content, using Various technique .</a:t>
            </a:r>
            <a:endParaRPr sz="2200">
              <a:solidFill>
                <a:srgbClr val="0033CC"/>
              </a:solidFill>
              <a:highlight>
                <a:srgbClr val="FFFFFF"/>
              </a:highlight>
              <a:latin typeface="Trebuchet MS"/>
              <a:ea typeface="Trebuchet MS"/>
              <a:cs typeface="Trebuchet MS"/>
              <a:sym typeface="Trebuchet MS"/>
            </a:endParaRPr>
          </a:p>
          <a:p>
            <a:pPr indent="0" lvl="0" marL="0" marR="0" rtl="0" algn="just">
              <a:spcBef>
                <a:spcPts val="480"/>
              </a:spcBef>
              <a:spcAft>
                <a:spcPts val="0"/>
              </a:spcAft>
              <a:buNone/>
            </a:pPr>
            <a:r>
              <a:rPr lang="en-US" sz="2200">
                <a:solidFill>
                  <a:srgbClr val="0033CC"/>
                </a:solidFill>
                <a:highlight>
                  <a:srgbClr val="FFFFFF"/>
                </a:highlight>
                <a:latin typeface="Trebuchet MS"/>
                <a:ea typeface="Trebuchet MS"/>
                <a:cs typeface="Trebuchet MS"/>
                <a:sym typeface="Trebuchet MS"/>
              </a:rPr>
              <a:t>For this project we use past trending topic train ford trending You, Groog! Me model with future contine</a:t>
            </a:r>
            <a:endParaRPr b="1"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2200">
                <a:solidFill>
                  <a:srgbClr val="0033CC"/>
                </a:solidFill>
                <a:latin typeface="Trebuchet MS"/>
                <a:ea typeface="Trebuchet MS"/>
                <a:cs typeface="Trebuchet MS"/>
                <a:sym typeface="Trebuchet MS"/>
              </a:rPr>
              <a:t>Forecasting the future trending topics by using the </a:t>
            </a:r>
            <a:r>
              <a:rPr lang="en-US" sz="2200">
                <a:solidFill>
                  <a:srgbClr val="0033CC"/>
                </a:solidFill>
                <a:latin typeface="Trebuchet MS"/>
                <a:ea typeface="Trebuchet MS"/>
                <a:cs typeface="Trebuchet MS"/>
                <a:sym typeface="Trebuchet MS"/>
              </a:rPr>
              <a:t>recent and past trend</a:t>
            </a:r>
            <a:r>
              <a:rPr lang="en-US" sz="2400">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data from social media sites like twitter, youtube and with the help of google trends.</a:t>
            </a:r>
            <a:endParaRPr sz="15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a:p>
        </p:txBody>
      </p:sp>
      <p:sp>
        <p:nvSpPr>
          <p:cNvPr id="85" name="Google Shape;85;p1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3"/>
          <p:cNvPicPr preferRelativeResize="0"/>
          <p:nvPr/>
        </p:nvPicPr>
        <p:blipFill>
          <a:blip r:embed="rId3">
            <a:alphaModFix/>
          </a:blip>
          <a:stretch>
            <a:fillRect/>
          </a:stretch>
        </p:blipFill>
        <p:spPr>
          <a:xfrm>
            <a:off x="256425" y="236100"/>
            <a:ext cx="11220399" cy="6308400"/>
          </a:xfrm>
          <a:prstGeom prst="rect">
            <a:avLst/>
          </a:prstGeom>
          <a:noFill/>
          <a:ln>
            <a:noFill/>
          </a:ln>
        </p:spPr>
      </p:pic>
      <p:sp>
        <p:nvSpPr>
          <p:cNvPr id="286" name="Google Shape;286;p43"/>
          <p:cNvSpPr txBox="1"/>
          <p:nvPr/>
        </p:nvSpPr>
        <p:spPr>
          <a:xfrm>
            <a:off x="398575" y="0"/>
            <a:ext cx="94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0033CC"/>
                </a:solidFill>
                <a:latin typeface="Trebuchet MS"/>
                <a:ea typeface="Trebuchet MS"/>
                <a:cs typeface="Trebuchet MS"/>
                <a:sym typeface="Trebuchet MS"/>
              </a:rPr>
              <a:t>Data </a:t>
            </a:r>
            <a:r>
              <a:rPr b="1" lang="en-US" sz="2100">
                <a:solidFill>
                  <a:srgbClr val="0033CC"/>
                </a:solidFill>
                <a:latin typeface="Trebuchet MS"/>
                <a:ea typeface="Trebuchet MS"/>
                <a:cs typeface="Trebuchet MS"/>
                <a:sym typeface="Trebuchet MS"/>
              </a:rPr>
              <a:t>extracted</a:t>
            </a:r>
            <a:r>
              <a:rPr b="1" lang="en-US" sz="2100">
                <a:solidFill>
                  <a:srgbClr val="0033CC"/>
                </a:solidFill>
                <a:latin typeface="Trebuchet MS"/>
                <a:ea typeface="Trebuchet MS"/>
                <a:cs typeface="Trebuchet MS"/>
                <a:sym typeface="Trebuchet MS"/>
              </a:rPr>
              <a:t> from twitter trends :</a:t>
            </a:r>
            <a:endParaRPr b="1" sz="2100">
              <a:solidFill>
                <a:srgbClr val="0033CC"/>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4"/>
          <p:cNvPicPr preferRelativeResize="0"/>
          <p:nvPr/>
        </p:nvPicPr>
        <p:blipFill rotWithShape="1">
          <a:blip r:embed="rId3">
            <a:alphaModFix/>
          </a:blip>
          <a:srcRect b="5051" l="9061" r="5131" t="14510"/>
          <a:stretch/>
        </p:blipFill>
        <p:spPr>
          <a:xfrm>
            <a:off x="745375" y="1163950"/>
            <a:ext cx="10701251" cy="5640000"/>
          </a:xfrm>
          <a:prstGeom prst="rect">
            <a:avLst/>
          </a:prstGeom>
          <a:noFill/>
          <a:ln>
            <a:noFill/>
          </a:ln>
        </p:spPr>
      </p:pic>
      <p:sp>
        <p:nvSpPr>
          <p:cNvPr id="293" name="Google Shape;293;p44"/>
          <p:cNvSpPr txBox="1"/>
          <p:nvPr/>
        </p:nvSpPr>
        <p:spPr>
          <a:xfrm>
            <a:off x="1415325" y="425750"/>
            <a:ext cx="3000000" cy="554100"/>
          </a:xfrm>
          <a:prstGeom prst="rect">
            <a:avLst/>
          </a:prstGeom>
          <a:noFill/>
          <a:ln>
            <a:noFill/>
          </a:ln>
        </p:spPr>
        <p:txBody>
          <a:bodyPr anchorCtr="0" anchor="t" bIns="91425" lIns="91425" spcFirstLastPara="1" rIns="91425" wrap="square" tIns="91425">
            <a:spAutoFit/>
          </a:bodyPr>
          <a:lstStyle/>
          <a:p>
            <a:pPr indent="0" lvl="0" marL="0" rtl="0" algn="just">
              <a:spcBef>
                <a:spcPts val="480"/>
              </a:spcBef>
              <a:spcAft>
                <a:spcPts val="0"/>
              </a:spcAft>
              <a:buNone/>
            </a:pPr>
            <a:r>
              <a:rPr b="1" lang="en-US" sz="2400">
                <a:solidFill>
                  <a:srgbClr val="0000FF"/>
                </a:solidFill>
                <a:latin typeface="Trebuchet MS"/>
                <a:ea typeface="Trebuchet MS"/>
                <a:cs typeface="Trebuchet MS"/>
                <a:sym typeface="Trebuchet MS"/>
              </a:rPr>
              <a:t>Word Cloud </a:t>
            </a:r>
            <a:r>
              <a:rPr b="1" lang="en-US" sz="2400">
                <a:solidFill>
                  <a:srgbClr val="0000FF"/>
                </a:solidFill>
                <a:latin typeface="Trebuchet MS"/>
                <a:ea typeface="Trebuchet MS"/>
                <a:cs typeface="Trebuchet MS"/>
                <a:sym typeface="Trebuchet M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p:nvPr/>
        </p:nvSpPr>
        <p:spPr>
          <a:xfrm>
            <a:off x="3078250" y="17356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45"/>
          <p:cNvSpPr txBox="1"/>
          <p:nvPr/>
        </p:nvSpPr>
        <p:spPr>
          <a:xfrm>
            <a:off x="3002050" y="12739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Final </a:t>
            </a:r>
            <a:r>
              <a:rPr lang="en-US" sz="2400">
                <a:solidFill>
                  <a:srgbClr val="FF0000"/>
                </a:solidFill>
                <a:latin typeface="Trebuchet MS"/>
                <a:ea typeface="Trebuchet MS"/>
                <a:cs typeface="Trebuchet MS"/>
                <a:sym typeface="Trebuchet MS"/>
              </a:rPr>
              <a:t>interpretation of result</a:t>
            </a:r>
            <a:endParaRPr sz="2400">
              <a:solidFill>
                <a:schemeClr val="dk1"/>
              </a:solidFill>
              <a:latin typeface="Arial"/>
              <a:ea typeface="Arial"/>
              <a:cs typeface="Arial"/>
              <a:sym typeface="Arial"/>
            </a:endParaRPr>
          </a:p>
        </p:txBody>
      </p:sp>
      <p:sp>
        <p:nvSpPr>
          <p:cNvPr id="301" name="Google Shape;301;p45"/>
          <p:cNvSpPr txBox="1"/>
          <p:nvPr/>
        </p:nvSpPr>
        <p:spPr>
          <a:xfrm>
            <a:off x="2156000" y="2194350"/>
            <a:ext cx="9220200" cy="31551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a:p>
        </p:txBody>
      </p:sp>
      <p:pic>
        <p:nvPicPr>
          <p:cNvPr id="302" name="Google Shape;302;p45"/>
          <p:cNvPicPr preferRelativeResize="0"/>
          <p:nvPr/>
        </p:nvPicPr>
        <p:blipFill rotWithShape="1">
          <a:blip r:embed="rId3">
            <a:alphaModFix/>
          </a:blip>
          <a:srcRect b="5443" l="7712" r="6109" t="1342"/>
          <a:stretch/>
        </p:blipFill>
        <p:spPr>
          <a:xfrm>
            <a:off x="1685550" y="1967450"/>
            <a:ext cx="7322199" cy="466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2847150" y="1197000"/>
            <a:ext cx="6926275" cy="5230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47"/>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
        <p:nvSpPr>
          <p:cNvPr id="316" name="Google Shape;316;p47"/>
          <p:cNvSpPr txBox="1"/>
          <p:nvPr/>
        </p:nvSpPr>
        <p:spPr>
          <a:xfrm>
            <a:off x="293925" y="1604675"/>
            <a:ext cx="9916800" cy="4943100"/>
          </a:xfrm>
          <a:prstGeom prst="rect">
            <a:avLst/>
          </a:prstGeom>
          <a:noFill/>
          <a:ln>
            <a:noFill/>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t/>
            </a:r>
            <a:endParaRPr b="1" sz="2300">
              <a:solidFill>
                <a:srgbClr val="434343"/>
              </a:solidFill>
            </a:endParaRPr>
          </a:p>
          <a:p>
            <a:pPr indent="0" lvl="0" marL="0" marR="0" rtl="0" algn="just">
              <a:lnSpc>
                <a:spcPct val="115000"/>
              </a:lnSpc>
              <a:spcBef>
                <a:spcPts val="0"/>
              </a:spcBef>
              <a:spcAft>
                <a:spcPts val="0"/>
              </a:spcAft>
              <a:buNone/>
            </a:pPr>
            <a:r>
              <a:rPr b="1" lang="en-US" sz="2300">
                <a:solidFill>
                  <a:srgbClr val="0033CC"/>
                </a:solidFill>
              </a:rPr>
              <a:t>1.	Data collection using </a:t>
            </a:r>
            <a:r>
              <a:rPr b="1" lang="en-US" sz="2300">
                <a:solidFill>
                  <a:srgbClr val="0033CC"/>
                </a:solidFill>
              </a:rPr>
              <a:t>web scraping</a:t>
            </a:r>
            <a:r>
              <a:rPr b="1" lang="en-US" sz="2300">
                <a:solidFill>
                  <a:srgbClr val="0033CC"/>
                </a:solidFill>
              </a:rPr>
              <a:t> and API’s of social networking</a:t>
            </a:r>
            <a:endParaRPr b="1" sz="2300">
              <a:solidFill>
                <a:srgbClr val="0033CC"/>
              </a:solidFill>
            </a:endParaRPr>
          </a:p>
          <a:p>
            <a:pPr indent="457200" lvl="0" marL="0" marR="0" rtl="0" algn="just">
              <a:lnSpc>
                <a:spcPct val="115000"/>
              </a:lnSpc>
              <a:spcBef>
                <a:spcPts val="0"/>
              </a:spcBef>
              <a:spcAft>
                <a:spcPts val="0"/>
              </a:spcAft>
              <a:buNone/>
            </a:pPr>
            <a:r>
              <a:rPr b="1" lang="en-US" sz="2300">
                <a:solidFill>
                  <a:srgbClr val="0033CC"/>
                </a:solidFill>
              </a:rPr>
              <a:t>platforms.</a:t>
            </a:r>
            <a:endParaRPr b="1" sz="2300">
              <a:solidFill>
                <a:srgbClr val="0033CC"/>
              </a:solidFill>
            </a:endParaRPr>
          </a:p>
          <a:p>
            <a:pPr indent="457200" lvl="0" marL="0" marR="0" rtl="0" algn="just">
              <a:lnSpc>
                <a:spcPct val="115000"/>
              </a:lnSpc>
              <a:spcBef>
                <a:spcPts val="0"/>
              </a:spcBef>
              <a:spcAft>
                <a:spcPts val="0"/>
              </a:spcAft>
              <a:buNone/>
            </a:pPr>
            <a:r>
              <a:t/>
            </a:r>
            <a:endParaRPr b="1" sz="2300">
              <a:solidFill>
                <a:srgbClr val="0033CC"/>
              </a:solidFill>
            </a:endParaRPr>
          </a:p>
          <a:p>
            <a:pPr indent="0" lvl="0" marL="0" marR="0" rtl="0" algn="just">
              <a:lnSpc>
                <a:spcPct val="115000"/>
              </a:lnSpc>
              <a:spcBef>
                <a:spcPts val="0"/>
              </a:spcBef>
              <a:spcAft>
                <a:spcPts val="0"/>
              </a:spcAft>
              <a:buNone/>
            </a:pPr>
            <a:r>
              <a:rPr b="1" lang="en-US" sz="2300">
                <a:solidFill>
                  <a:srgbClr val="0033CC"/>
                </a:solidFill>
              </a:rPr>
              <a:t>2.	</a:t>
            </a:r>
            <a:r>
              <a:rPr b="1" lang="en-US" sz="2300">
                <a:solidFill>
                  <a:srgbClr val="0033CC"/>
                </a:solidFill>
              </a:rPr>
              <a:t>Preprocessing of data.</a:t>
            </a:r>
            <a:endParaRPr b="1" sz="2300">
              <a:solidFill>
                <a:srgbClr val="0033CC"/>
              </a:solidFill>
            </a:endParaRPr>
          </a:p>
          <a:p>
            <a:pPr indent="0" lvl="0" marL="0" marR="0" rtl="0" algn="just">
              <a:lnSpc>
                <a:spcPct val="115000"/>
              </a:lnSpc>
              <a:spcBef>
                <a:spcPts val="0"/>
              </a:spcBef>
              <a:spcAft>
                <a:spcPts val="0"/>
              </a:spcAft>
              <a:buNone/>
            </a:pPr>
            <a:r>
              <a:t/>
            </a:r>
            <a:endParaRPr b="1" sz="2300">
              <a:solidFill>
                <a:srgbClr val="0033CC"/>
              </a:solidFill>
            </a:endParaRPr>
          </a:p>
          <a:p>
            <a:pPr indent="0" lvl="0" marL="0" marR="0" rtl="0" algn="just">
              <a:lnSpc>
                <a:spcPct val="115000"/>
              </a:lnSpc>
              <a:spcBef>
                <a:spcPts val="0"/>
              </a:spcBef>
              <a:spcAft>
                <a:spcPts val="0"/>
              </a:spcAft>
              <a:buNone/>
            </a:pPr>
            <a:r>
              <a:rPr b="1" lang="en-US" sz="2300">
                <a:solidFill>
                  <a:srgbClr val="0033CC"/>
                </a:solidFill>
              </a:rPr>
              <a:t>3.	</a:t>
            </a:r>
            <a:r>
              <a:rPr b="1" lang="en-US" sz="2300">
                <a:solidFill>
                  <a:srgbClr val="0033CC"/>
                </a:solidFill>
              </a:rPr>
              <a:t>Currently working on choosing and building Machine Learning   </a:t>
            </a:r>
            <a:endParaRPr b="1" sz="2300">
              <a:solidFill>
                <a:srgbClr val="0033CC"/>
              </a:solidFill>
            </a:endParaRPr>
          </a:p>
          <a:p>
            <a:pPr indent="0" lvl="0" marL="0" marR="0" rtl="0" algn="just">
              <a:lnSpc>
                <a:spcPct val="115000"/>
              </a:lnSpc>
              <a:spcBef>
                <a:spcPts val="0"/>
              </a:spcBef>
              <a:spcAft>
                <a:spcPts val="0"/>
              </a:spcAft>
              <a:buNone/>
            </a:pPr>
            <a:r>
              <a:rPr b="1" lang="en-US" sz="2300">
                <a:solidFill>
                  <a:srgbClr val="0033CC"/>
                </a:solidFill>
              </a:rPr>
              <a:t>       Model,based on the literature </a:t>
            </a:r>
            <a:r>
              <a:rPr b="1" lang="en-US" sz="2300">
                <a:solidFill>
                  <a:srgbClr val="0033CC"/>
                </a:solidFill>
              </a:rPr>
              <a:t>survey </a:t>
            </a:r>
            <a:r>
              <a:rPr b="1" lang="en-US" sz="2300">
                <a:solidFill>
                  <a:srgbClr val="0033CC"/>
                </a:solidFill>
              </a:rPr>
              <a:t>.</a:t>
            </a:r>
            <a:endParaRPr b="1" sz="2300">
              <a:solidFill>
                <a:srgbClr val="0033CC"/>
              </a:solidFill>
            </a:endParaRPr>
          </a:p>
          <a:p>
            <a:pPr indent="0" lvl="0" marL="0" marR="0" rtl="0" algn="just">
              <a:lnSpc>
                <a:spcPct val="115000"/>
              </a:lnSpc>
              <a:spcBef>
                <a:spcPts val="0"/>
              </a:spcBef>
              <a:spcAft>
                <a:spcPts val="0"/>
              </a:spcAft>
              <a:buNone/>
            </a:pPr>
            <a:r>
              <a:t/>
            </a:r>
            <a:endParaRPr b="1" sz="2300">
              <a:solidFill>
                <a:srgbClr val="0033CC"/>
              </a:solidFill>
            </a:endParaRPr>
          </a:p>
          <a:p>
            <a:pPr indent="0" lvl="0" marL="0" marR="0" rtl="0" algn="just">
              <a:lnSpc>
                <a:spcPct val="115000"/>
              </a:lnSpc>
              <a:spcBef>
                <a:spcPts val="0"/>
              </a:spcBef>
              <a:spcAft>
                <a:spcPts val="0"/>
              </a:spcAft>
              <a:buNone/>
            </a:pPr>
            <a:r>
              <a:rPr b="1" lang="en-US" sz="2300">
                <a:solidFill>
                  <a:srgbClr val="0033CC"/>
                </a:solidFill>
              </a:rPr>
              <a:t> 4.  Analysis of Gathered data.</a:t>
            </a:r>
            <a:endParaRPr b="1" sz="2300">
              <a:solidFill>
                <a:srgbClr val="0033CC"/>
              </a:solidFill>
            </a:endParaRPr>
          </a:p>
          <a:p>
            <a:pPr indent="0" lvl="0" marL="0" marR="0" rtl="0" algn="just">
              <a:lnSpc>
                <a:spcPct val="115000"/>
              </a:lnSpc>
              <a:spcBef>
                <a:spcPts val="0"/>
              </a:spcBef>
              <a:spcAft>
                <a:spcPts val="0"/>
              </a:spcAft>
              <a:buNone/>
            </a:pPr>
            <a:r>
              <a:t/>
            </a:r>
            <a:endParaRPr b="1" sz="2300">
              <a:solidFill>
                <a:srgbClr val="0033CC"/>
              </a:solidFill>
            </a:endParaRPr>
          </a:p>
          <a:p>
            <a:pPr indent="457200" lvl="0" marL="914400" marR="0" rtl="0" algn="just">
              <a:lnSpc>
                <a:spcPct val="115000"/>
              </a:lnSpc>
              <a:spcBef>
                <a:spcPts val="0"/>
              </a:spcBef>
              <a:spcAft>
                <a:spcPts val="0"/>
              </a:spcAft>
              <a:buNone/>
            </a:pPr>
            <a:r>
              <a:rPr b="1" lang="en-US" sz="2300">
                <a:solidFill>
                  <a:srgbClr val="0033CC"/>
                </a:solidFill>
              </a:rPr>
              <a:t>About 30% of the project has been completed till now.</a:t>
            </a:r>
            <a:endParaRPr b="1" sz="2300">
              <a:solidFill>
                <a:srgbClr val="0033CC"/>
              </a:solidFill>
            </a:endParaRPr>
          </a:p>
          <a:p>
            <a:pPr indent="0" lvl="0" marL="0" marR="0" rtl="0" algn="just">
              <a:lnSpc>
                <a:spcPct val="115000"/>
              </a:lnSpc>
              <a:spcBef>
                <a:spcPts val="0"/>
              </a:spcBef>
              <a:spcAft>
                <a:spcPts val="0"/>
              </a:spcAft>
              <a:buNone/>
            </a:pPr>
            <a:r>
              <a:t/>
            </a:r>
            <a:endParaRPr b="1" sz="2200">
              <a:solidFill>
                <a:srgbClr val="0033CC"/>
              </a:solidFill>
              <a:latin typeface="Trebuchet MS"/>
              <a:ea typeface="Trebuchet MS"/>
              <a:cs typeface="Trebuchet MS"/>
              <a:sym typeface="Trebuchet MS"/>
            </a:endParaRPr>
          </a:p>
          <a:p>
            <a:pPr indent="0" lvl="0" marL="0" marR="0" rtl="0" algn="just">
              <a:lnSpc>
                <a:spcPct val="115000"/>
              </a:lnSpc>
              <a:spcBef>
                <a:spcPts val="0"/>
              </a:spcBef>
              <a:spcAft>
                <a:spcPts val="0"/>
              </a:spcAft>
              <a:buNone/>
            </a:pPr>
            <a:r>
              <a:t/>
            </a:r>
            <a:endParaRPr b="1" sz="2200">
              <a:solidFill>
                <a:srgbClr val="0033CC"/>
              </a:solidFill>
              <a:latin typeface="Trebuchet MS"/>
              <a:ea typeface="Trebuchet MS"/>
              <a:cs typeface="Trebuchet MS"/>
              <a:sym typeface="Trebuchet MS"/>
            </a:endParaRPr>
          </a:p>
          <a:p>
            <a:pPr indent="0" lvl="0" marL="0" marR="0" rtl="0" algn="just">
              <a:lnSpc>
                <a:spcPct val="115000"/>
              </a:lnSpc>
              <a:spcBef>
                <a:spcPts val="0"/>
              </a:spcBef>
              <a:spcAft>
                <a:spcPts val="0"/>
              </a:spcAft>
              <a:buNone/>
            </a:pPr>
            <a:r>
              <a:t/>
            </a:r>
            <a:endParaRPr b="1"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4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lang="en-US" sz="2400">
                <a:solidFill>
                  <a:srgbClr val="FF0000"/>
                </a:solidFill>
                <a:latin typeface="Trebuchet MS"/>
                <a:ea typeface="Trebuchet MS"/>
                <a:cs typeface="Trebuchet MS"/>
                <a:sym typeface="Trebuchet MS"/>
              </a:rPr>
              <a:t>														Future works</a:t>
            </a:r>
            <a:endParaRPr sz="2400">
              <a:solidFill>
                <a:schemeClr val="dk1"/>
              </a:solidFill>
              <a:latin typeface="Arial"/>
              <a:ea typeface="Arial"/>
              <a:cs typeface="Arial"/>
              <a:sym typeface="Arial"/>
            </a:endParaRPr>
          </a:p>
        </p:txBody>
      </p:sp>
      <p:sp>
        <p:nvSpPr>
          <p:cNvPr id="324" name="Google Shape;324;p48"/>
          <p:cNvSpPr txBox="1"/>
          <p:nvPr/>
        </p:nvSpPr>
        <p:spPr>
          <a:xfrm>
            <a:off x="751200" y="1756050"/>
            <a:ext cx="9916800" cy="4943100"/>
          </a:xfrm>
          <a:prstGeom prst="rect">
            <a:avLst/>
          </a:prstGeom>
          <a:noFill/>
          <a:ln>
            <a:noFill/>
          </a:ln>
        </p:spPr>
        <p:txBody>
          <a:bodyPr anchorCtr="0" anchor="ctr" bIns="45700" lIns="91425" spcFirstLastPara="1" rIns="91425" wrap="square" tIns="45700">
            <a:noAutofit/>
          </a:bodyPr>
          <a:lstStyle/>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Building ML model based on the literature </a:t>
            </a:r>
            <a:r>
              <a:rPr b="1" lang="en-US" sz="2300">
                <a:solidFill>
                  <a:srgbClr val="0033CC"/>
                </a:solidFill>
              </a:rPr>
              <a:t>survey</a:t>
            </a:r>
            <a:r>
              <a:rPr b="1" lang="en-US" sz="2300">
                <a:solidFill>
                  <a:srgbClr val="0033CC"/>
                </a:solidFill>
              </a:rPr>
              <a:t> done.</a:t>
            </a:r>
            <a:endParaRPr b="1" sz="2300">
              <a:solidFill>
                <a:srgbClr val="0033CC"/>
              </a:solidFill>
            </a:endParaRPr>
          </a:p>
          <a:p>
            <a:pPr indent="0" lvl="0" marL="457200" marR="0" rtl="0" algn="just">
              <a:lnSpc>
                <a:spcPct val="115000"/>
              </a:lnSpc>
              <a:spcBef>
                <a:spcPts val="0"/>
              </a:spcBef>
              <a:spcAft>
                <a:spcPts val="0"/>
              </a:spcAft>
              <a:buNone/>
            </a:pPr>
            <a:r>
              <a:t/>
            </a:r>
            <a:endParaRPr b="1" sz="2300">
              <a:solidFill>
                <a:srgbClr val="0033CC"/>
              </a:solidFill>
            </a:endParaRPr>
          </a:p>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Training the model with extracted and preprocessed data.</a:t>
            </a:r>
            <a:endParaRPr b="1" sz="2300">
              <a:solidFill>
                <a:srgbClr val="0033CC"/>
              </a:solidFill>
            </a:endParaRPr>
          </a:p>
          <a:p>
            <a:pPr indent="0" lvl="0" marL="457200" marR="0" rtl="0" algn="just">
              <a:lnSpc>
                <a:spcPct val="115000"/>
              </a:lnSpc>
              <a:spcBef>
                <a:spcPts val="0"/>
              </a:spcBef>
              <a:spcAft>
                <a:spcPts val="0"/>
              </a:spcAft>
              <a:buNone/>
            </a:pPr>
            <a:r>
              <a:t/>
            </a:r>
            <a:endParaRPr b="1" sz="2300">
              <a:solidFill>
                <a:srgbClr val="0033CC"/>
              </a:solidFill>
            </a:endParaRPr>
          </a:p>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Testing the Model.</a:t>
            </a:r>
            <a:endParaRPr b="1" sz="2300">
              <a:solidFill>
                <a:srgbClr val="0033CC"/>
              </a:solidFill>
            </a:endParaRPr>
          </a:p>
          <a:p>
            <a:pPr indent="0" lvl="0" marL="457200" marR="0" rtl="0" algn="just">
              <a:lnSpc>
                <a:spcPct val="115000"/>
              </a:lnSpc>
              <a:spcBef>
                <a:spcPts val="0"/>
              </a:spcBef>
              <a:spcAft>
                <a:spcPts val="0"/>
              </a:spcAft>
              <a:buNone/>
            </a:pPr>
            <a:r>
              <a:t/>
            </a:r>
            <a:endParaRPr b="1" sz="2300">
              <a:solidFill>
                <a:srgbClr val="0033CC"/>
              </a:solidFill>
            </a:endParaRPr>
          </a:p>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Creating user interface.</a:t>
            </a:r>
            <a:endParaRPr b="1" sz="2300">
              <a:solidFill>
                <a:srgbClr val="0033CC"/>
              </a:solidFill>
            </a:endParaRPr>
          </a:p>
          <a:p>
            <a:pPr indent="0" lvl="0" marL="0" marR="0" rtl="0" algn="just">
              <a:lnSpc>
                <a:spcPct val="115000"/>
              </a:lnSpc>
              <a:spcBef>
                <a:spcPts val="0"/>
              </a:spcBef>
              <a:spcAft>
                <a:spcPts val="0"/>
              </a:spcAft>
              <a:buNone/>
            </a:pPr>
            <a:r>
              <a:t/>
            </a:r>
            <a:endParaRPr b="1" sz="2300">
              <a:solidFill>
                <a:srgbClr val="434343"/>
              </a:solidFill>
            </a:endParaRPr>
          </a:p>
          <a:p>
            <a:pPr indent="0" lvl="0" marL="0" marR="0" rtl="0" algn="just">
              <a:lnSpc>
                <a:spcPct val="115000"/>
              </a:lnSpc>
              <a:spcBef>
                <a:spcPts val="0"/>
              </a:spcBef>
              <a:spcAft>
                <a:spcPts val="0"/>
              </a:spcAft>
              <a:buNone/>
            </a:pPr>
            <a:r>
              <a:t/>
            </a:r>
            <a:endParaRPr b="1" sz="2200">
              <a:solidFill>
                <a:srgbClr val="0033CC"/>
              </a:solidFill>
              <a:latin typeface="Trebuchet MS"/>
              <a:ea typeface="Trebuchet MS"/>
              <a:cs typeface="Trebuchet MS"/>
              <a:sym typeface="Trebuchet MS"/>
            </a:endParaRPr>
          </a:p>
          <a:p>
            <a:pPr indent="0" lvl="0" marL="0" marR="0" rtl="0" algn="just">
              <a:lnSpc>
                <a:spcPct val="115000"/>
              </a:lnSpc>
              <a:spcBef>
                <a:spcPts val="0"/>
              </a:spcBef>
              <a:spcAft>
                <a:spcPts val="0"/>
              </a:spcAft>
              <a:buNone/>
            </a:pPr>
            <a:r>
              <a:t/>
            </a:r>
            <a:endParaRPr b="1" sz="2200">
              <a:solidFill>
                <a:srgbClr val="0033CC"/>
              </a:solidFill>
              <a:latin typeface="Trebuchet MS"/>
              <a:ea typeface="Trebuchet MS"/>
              <a:cs typeface="Trebuchet MS"/>
              <a:sym typeface="Trebuchet MS"/>
            </a:endParaRPr>
          </a:p>
          <a:p>
            <a:pPr indent="0" lvl="0" marL="0" marR="0" rtl="0" algn="just">
              <a:lnSpc>
                <a:spcPct val="115000"/>
              </a:lnSpc>
              <a:spcBef>
                <a:spcPts val="0"/>
              </a:spcBef>
              <a:spcAft>
                <a:spcPts val="0"/>
              </a:spcAft>
              <a:buNone/>
            </a:pPr>
            <a:r>
              <a:t/>
            </a:r>
            <a:endParaRPr b="1"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4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lang="en-US" sz="2400">
                <a:solidFill>
                  <a:srgbClr val="FF0000"/>
                </a:solidFill>
                <a:latin typeface="Trebuchet MS"/>
                <a:ea typeface="Trebuchet MS"/>
                <a:cs typeface="Trebuchet MS"/>
                <a:sym typeface="Trebuchet MS"/>
              </a:rPr>
              <a:t>														Extending works</a:t>
            </a:r>
            <a:endParaRPr sz="2400">
              <a:solidFill>
                <a:schemeClr val="dk1"/>
              </a:solidFill>
              <a:latin typeface="Arial"/>
              <a:ea typeface="Arial"/>
              <a:cs typeface="Arial"/>
              <a:sym typeface="Arial"/>
            </a:endParaRPr>
          </a:p>
        </p:txBody>
      </p:sp>
      <p:sp>
        <p:nvSpPr>
          <p:cNvPr id="332" name="Google Shape;332;p49"/>
          <p:cNvSpPr txBox="1"/>
          <p:nvPr/>
        </p:nvSpPr>
        <p:spPr>
          <a:xfrm>
            <a:off x="751200" y="1756050"/>
            <a:ext cx="8868300" cy="4943100"/>
          </a:xfrm>
          <a:prstGeom prst="rect">
            <a:avLst/>
          </a:prstGeom>
          <a:noFill/>
          <a:ln>
            <a:noFill/>
          </a:ln>
        </p:spPr>
        <p:txBody>
          <a:bodyPr anchorCtr="0" anchor="ctr" bIns="45700" lIns="91425" spcFirstLastPara="1" rIns="91425" wrap="square" tIns="45700">
            <a:noAutofit/>
          </a:bodyPr>
          <a:lstStyle/>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Finding the possible violation may arise from </a:t>
            </a:r>
            <a:r>
              <a:rPr b="1" lang="en-US" sz="2300">
                <a:solidFill>
                  <a:srgbClr val="0033CC"/>
                </a:solidFill>
              </a:rPr>
              <a:t>trending</a:t>
            </a:r>
            <a:r>
              <a:rPr b="1" lang="en-US" sz="2300">
                <a:solidFill>
                  <a:srgbClr val="0033CC"/>
                </a:solidFill>
              </a:rPr>
              <a:t> topics.</a:t>
            </a:r>
            <a:endParaRPr b="1" sz="2300">
              <a:solidFill>
                <a:srgbClr val="0033CC"/>
              </a:solidFill>
            </a:endParaRPr>
          </a:p>
          <a:p>
            <a:pPr indent="0" lvl="0" marL="457200" marR="0" rtl="0" algn="just">
              <a:lnSpc>
                <a:spcPct val="115000"/>
              </a:lnSpc>
              <a:spcBef>
                <a:spcPts val="0"/>
              </a:spcBef>
              <a:spcAft>
                <a:spcPts val="0"/>
              </a:spcAft>
              <a:buNone/>
            </a:pPr>
            <a:r>
              <a:t/>
            </a:r>
            <a:endParaRPr b="1" sz="2300">
              <a:solidFill>
                <a:srgbClr val="0033CC"/>
              </a:solidFill>
            </a:endParaRPr>
          </a:p>
          <a:p>
            <a:pPr indent="-374650" lvl="0" marL="457200" marR="0" rtl="0" algn="just">
              <a:lnSpc>
                <a:spcPct val="115000"/>
              </a:lnSpc>
              <a:spcBef>
                <a:spcPts val="0"/>
              </a:spcBef>
              <a:spcAft>
                <a:spcPts val="0"/>
              </a:spcAft>
              <a:buClr>
                <a:srgbClr val="0033CC"/>
              </a:buClr>
              <a:buSzPts val="2300"/>
              <a:buChar char="➢"/>
            </a:pPr>
            <a:r>
              <a:rPr b="1" lang="en-US" sz="2300">
                <a:solidFill>
                  <a:srgbClr val="0033CC"/>
                </a:solidFill>
              </a:rPr>
              <a:t>Consequences and </a:t>
            </a:r>
            <a:r>
              <a:rPr b="1" lang="en-US" sz="2300">
                <a:solidFill>
                  <a:srgbClr val="0033CC"/>
                </a:solidFill>
              </a:rPr>
              <a:t>ramifications</a:t>
            </a:r>
            <a:r>
              <a:rPr b="1" lang="en-US" sz="2300">
                <a:solidFill>
                  <a:srgbClr val="0033CC"/>
                </a:solidFill>
              </a:rPr>
              <a:t> produced by future trending topic.</a:t>
            </a:r>
            <a:endParaRPr b="1" sz="2300">
              <a:solidFill>
                <a:srgbClr val="0033C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50"/>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40" name="Google Shape;340;p50"/>
          <p:cNvSpPr txBox="1"/>
          <p:nvPr/>
        </p:nvSpPr>
        <p:spPr>
          <a:xfrm>
            <a:off x="0" y="1581142"/>
            <a:ext cx="10058400" cy="4278300"/>
          </a:xfrm>
          <a:prstGeom prst="rect">
            <a:avLst/>
          </a:prstGeom>
          <a:noFill/>
          <a:ln>
            <a:noFill/>
          </a:ln>
        </p:spPr>
        <p:txBody>
          <a:bodyPr anchorCtr="0" anchor="t" bIns="45700" lIns="91425" spcFirstLastPara="1" rIns="91425" wrap="square" tIns="45700">
            <a:noAutofit/>
          </a:bodyPr>
          <a:lstStyle/>
          <a:p>
            <a:pPr indent="12700" lvl="0" marL="342900" marR="0" rtl="0" algn="just">
              <a:spcBef>
                <a:spcPts val="0"/>
              </a:spcBef>
              <a:spcAft>
                <a:spcPts val="0"/>
              </a:spcAft>
              <a:buNone/>
            </a:pPr>
            <a:r>
              <a:t/>
            </a:r>
            <a:endParaRPr>
              <a:solidFill>
                <a:srgbClr val="0033CC"/>
              </a:solidFill>
            </a:endParaRPr>
          </a:p>
          <a:p>
            <a:pPr indent="0" lvl="0" marL="0" rtl="0" algn="just">
              <a:lnSpc>
                <a:spcPct val="150000"/>
              </a:lnSpc>
              <a:spcBef>
                <a:spcPts val="480"/>
              </a:spcBef>
              <a:spcAft>
                <a:spcPts val="0"/>
              </a:spcAft>
              <a:buSzPts val="1100"/>
              <a:buNone/>
            </a:pPr>
            <a:r>
              <a:rPr b="1" lang="en-US" sz="2400">
                <a:solidFill>
                  <a:srgbClr val="0033CC"/>
                </a:solidFill>
                <a:latin typeface="Trebuchet MS"/>
                <a:ea typeface="Trebuchet MS"/>
                <a:cs typeface="Trebuchet MS"/>
                <a:sym typeface="Trebuchet MS"/>
              </a:rPr>
              <a:t>References:</a:t>
            </a:r>
            <a:endParaRPr b="1" sz="2400">
              <a:solidFill>
                <a:srgbClr val="0033CC"/>
              </a:solidFill>
              <a:latin typeface="Trebuchet MS"/>
              <a:ea typeface="Trebuchet MS"/>
              <a:cs typeface="Trebuchet MS"/>
              <a:sym typeface="Trebuchet MS"/>
            </a:endParaRPr>
          </a:p>
          <a:p>
            <a:pPr indent="0" lvl="0" marL="0" rtl="0" algn="just">
              <a:lnSpc>
                <a:spcPct val="150000"/>
              </a:lnSpc>
              <a:spcBef>
                <a:spcPts val="480"/>
              </a:spcBef>
              <a:spcAft>
                <a:spcPts val="0"/>
              </a:spcAft>
              <a:buSzPts val="1100"/>
              <a:buNone/>
            </a:pPr>
            <a:r>
              <a:t/>
            </a:r>
            <a:endParaRPr b="1" sz="2400">
              <a:solidFill>
                <a:srgbClr val="0033CC"/>
              </a:solidFill>
              <a:latin typeface="Trebuchet MS"/>
              <a:ea typeface="Trebuchet MS"/>
              <a:cs typeface="Trebuchet MS"/>
              <a:sym typeface="Trebuchet MS"/>
            </a:endParaRPr>
          </a:p>
          <a:p>
            <a:pPr indent="-381000" lvl="0" marL="457200" rtl="0" algn="just">
              <a:lnSpc>
                <a:spcPct val="150000"/>
              </a:lnSpc>
              <a:spcBef>
                <a:spcPts val="48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Jose L. Hurtado*† , Ankur Agarwal† and Xingquan Zhu</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None/>
            </a:pPr>
            <a:r>
              <a:rPr lang="en-US" sz="2400">
                <a:solidFill>
                  <a:srgbClr val="0033CC"/>
                </a:solidFill>
                <a:latin typeface="Trebuchet MS"/>
                <a:ea typeface="Trebuchet MS"/>
                <a:cs typeface="Trebuchet MS"/>
                <a:sym typeface="Trebuchet MS"/>
              </a:rPr>
              <a:t>”Topic discovery and future trend forecasting for texts”</a:t>
            </a:r>
            <a:endParaRPr sz="24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rtl="0" algn="just">
              <a:lnSpc>
                <a:spcPct val="150000"/>
              </a:lnSpc>
              <a:spcBef>
                <a:spcPts val="480"/>
              </a:spcBef>
              <a:spcAft>
                <a:spcPts val="0"/>
              </a:spcAft>
              <a:buSzPts val="1100"/>
              <a:buNone/>
            </a:pPr>
            <a:r>
              <a:rPr lang="en-US" sz="2400">
                <a:solidFill>
                  <a:srgbClr val="0033CC"/>
                </a:solidFill>
                <a:latin typeface="Trebuchet MS"/>
                <a:ea typeface="Trebuchet MS"/>
                <a:cs typeface="Trebuchet MS"/>
                <a:sym typeface="Trebuchet MS"/>
              </a:rPr>
              <a:t>2. </a:t>
            </a:r>
            <a:r>
              <a:rPr lang="en-US" sz="2400">
                <a:solidFill>
                  <a:srgbClr val="0033CC"/>
                </a:solidFill>
                <a:latin typeface="Trebuchet MS"/>
                <a:ea typeface="Trebuchet MS"/>
                <a:cs typeface="Trebuchet MS"/>
                <a:sym typeface="Trebuchet MS"/>
              </a:rPr>
              <a:t>Roselina Sallehuddin, Siti Mariyam Hj. Shamsuddin, Siti Zaiton Mohd. Hashim,,Ajith Abrahamy, 	“Forecasting Time Series Data Using Hybrid GREY Neural Network And ARIMA Model”.</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51"/>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48" name="Google Shape;348;p51"/>
          <p:cNvSpPr txBox="1"/>
          <p:nvPr/>
        </p:nvSpPr>
        <p:spPr>
          <a:xfrm>
            <a:off x="0" y="1581152"/>
            <a:ext cx="10058400" cy="5277000"/>
          </a:xfrm>
          <a:prstGeom prst="rect">
            <a:avLst/>
          </a:prstGeom>
          <a:noFill/>
          <a:ln>
            <a:noFill/>
          </a:ln>
        </p:spPr>
        <p:txBody>
          <a:bodyPr anchorCtr="0" anchor="t" bIns="45700" lIns="91425" spcFirstLastPara="1" rIns="91425" wrap="square" tIns="45700">
            <a:noAutofit/>
          </a:bodyPr>
          <a:lstStyle/>
          <a:p>
            <a:pPr indent="12700" lvl="0" marL="342900" marR="0" rtl="0" algn="just">
              <a:spcBef>
                <a:spcPts val="0"/>
              </a:spcBef>
              <a:spcAft>
                <a:spcPts val="0"/>
              </a:spcAft>
              <a:buNone/>
            </a:pPr>
            <a:r>
              <a:t/>
            </a:r>
            <a:endParaRPr>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3. “YouTube View Prediction with Machine Learning”</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Int. J. Business Information Systems, Vol. 13, No. 3, 2013 359</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4. Conrad Tucker1 and Harrison M. Kim1 (1)</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“PREDICTING EMERGING PRODUCT DESIGN TREND BY MINING PUBLICLY AVAILABLE CUSTOMER REVIEW DATA”.- University of Illinois at Urbana-Champaign, USA.</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5.FORECASTING TIME SERIES DATA USING HYBRID GREY RELATIONAL ARTIFICIAL NEURAL NETWORK AND AUTO REGRESSIVE INTEGRATED MOVING AVERAGE MODEL Roselina Sallehuddin, Siti Mariyam Hj. Shamsuddin, Siti Zaiton Mohd. Hashim∗ , Ajith Abraham.</a:t>
            </a:r>
            <a:endParaRPr sz="2400">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p:nvPr/>
        </p:nvSpPr>
        <p:spPr>
          <a:xfrm>
            <a:off x="3450915" y="2673900"/>
            <a:ext cx="5075400" cy="2124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8200">
                <a:solidFill>
                  <a:srgbClr val="FF0000"/>
                </a:solidFill>
                <a:latin typeface="Trebuchet MS"/>
                <a:ea typeface="Trebuchet MS"/>
                <a:cs typeface="Trebuchet MS"/>
                <a:sym typeface="Trebuchet MS"/>
              </a:rPr>
              <a:t>Thank You</a:t>
            </a:r>
            <a:endParaRPr sz="5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7"/>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Scope</a:t>
            </a:r>
            <a:r>
              <a:rPr b="1" lang="en-US" sz="2400">
                <a:solidFill>
                  <a:srgbClr val="0000FF"/>
                </a:solidFill>
                <a:latin typeface="Trebuchet MS"/>
                <a:ea typeface="Trebuchet MS"/>
                <a:cs typeface="Trebuchet MS"/>
                <a:sym typeface="Trebuchet MS"/>
              </a:rPr>
              <a:t>:</a:t>
            </a:r>
            <a:endParaRPr b="1" sz="2300">
              <a:solidFill>
                <a:srgbClr val="0033CC"/>
              </a:solidFill>
              <a:latin typeface="Trebuchet MS"/>
              <a:ea typeface="Trebuchet MS"/>
              <a:cs typeface="Trebuchet MS"/>
              <a:sym typeface="Trebuchet MS"/>
            </a:endParaRPr>
          </a:p>
          <a:p>
            <a:pPr indent="0" lvl="0" marL="457200" rtl="0" algn="just">
              <a:spcBef>
                <a:spcPts val="480"/>
              </a:spcBef>
              <a:spcAft>
                <a:spcPts val="0"/>
              </a:spcAft>
              <a:buClr>
                <a:schemeClr val="dk1"/>
              </a:buClr>
              <a:buFont typeface="Arial"/>
              <a:buNone/>
            </a:pPr>
            <a:r>
              <a:rPr lang="en-US" sz="2200">
                <a:solidFill>
                  <a:srgbClr val="0033CC"/>
                </a:solidFill>
                <a:latin typeface="Trebuchet MS"/>
                <a:ea typeface="Trebuchet MS"/>
                <a:cs typeface="Trebuchet MS"/>
                <a:sym typeface="Trebuchet MS"/>
              </a:rPr>
              <a:t>Our goal is to create a model that can help influencers predict the number of views for their next video. Content on Youtube covers a broad range of genres such as comedy, sports, fashion, gaming and fitness. </a:t>
            </a:r>
            <a:endParaRPr sz="2200">
              <a:solidFill>
                <a:srgbClr val="0033CC"/>
              </a:solidFill>
              <a:latin typeface="Trebuchet MS"/>
              <a:ea typeface="Trebuchet MS"/>
              <a:cs typeface="Trebuchet MS"/>
              <a:sym typeface="Trebuchet MS"/>
            </a:endParaRPr>
          </a:p>
          <a:p>
            <a:pPr indent="-368300" lvl="0" marL="45720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Helps for the business decision R&amp;D part of company to predict the future trends.</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For content creators on youtube or writing blogs or</a:t>
            </a:r>
            <a:endParaRPr sz="2200">
              <a:solidFill>
                <a:srgbClr val="0033CC"/>
              </a:solidFill>
              <a:latin typeface="Trebuchet MS"/>
              <a:ea typeface="Trebuchet MS"/>
              <a:cs typeface="Trebuchet MS"/>
              <a:sym typeface="Trebuchet MS"/>
            </a:endParaRPr>
          </a:p>
          <a:p>
            <a:pPr indent="457200" lvl="0" marL="0" rtl="0" algn="just">
              <a:spcBef>
                <a:spcPts val="480"/>
              </a:spcBef>
              <a:spcAft>
                <a:spcPts val="0"/>
              </a:spcAft>
              <a:buClr>
                <a:schemeClr val="dk1"/>
              </a:buClr>
              <a:buSzPts val="1100"/>
              <a:buFont typeface="Arial"/>
              <a:buNone/>
            </a:pPr>
            <a:r>
              <a:rPr lang="en-US" sz="2500">
                <a:solidFill>
                  <a:srgbClr val="0033CC"/>
                </a:solidFill>
                <a:latin typeface="Trebuchet MS"/>
                <a:ea typeface="Trebuchet MS"/>
                <a:cs typeface="Trebuchet MS"/>
                <a:sym typeface="Trebuchet MS"/>
              </a:rPr>
              <a:t> posts.</a:t>
            </a:r>
            <a:endParaRPr sz="2500">
              <a:solidFill>
                <a:srgbClr val="0033CC"/>
              </a:solidFill>
              <a:latin typeface="Trebuchet MS"/>
              <a:ea typeface="Trebuchet MS"/>
              <a:cs typeface="Trebuchet MS"/>
              <a:sym typeface="Trebuchet MS"/>
            </a:endParaRPr>
          </a:p>
          <a:p>
            <a:pPr indent="-387350" lvl="0" marL="457200" rtl="0" algn="just">
              <a:spcBef>
                <a:spcPts val="480"/>
              </a:spcBef>
              <a:spcAft>
                <a:spcPts val="0"/>
              </a:spcAft>
              <a:buClr>
                <a:srgbClr val="0033CC"/>
              </a:buClr>
              <a:buSzPts val="2500"/>
              <a:buFont typeface="Trebuchet MS"/>
              <a:buChar char="➢"/>
            </a:pPr>
            <a:r>
              <a:rPr lang="en-US" sz="2500">
                <a:solidFill>
                  <a:srgbClr val="0033CC"/>
                </a:solidFill>
                <a:latin typeface="Trebuchet MS"/>
                <a:ea typeface="Trebuchet MS"/>
                <a:cs typeface="Trebuchet MS"/>
                <a:sym typeface="Trebuchet MS"/>
              </a:rPr>
              <a:t>Decisions which are made based upcoming trends.</a:t>
            </a:r>
            <a:endParaRPr sz="2500">
              <a:solidFill>
                <a:srgbClr val="0033CC"/>
              </a:solidFill>
              <a:latin typeface="Trebuchet MS"/>
              <a:ea typeface="Trebuchet MS"/>
              <a:cs typeface="Trebuchet MS"/>
              <a:sym typeface="Trebuchet MS"/>
            </a:endParaRPr>
          </a:p>
          <a:p>
            <a:pPr indent="-387350" lvl="0" marL="457200" rtl="0" algn="just">
              <a:spcBef>
                <a:spcPts val="0"/>
              </a:spcBef>
              <a:spcAft>
                <a:spcPts val="0"/>
              </a:spcAft>
              <a:buClr>
                <a:srgbClr val="0033CC"/>
              </a:buClr>
              <a:buSzPts val="2500"/>
              <a:buFont typeface="Trebuchet MS"/>
              <a:buChar char="➢"/>
            </a:pPr>
            <a:r>
              <a:rPr lang="en-US" sz="2500">
                <a:solidFill>
                  <a:srgbClr val="0033CC"/>
                </a:solidFill>
                <a:latin typeface="Trebuchet MS"/>
                <a:ea typeface="Trebuchet MS"/>
                <a:cs typeface="Trebuchet MS"/>
                <a:sym typeface="Trebuchet MS"/>
              </a:rPr>
              <a:t>Products that are customised based on trend.</a:t>
            </a:r>
            <a:endParaRPr sz="25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5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500">
              <a:solidFill>
                <a:schemeClr val="dk1"/>
              </a:solidFill>
              <a:latin typeface="Trebuchet MS"/>
              <a:ea typeface="Trebuchet MS"/>
              <a:cs typeface="Trebuchet MS"/>
              <a:sym typeface="Trebuchet MS"/>
            </a:endParaRPr>
          </a:p>
          <a:p>
            <a:pPr indent="0" lvl="0" marL="0" marR="0" rtl="0" algn="just">
              <a:spcBef>
                <a:spcPts val="480"/>
              </a:spcBef>
              <a:spcAft>
                <a:spcPts val="0"/>
              </a:spcAft>
              <a:buNone/>
            </a:pPr>
            <a:r>
              <a:t/>
            </a:r>
            <a:endParaRPr b="1" sz="2000">
              <a:solidFill>
                <a:schemeClr val="dk1"/>
              </a:solidFill>
              <a:latin typeface="Trebuchet MS"/>
              <a:ea typeface="Trebuchet MS"/>
              <a:cs typeface="Trebuchet MS"/>
              <a:sym typeface="Trebuchet MS"/>
            </a:endParaRPr>
          </a:p>
        </p:txBody>
      </p:sp>
      <p:sp>
        <p:nvSpPr>
          <p:cNvPr id="93" name="Google Shape;93;p1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8"/>
          <p:cNvSpPr txBox="1"/>
          <p:nvPr/>
        </p:nvSpPr>
        <p:spPr>
          <a:xfrm>
            <a:off x="1905000" y="1947675"/>
            <a:ext cx="8077200" cy="4529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457200" lvl="0" marL="914400" rtl="0" algn="just">
              <a:spcBef>
                <a:spcPts val="0"/>
              </a:spcBef>
              <a:spcAft>
                <a:spcPts val="0"/>
              </a:spcAft>
              <a:buNone/>
            </a:pPr>
            <a:r>
              <a:rPr lang="en-US" sz="2400">
                <a:solidFill>
                  <a:srgbClr val="0000FF"/>
                </a:solidFill>
                <a:latin typeface="Trebuchet MS"/>
                <a:ea typeface="Trebuchet MS"/>
                <a:cs typeface="Trebuchet MS"/>
                <a:sym typeface="Trebuchet MS"/>
              </a:rPr>
              <a:t>Review-1</a:t>
            </a:r>
            <a:endParaRPr sz="2400">
              <a:solidFill>
                <a:srgbClr val="0000FF"/>
              </a:solidFill>
              <a:latin typeface="Trebuchet MS"/>
              <a:ea typeface="Trebuchet MS"/>
              <a:cs typeface="Trebuchet MS"/>
              <a:sym typeface="Trebuchet MS"/>
            </a:endParaRPr>
          </a:p>
          <a:p>
            <a:pPr indent="-381000" lvl="1" marL="137160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Extend project to some extent since its seems to simple at first glance.</a:t>
            </a:r>
            <a:endParaRPr sz="2400">
              <a:solidFill>
                <a:srgbClr val="0033CC"/>
              </a:solidFill>
              <a:latin typeface="Trebuchet MS"/>
              <a:ea typeface="Trebuchet MS"/>
              <a:cs typeface="Trebuchet MS"/>
              <a:sym typeface="Trebuchet MS"/>
            </a:endParaRPr>
          </a:p>
          <a:p>
            <a:pPr indent="-381000" lvl="1" marL="13716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Better name to topic as initial one is so general.</a:t>
            </a:r>
            <a:endParaRPr sz="24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1371600" rtl="0" algn="just">
              <a:spcBef>
                <a:spcPts val="0"/>
              </a:spcBef>
              <a:spcAft>
                <a:spcPts val="0"/>
              </a:spcAft>
              <a:buNone/>
            </a:pPr>
            <a:r>
              <a:rPr lang="en-US" sz="2400">
                <a:solidFill>
                  <a:srgbClr val="0000FF"/>
                </a:solidFill>
                <a:latin typeface="Trebuchet MS"/>
                <a:ea typeface="Trebuchet MS"/>
                <a:cs typeface="Trebuchet MS"/>
                <a:sym typeface="Trebuchet MS"/>
              </a:rPr>
              <a:t>Review-2</a:t>
            </a:r>
            <a:endParaRPr sz="2400">
              <a:solidFill>
                <a:srgbClr val="0000FF"/>
              </a:solidFill>
              <a:latin typeface="Trebuchet MS"/>
              <a:ea typeface="Trebuchet MS"/>
              <a:cs typeface="Trebuchet MS"/>
              <a:sym typeface="Trebuchet MS"/>
            </a:endParaRPr>
          </a:p>
          <a:p>
            <a:pPr indent="-381000" lvl="1" marL="1371600" rtl="0" algn="just">
              <a:spcBef>
                <a:spcPts val="480"/>
              </a:spcBef>
              <a:spcAft>
                <a:spcPts val="0"/>
              </a:spcAft>
              <a:buClr>
                <a:srgbClr val="0033CC"/>
              </a:buClr>
              <a:buSzPts val="2400"/>
              <a:buChar char="○"/>
            </a:pPr>
            <a:r>
              <a:rPr lang="en-US" sz="2400">
                <a:solidFill>
                  <a:srgbClr val="0033CC"/>
                </a:solidFill>
              </a:rPr>
              <a:t>Points in the ppt should not much elaborative.</a:t>
            </a:r>
            <a:endParaRPr sz="2400">
              <a:solidFill>
                <a:srgbClr val="0033CC"/>
              </a:solidFill>
            </a:endParaRPr>
          </a:p>
          <a:p>
            <a:pPr indent="-381000" lvl="1" marL="1371600" rtl="0" algn="just">
              <a:spcBef>
                <a:spcPts val="0"/>
              </a:spcBef>
              <a:spcAft>
                <a:spcPts val="0"/>
              </a:spcAft>
              <a:buClr>
                <a:srgbClr val="0033CC"/>
              </a:buClr>
              <a:buSzPts val="2400"/>
              <a:buChar char="○"/>
            </a:pPr>
            <a:r>
              <a:rPr lang="en-US" sz="2400">
                <a:solidFill>
                  <a:srgbClr val="0033CC"/>
                </a:solidFill>
              </a:rPr>
              <a:t>Development of Better Model for forecasting.</a:t>
            </a:r>
            <a:endParaRPr sz="2400">
              <a:solidFill>
                <a:srgbClr val="0033CC"/>
              </a:solidFill>
            </a:endParaRPr>
          </a:p>
          <a:p>
            <a:pPr indent="0" lvl="0" marL="457200" rtl="0" algn="just">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101" name="Google Shape;101;p1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08" name="Google Shape;108;p19"/>
          <p:cNvSpPr txBox="1"/>
          <p:nvPr/>
        </p:nvSpPr>
        <p:spPr>
          <a:xfrm>
            <a:off x="5845625" y="1617750"/>
            <a:ext cx="6346500" cy="4931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0033CC"/>
              </a:buClr>
              <a:buSzPts val="2000"/>
              <a:buChar char="●"/>
            </a:pPr>
            <a:r>
              <a:rPr lang="en-US" sz="2000">
                <a:solidFill>
                  <a:srgbClr val="0033CC"/>
                </a:solidFill>
              </a:rPr>
              <a:t>An iterative life cycle model does not attempt to start with a full specification of requirements</a:t>
            </a:r>
            <a:endParaRPr sz="2000">
              <a:solidFill>
                <a:srgbClr val="0033CC"/>
              </a:solidFill>
            </a:endParaRPr>
          </a:p>
          <a:p>
            <a:pPr indent="0" lvl="0" marL="914400" rtl="0" algn="l">
              <a:lnSpc>
                <a:spcPct val="115000"/>
              </a:lnSpc>
              <a:spcBef>
                <a:spcPts val="1200"/>
              </a:spcBef>
              <a:spcAft>
                <a:spcPts val="0"/>
              </a:spcAft>
              <a:buNone/>
            </a:pPr>
            <a:r>
              <a:t/>
            </a:r>
            <a:endParaRPr sz="2000">
              <a:solidFill>
                <a:srgbClr val="0033CC"/>
              </a:solidFill>
            </a:endParaRPr>
          </a:p>
          <a:p>
            <a:pPr indent="-355600" lvl="0" marL="457200" rtl="0" algn="l">
              <a:lnSpc>
                <a:spcPct val="115000"/>
              </a:lnSpc>
              <a:spcBef>
                <a:spcPts val="1200"/>
              </a:spcBef>
              <a:spcAft>
                <a:spcPts val="0"/>
              </a:spcAft>
              <a:buClr>
                <a:srgbClr val="0033CC"/>
              </a:buClr>
              <a:buSzPts val="2000"/>
              <a:buChar char="●"/>
            </a:pPr>
            <a:r>
              <a:rPr lang="en-US" sz="2000">
                <a:solidFill>
                  <a:srgbClr val="0033CC"/>
                </a:solidFill>
              </a:rPr>
              <a:t>In the Iterative model, iterative process starts with a simple implementation of a small set of the software requirements and iteratively enhances the evolving versions until the complete system is implemented and ready to be deployed.</a:t>
            </a:r>
            <a:endParaRPr sz="2000">
              <a:solidFill>
                <a:srgbClr val="0033CC"/>
              </a:solidFill>
            </a:endParaRPr>
          </a:p>
          <a:p>
            <a:pPr indent="0" lvl="0" marL="914400" rtl="0" algn="l">
              <a:lnSpc>
                <a:spcPct val="115000"/>
              </a:lnSpc>
              <a:spcBef>
                <a:spcPts val="1200"/>
              </a:spcBef>
              <a:spcAft>
                <a:spcPts val="0"/>
              </a:spcAft>
              <a:buNone/>
            </a:pPr>
            <a:r>
              <a:t/>
            </a:r>
            <a:endParaRPr sz="2000">
              <a:solidFill>
                <a:srgbClr val="0033CC"/>
              </a:solidFill>
            </a:endParaRPr>
          </a:p>
          <a:p>
            <a:pPr indent="-355600" lvl="0" marL="457200" rtl="0" algn="l">
              <a:lnSpc>
                <a:spcPct val="115000"/>
              </a:lnSpc>
              <a:spcBef>
                <a:spcPts val="1200"/>
              </a:spcBef>
              <a:spcAft>
                <a:spcPts val="0"/>
              </a:spcAft>
              <a:buClr>
                <a:srgbClr val="0033CC"/>
              </a:buClr>
              <a:buSzPts val="2000"/>
              <a:buChar char="●"/>
            </a:pPr>
            <a:r>
              <a:rPr lang="en-US" sz="2000">
                <a:solidFill>
                  <a:srgbClr val="0033CC"/>
                </a:solidFill>
              </a:rPr>
              <a:t>For every cycle we update our requirements and implement according to requirements.</a:t>
            </a:r>
            <a:endParaRPr sz="2000">
              <a:solidFill>
                <a:srgbClr val="0033CC"/>
              </a:solidFill>
            </a:endParaRPr>
          </a:p>
        </p:txBody>
      </p:sp>
      <p:pic>
        <p:nvPicPr>
          <p:cNvPr id="109" name="Google Shape;109;p19"/>
          <p:cNvPicPr preferRelativeResize="0"/>
          <p:nvPr/>
        </p:nvPicPr>
        <p:blipFill>
          <a:blip r:embed="rId3">
            <a:alphaModFix/>
          </a:blip>
          <a:stretch>
            <a:fillRect/>
          </a:stretch>
        </p:blipFill>
        <p:spPr>
          <a:xfrm>
            <a:off x="195925" y="2857000"/>
            <a:ext cx="5494599" cy="2907559"/>
          </a:xfrm>
          <a:prstGeom prst="rect">
            <a:avLst/>
          </a:prstGeom>
          <a:noFill/>
          <a:ln cap="flat" cmpd="sng" w="38100">
            <a:solidFill>
              <a:srgbClr val="274E13"/>
            </a:solidFill>
            <a:prstDash val="solid"/>
            <a:round/>
            <a:headEnd len="sm" w="sm" type="none"/>
            <a:tailEnd len="sm" w="sm" type="none"/>
          </a:ln>
        </p:spPr>
      </p:pic>
      <p:sp>
        <p:nvSpPr>
          <p:cNvPr id="110" name="Google Shape;110;p19"/>
          <p:cNvSpPr txBox="1"/>
          <p:nvPr/>
        </p:nvSpPr>
        <p:spPr>
          <a:xfrm>
            <a:off x="195925" y="2003400"/>
            <a:ext cx="69723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Clr>
                <a:schemeClr val="dk1"/>
              </a:buClr>
              <a:buSzPts val="1100"/>
              <a:buFont typeface="Arial"/>
              <a:buNone/>
            </a:pPr>
            <a:r>
              <a:rPr b="1" i="1" lang="en-US" sz="2900">
                <a:solidFill>
                  <a:srgbClr val="38761D"/>
                </a:solidFill>
              </a:rPr>
              <a:t>Iterative</a:t>
            </a:r>
            <a:r>
              <a:rPr b="1" i="1" lang="en-US" sz="2900">
                <a:solidFill>
                  <a:schemeClr val="dk1"/>
                </a:solidFill>
              </a:rPr>
              <a:t> development.</a:t>
            </a:r>
            <a:endParaRPr>
              <a:latin typeface="Calibri"/>
              <a:ea typeface="Calibri"/>
              <a:cs typeface="Calibri"/>
              <a:sym typeface="Calibri"/>
            </a:endParaRPr>
          </a:p>
        </p:txBody>
      </p:sp>
      <p:pic>
        <p:nvPicPr>
          <p:cNvPr id="111" name="Google Shape;111;p19"/>
          <p:cNvPicPr preferRelativeResize="0"/>
          <p:nvPr/>
        </p:nvPicPr>
        <p:blipFill>
          <a:blip r:embed="rId4">
            <a:alphaModFix/>
          </a:blip>
          <a:stretch>
            <a:fillRect/>
          </a:stretch>
        </p:blipFill>
        <p:spPr>
          <a:xfrm>
            <a:off x="0" y="2857000"/>
            <a:ext cx="5995274" cy="3276599"/>
          </a:xfrm>
          <a:prstGeom prst="rect">
            <a:avLst/>
          </a:prstGeom>
          <a:noFill/>
          <a:ln cap="flat" cmpd="sng" w="38100">
            <a:solidFill>
              <a:srgbClr val="274E1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2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18" name="Google Shape;118;p20"/>
          <p:cNvSpPr txBox="1"/>
          <p:nvPr/>
        </p:nvSpPr>
        <p:spPr>
          <a:xfrm>
            <a:off x="1537650" y="1915750"/>
            <a:ext cx="7247100" cy="4926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1200"/>
              </a:spcBef>
              <a:spcAft>
                <a:spcPts val="1200"/>
              </a:spcAft>
              <a:buClr>
                <a:schemeClr val="dk1"/>
              </a:buClr>
              <a:buSzPts val="1100"/>
              <a:buFont typeface="Arial"/>
              <a:buNone/>
            </a:pPr>
            <a:r>
              <a:t/>
            </a:r>
            <a:endParaRPr b="1" sz="2000">
              <a:solidFill>
                <a:srgbClr val="434343"/>
              </a:solidFill>
            </a:endParaRPr>
          </a:p>
        </p:txBody>
      </p:sp>
      <p:pic>
        <p:nvPicPr>
          <p:cNvPr id="119" name="Google Shape;119;p20"/>
          <p:cNvPicPr preferRelativeResize="0"/>
          <p:nvPr/>
        </p:nvPicPr>
        <p:blipFill>
          <a:blip r:embed="rId3">
            <a:alphaModFix/>
          </a:blip>
          <a:stretch>
            <a:fillRect/>
          </a:stretch>
        </p:blipFill>
        <p:spPr>
          <a:xfrm>
            <a:off x="1164800" y="2706356"/>
            <a:ext cx="8402901" cy="340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t>
            </a:r>
            <a:endParaRPr sz="2400">
              <a:solidFill>
                <a:schemeClr val="dk1"/>
              </a:solidFill>
              <a:latin typeface="Arial"/>
              <a:ea typeface="Arial"/>
              <a:cs typeface="Arial"/>
              <a:sym typeface="Arial"/>
            </a:endParaRPr>
          </a:p>
        </p:txBody>
      </p:sp>
      <p:sp>
        <p:nvSpPr>
          <p:cNvPr id="126" name="Google Shape;126;p21"/>
          <p:cNvSpPr txBox="1"/>
          <p:nvPr/>
        </p:nvSpPr>
        <p:spPr>
          <a:xfrm>
            <a:off x="1225325" y="1617750"/>
            <a:ext cx="9010200" cy="4993500"/>
          </a:xfrm>
          <a:prstGeom prst="rect">
            <a:avLst/>
          </a:prstGeom>
          <a:noFill/>
          <a:ln>
            <a:noFill/>
          </a:ln>
        </p:spPr>
        <p:txBody>
          <a:bodyPr anchorCtr="0" anchor="t" bIns="45700" lIns="91425" spcFirstLastPara="1" rIns="65750" wrap="square" tIns="45700">
            <a:noAutofit/>
          </a:bodyPr>
          <a:lstStyle/>
          <a:p>
            <a:pPr indent="0" lvl="0" marL="0" marR="0" rtl="0" algn="l">
              <a:spcBef>
                <a:spcPts val="480"/>
              </a:spcBef>
              <a:spcAft>
                <a:spcPts val="0"/>
              </a:spcAft>
              <a:buNone/>
            </a:pPr>
            <a:r>
              <a:rPr b="1" lang="en-US" sz="2400">
                <a:solidFill>
                  <a:srgbClr val="0033CC"/>
                </a:solidFill>
                <a:latin typeface="Trebuchet MS"/>
                <a:ea typeface="Trebuchet MS"/>
                <a:cs typeface="Trebuchet MS"/>
                <a:sym typeface="Trebuchet MS"/>
              </a:rPr>
              <a:t>Design Constraints:</a:t>
            </a:r>
            <a:endParaRPr b="1" sz="2400">
              <a:solidFill>
                <a:srgbClr val="0033CC"/>
              </a:solidFill>
              <a:latin typeface="Trebuchet MS"/>
              <a:ea typeface="Trebuchet MS"/>
              <a:cs typeface="Trebuchet MS"/>
              <a:sym typeface="Trebuchet MS"/>
            </a:endParaRPr>
          </a:p>
          <a:p>
            <a:pPr indent="0" lvl="0" marL="0" marR="0" rtl="0" algn="l">
              <a:spcBef>
                <a:spcPts val="480"/>
              </a:spcBef>
              <a:spcAft>
                <a:spcPts val="0"/>
              </a:spcAft>
              <a:buNone/>
            </a:pPr>
            <a:r>
              <a:t/>
            </a:r>
            <a:endParaRPr b="1" sz="2100">
              <a:solidFill>
                <a:srgbClr val="0033CC"/>
              </a:solidFill>
              <a:latin typeface="Trebuchet MS"/>
              <a:ea typeface="Trebuchet MS"/>
              <a:cs typeface="Trebuchet MS"/>
              <a:sym typeface="Trebuchet MS"/>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rPr>
              <a:t>As our project is based on real time data.For every result preprocessing and extraction of data is required.</a:t>
            </a:r>
            <a:endParaRPr sz="2100">
              <a:solidFill>
                <a:srgbClr val="0033CC"/>
              </a:solidFill>
              <a:latin typeface="Georgia"/>
              <a:ea typeface="Georgia"/>
              <a:cs typeface="Georgia"/>
              <a:sym typeface="Georgia"/>
            </a:endParaRPr>
          </a:p>
          <a:p>
            <a:pPr indent="-349250" lvl="0" marL="457200" marR="0" rtl="0" algn="just">
              <a:lnSpc>
                <a:spcPct val="150000"/>
              </a:lnSpc>
              <a:spcBef>
                <a:spcPts val="0"/>
              </a:spcBef>
              <a:spcAft>
                <a:spcPts val="0"/>
              </a:spcAft>
              <a:buClr>
                <a:srgbClr val="0033CC"/>
              </a:buClr>
              <a:buSzPts val="1900"/>
              <a:buChar char="➢"/>
            </a:pPr>
            <a:r>
              <a:rPr lang="en-US" sz="1900">
                <a:solidFill>
                  <a:srgbClr val="0033CC"/>
                </a:solidFill>
              </a:rPr>
              <a:t>Since we are using ML models to predict the future trends, we may need huge time and high computational power if we use large datasets to train the model.</a:t>
            </a:r>
            <a:endParaRPr sz="1900">
              <a:solidFill>
                <a:srgbClr val="0033CC"/>
              </a:solidFil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rPr>
              <a:t>A lot of time is consumed if we want to make changes to the model depending on the circumstances, since training the model requires a large amount of time.</a:t>
            </a:r>
            <a:endParaRPr sz="1900">
              <a:solidFill>
                <a:srgbClr val="0033CC"/>
              </a:solidFil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rPr>
              <a:t>We are dealing with text data which is indeed a big constraint since we can’t work on it, so we have to convert into some form before any process.</a:t>
            </a:r>
            <a:endParaRPr sz="1900">
              <a:solidFill>
                <a:srgbClr val="0033CC"/>
              </a:solidFil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rPr>
              <a:t>Extent of forecasting.</a:t>
            </a:r>
            <a:endParaRPr sz="1900">
              <a:solidFill>
                <a:srgbClr val="0033CC"/>
              </a:solidFill>
            </a:endParaRPr>
          </a:p>
          <a:p>
            <a:pPr indent="0" lvl="0" marL="457200" rtl="0" algn="l">
              <a:lnSpc>
                <a:spcPct val="150000"/>
              </a:lnSpc>
              <a:spcBef>
                <a:spcPts val="300"/>
              </a:spcBef>
              <a:spcAft>
                <a:spcPts val="0"/>
              </a:spcAft>
              <a:buNone/>
            </a:pPr>
            <a:r>
              <a:t/>
            </a:r>
            <a:endParaRPr sz="1900">
              <a:solidFill>
                <a:srgbClr val="434343"/>
              </a:solidFill>
            </a:endParaRPr>
          </a:p>
          <a:p>
            <a:pPr indent="0" lvl="0" marL="0" marR="0" rtl="0" algn="just">
              <a:spcBef>
                <a:spcPts val="48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Assumptions </a:t>
            </a:r>
            <a:endParaRPr sz="2400">
              <a:solidFill>
                <a:schemeClr val="dk1"/>
              </a:solidFill>
              <a:latin typeface="Arial"/>
              <a:ea typeface="Arial"/>
              <a:cs typeface="Arial"/>
              <a:sym typeface="Arial"/>
            </a:endParaRPr>
          </a:p>
        </p:txBody>
      </p:sp>
      <p:sp>
        <p:nvSpPr>
          <p:cNvPr id="133" name="Google Shape;133;p22"/>
          <p:cNvSpPr txBox="1"/>
          <p:nvPr/>
        </p:nvSpPr>
        <p:spPr>
          <a:xfrm>
            <a:off x="531025" y="1617750"/>
            <a:ext cx="9010200" cy="4724400"/>
          </a:xfrm>
          <a:prstGeom prst="rect">
            <a:avLst/>
          </a:prstGeom>
          <a:noFill/>
          <a:ln>
            <a:noFill/>
          </a:ln>
        </p:spPr>
        <p:txBody>
          <a:bodyPr anchorCtr="0" anchor="t" bIns="45700" lIns="91425" spcFirstLastPara="1" rIns="65750" wrap="square" tIns="45700">
            <a:noAutofit/>
          </a:bodyPr>
          <a:lstStyle/>
          <a:p>
            <a:pPr indent="0" lvl="0" marL="0" marR="0" rtl="0" algn="just">
              <a:spcBef>
                <a:spcPts val="480"/>
              </a:spcBef>
              <a:spcAft>
                <a:spcPts val="0"/>
              </a:spcAft>
              <a:buNone/>
            </a:pPr>
            <a:r>
              <a:t/>
            </a:r>
            <a:endParaRPr sz="2000">
              <a:solidFill>
                <a:srgbClr val="38761D"/>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solidFill>
                  <a:srgbClr val="0033CC"/>
                </a:solidFill>
                <a:latin typeface="Trebuchet MS"/>
                <a:ea typeface="Trebuchet MS"/>
                <a:cs typeface="Trebuchet MS"/>
                <a:sym typeface="Trebuchet MS"/>
              </a:rPr>
              <a:t>Assumptions:</a:t>
            </a:r>
            <a:endParaRPr b="1" sz="2400">
              <a:solidFill>
                <a:srgbClr val="0033CC"/>
              </a:solidFill>
              <a:latin typeface="Trebuchet MS"/>
              <a:ea typeface="Trebuchet MS"/>
              <a:cs typeface="Trebuchet MS"/>
              <a:sym typeface="Trebuchet MS"/>
            </a:endParaRPr>
          </a:p>
          <a:p>
            <a:pPr indent="-355600" lvl="0" marL="1371600" rtl="0" algn="just">
              <a:spcBef>
                <a:spcPts val="480"/>
              </a:spcBef>
              <a:spcAft>
                <a:spcPts val="0"/>
              </a:spcAft>
              <a:buClr>
                <a:srgbClr val="0033CC"/>
              </a:buClr>
              <a:buSzPts val="2000"/>
              <a:buChar char="➢"/>
            </a:pPr>
            <a:r>
              <a:rPr lang="en-US" sz="2400">
                <a:solidFill>
                  <a:srgbClr val="0033CC"/>
                </a:solidFill>
                <a:latin typeface="Trebuchet MS"/>
                <a:ea typeface="Trebuchet MS"/>
                <a:cs typeface="Trebuchet MS"/>
                <a:sym typeface="Trebuchet MS"/>
              </a:rPr>
              <a:t>The trending topics in future are based on the current and past trend.</a:t>
            </a:r>
            <a:endParaRPr sz="2200">
              <a:solidFill>
                <a:srgbClr val="0033CC"/>
              </a:solidFill>
            </a:endParaRPr>
          </a:p>
          <a:p>
            <a:pPr indent="-368300" lvl="0" marL="1371600" rtl="0" algn="just">
              <a:spcBef>
                <a:spcPts val="480"/>
              </a:spcBef>
              <a:spcAft>
                <a:spcPts val="0"/>
              </a:spcAft>
              <a:buClr>
                <a:srgbClr val="0033CC"/>
              </a:buClr>
              <a:buSzPts val="2200"/>
              <a:buChar char="➢"/>
            </a:pPr>
            <a:r>
              <a:rPr lang="en-US" sz="2400">
                <a:solidFill>
                  <a:srgbClr val="0033CC"/>
                </a:solidFill>
                <a:latin typeface="Trebuchet MS"/>
                <a:ea typeface="Trebuchet MS"/>
                <a:cs typeface="Trebuchet MS"/>
                <a:sym typeface="Trebuchet MS"/>
              </a:rPr>
              <a:t>The frequency of occurrence of topics is helps in predicting it’s trend.</a:t>
            </a:r>
            <a:endParaRPr sz="2400">
              <a:solidFill>
                <a:srgbClr val="0033CC"/>
              </a:solidFill>
              <a:latin typeface="Trebuchet MS"/>
              <a:ea typeface="Trebuchet MS"/>
              <a:cs typeface="Trebuchet MS"/>
              <a:sym typeface="Trebuchet MS"/>
            </a:endParaRPr>
          </a:p>
          <a:p>
            <a:pPr indent="-393700" lvl="0" marL="1371600" rtl="0" algn="just">
              <a:spcBef>
                <a:spcPts val="480"/>
              </a:spcBef>
              <a:spcAft>
                <a:spcPts val="0"/>
              </a:spcAft>
              <a:buClr>
                <a:srgbClr val="0033CC"/>
              </a:buClr>
              <a:buSzPts val="2600"/>
              <a:buFont typeface="Trebuchet MS"/>
              <a:buChar char="➢"/>
            </a:pPr>
            <a:r>
              <a:rPr lang="en-US" sz="2400">
                <a:solidFill>
                  <a:srgbClr val="0033CC"/>
                </a:solidFill>
                <a:latin typeface="Trebuchet MS"/>
                <a:ea typeface="Trebuchet MS"/>
                <a:cs typeface="Trebuchet MS"/>
                <a:sym typeface="Trebuchet MS"/>
              </a:rPr>
              <a:t>Accuracy of chosen model is high.</a:t>
            </a:r>
            <a:endParaRPr sz="2400">
              <a:solidFill>
                <a:srgbClr val="0033CC"/>
              </a:solidFill>
              <a:latin typeface="Trebuchet MS"/>
              <a:ea typeface="Trebuchet MS"/>
              <a:cs typeface="Trebuchet MS"/>
              <a:sym typeface="Trebuchet MS"/>
            </a:endParaRPr>
          </a:p>
          <a:p>
            <a:pPr indent="-393700" lvl="0" marL="1371600" rtl="0" algn="just">
              <a:spcBef>
                <a:spcPts val="480"/>
              </a:spcBef>
              <a:spcAft>
                <a:spcPts val="0"/>
              </a:spcAft>
              <a:buClr>
                <a:srgbClr val="0033CC"/>
              </a:buClr>
              <a:buSzPts val="2600"/>
              <a:buFont typeface="Trebuchet MS"/>
              <a:buChar char="➢"/>
            </a:pPr>
            <a:r>
              <a:rPr lang="en-US" sz="2400">
                <a:solidFill>
                  <a:srgbClr val="0033CC"/>
                </a:solidFill>
                <a:latin typeface="Trebuchet MS"/>
                <a:ea typeface="Trebuchet MS"/>
                <a:cs typeface="Trebuchet MS"/>
                <a:sym typeface="Trebuchet MS"/>
              </a:rPr>
              <a:t>Topics are low resolution and high sensitive.</a:t>
            </a:r>
            <a:endParaRPr sz="2400">
              <a:solidFill>
                <a:srgbClr val="0033CC"/>
              </a:solidFill>
              <a:latin typeface="Trebuchet MS"/>
              <a:ea typeface="Trebuchet MS"/>
              <a:cs typeface="Trebuchet MS"/>
              <a:sym typeface="Trebuchet MS"/>
            </a:endParaRPr>
          </a:p>
          <a:p>
            <a:pPr indent="-393700" lvl="0" marL="1371600" rtl="0" algn="just">
              <a:spcBef>
                <a:spcPts val="480"/>
              </a:spcBef>
              <a:spcAft>
                <a:spcPts val="0"/>
              </a:spcAft>
              <a:buClr>
                <a:srgbClr val="0033CC"/>
              </a:buClr>
              <a:buSzPts val="2600"/>
              <a:buFont typeface="Trebuchet MS"/>
              <a:buChar char="➢"/>
            </a:pPr>
            <a:r>
              <a:rPr lang="en-US" sz="2400">
                <a:solidFill>
                  <a:srgbClr val="0033CC"/>
                </a:solidFill>
                <a:latin typeface="Trebuchet MS"/>
                <a:ea typeface="Trebuchet MS"/>
                <a:cs typeface="Trebuchet MS"/>
                <a:sym typeface="Trebuchet MS"/>
              </a:rPr>
              <a:t>Rising and falling of the topic do not have a long term spanning.</a:t>
            </a:r>
            <a:endParaRPr sz="2400">
              <a:solidFill>
                <a:srgbClr val="0033CC"/>
              </a:solidFill>
              <a:latin typeface="Trebuchet MS"/>
              <a:ea typeface="Trebuchet MS"/>
              <a:cs typeface="Trebuchet MS"/>
              <a:sym typeface="Trebuchet MS"/>
            </a:endParaRPr>
          </a:p>
          <a:p>
            <a:pPr indent="0" lvl="0" marL="1371600" rtl="0" algn="just">
              <a:spcBef>
                <a:spcPts val="48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434343"/>
                </a:solidFill>
                <a:latin typeface="Times New Roman"/>
                <a:ea typeface="Times New Roman"/>
                <a:cs typeface="Times New Roman"/>
                <a:sym typeface="Times New Roman"/>
              </a:rPr>
              <a:t>		</a:t>
            </a:r>
            <a:endParaRPr sz="2000">
              <a:solidFill>
                <a:srgbClr val="43434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