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860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556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F120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56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F120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56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 u="sng">
                <a:solidFill>
                  <a:srgbClr val="556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E2EAC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714756"/>
            <a:ext cx="1592580" cy="508000"/>
          </a:xfrm>
          <a:custGeom>
            <a:avLst/>
            <a:gdLst/>
            <a:ahLst/>
            <a:cxnLst/>
            <a:rect l="l" t="t" r="r" b="b"/>
            <a:pathLst>
              <a:path w="1592580" h="508000">
                <a:moveTo>
                  <a:pt x="0" y="0"/>
                </a:moveTo>
                <a:lnTo>
                  <a:pt x="0" y="503948"/>
                </a:lnTo>
                <a:lnTo>
                  <a:pt x="1245844" y="507491"/>
                </a:lnTo>
                <a:lnTo>
                  <a:pt x="1346200" y="507491"/>
                </a:lnTo>
                <a:lnTo>
                  <a:pt x="1350899" y="502665"/>
                </a:lnTo>
                <a:lnTo>
                  <a:pt x="1354328" y="499617"/>
                </a:lnTo>
                <a:lnTo>
                  <a:pt x="1584960" y="268858"/>
                </a:lnTo>
                <a:lnTo>
                  <a:pt x="1590246" y="261714"/>
                </a:lnTo>
                <a:lnTo>
                  <a:pt x="1592008" y="254571"/>
                </a:lnTo>
                <a:lnTo>
                  <a:pt x="1590246" y="247427"/>
                </a:lnTo>
                <a:lnTo>
                  <a:pt x="1584960" y="240283"/>
                </a:lnTo>
                <a:lnTo>
                  <a:pt x="1355852" y="11302"/>
                </a:lnTo>
                <a:lnTo>
                  <a:pt x="1350899" y="11302"/>
                </a:lnTo>
                <a:lnTo>
                  <a:pt x="1350899" y="6476"/>
                </a:lnTo>
                <a:lnTo>
                  <a:pt x="1346200" y="6476"/>
                </a:lnTo>
                <a:lnTo>
                  <a:pt x="134137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B6C7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0892" y="84582"/>
            <a:ext cx="8570214" cy="872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 u="sng">
                <a:solidFill>
                  <a:srgbClr val="55633D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1472" y="1519173"/>
            <a:ext cx="11069320" cy="4415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F120A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32628/IJSRSET83177" TargetMode="External"/><Relationship Id="rId3" Type="http://schemas.openxmlformats.org/officeDocument/2006/relationships/image" Target="../media/image36.png"/><Relationship Id="rId7" Type="http://schemas.openxmlformats.org/officeDocument/2006/relationships/hyperlink" Target="https://journal.hmjournals.com/index.php/IJAAp" TargetMode="External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jsrset.com/IJSRSET2183177" TargetMode="External"/><Relationship Id="rId11" Type="http://schemas.openxmlformats.org/officeDocument/2006/relationships/hyperlink" Target="https://doi.org/10.1186/s40538-024-00641-6" TargetMode="External"/><Relationship Id="rId5" Type="http://schemas.openxmlformats.org/officeDocument/2006/relationships/hyperlink" Target="https://www.frontiersin.org/journals/plant-science/articles/10.3389/fpls.2024.1401089/full" TargetMode="External"/><Relationship Id="rId10" Type="http://schemas.openxmlformats.org/officeDocument/2006/relationships/hyperlink" Target="http://www.mdpi.com/journal/sensors" TargetMode="External"/><Relationship Id="rId4" Type="http://schemas.openxmlformats.org/officeDocument/2006/relationships/image" Target="../media/image37.png"/><Relationship Id="rId9" Type="http://schemas.openxmlformats.org/officeDocument/2006/relationships/hyperlink" Target="https://doi.org/10.4038/kjms.v6i1.108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45236"/>
              <a:ext cx="12192000" cy="179463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503932" y="1728216"/>
              <a:ext cx="7515859" cy="1794637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20725" y="938976"/>
            <a:ext cx="11700510" cy="2917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79700" marR="5080" indent="-2667635">
              <a:lnSpc>
                <a:spcPct val="119500"/>
              </a:lnSpc>
              <a:spcBef>
                <a:spcPts val="100"/>
              </a:spcBef>
              <a:tabLst>
                <a:tab pos="6426835" algn="l"/>
              </a:tabLst>
            </a:pPr>
            <a:r>
              <a:rPr sz="5400" u="none" dirty="0">
                <a:solidFill>
                  <a:schemeClr val="tx1"/>
                </a:solidFill>
              </a:rPr>
              <a:t>Arduino </a:t>
            </a:r>
            <a:r>
              <a:rPr lang="en-US" sz="5400" dirty="0">
                <a:solidFill>
                  <a:schemeClr val="tx1"/>
                </a:solidFill>
              </a:rPr>
              <a:t>Microcontroller-Driven Indoor Hydroponic Fodder System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979670" y="5306314"/>
            <a:ext cx="2487930" cy="6412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6415" marR="5080" indent="-51435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 err="1">
                <a:solidFill>
                  <a:srgbClr val="0F120A"/>
                </a:solidFill>
                <a:latin typeface="Tahoma"/>
                <a:cs typeface="Tahoma"/>
              </a:rPr>
              <a:t>A.K.Ranaweera</a:t>
            </a:r>
            <a:endParaRPr lang="en-US" sz="2000" b="1" spc="-45" dirty="0">
              <a:solidFill>
                <a:srgbClr val="0F120A"/>
              </a:solidFill>
              <a:latin typeface="Tahoma"/>
              <a:cs typeface="Tahoma"/>
            </a:endParaRPr>
          </a:p>
          <a:p>
            <a:pPr marL="526415" marR="5080" indent="-514350">
              <a:lnSpc>
                <a:spcPct val="100000"/>
              </a:lnSpc>
              <a:spcBef>
                <a:spcPts val="100"/>
              </a:spcBef>
            </a:pPr>
            <a:r>
              <a:rPr lang="en-US" sz="2000" b="1" spc="-45" dirty="0">
                <a:solidFill>
                  <a:srgbClr val="0F120A"/>
                </a:solidFill>
                <a:latin typeface="Tahoma"/>
                <a:cs typeface="Tahoma"/>
              </a:rPr>
              <a:t>ITBNM-2110-0046</a:t>
            </a:r>
            <a:endParaRPr sz="20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16323" y="0"/>
              <a:ext cx="3985133" cy="972058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387722" y="84582"/>
            <a:ext cx="341439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u="sng" dirty="0">
                <a:solidFill>
                  <a:srgbClr val="6C7E39"/>
                </a:solidFill>
                <a:uFill>
                  <a:solidFill>
                    <a:srgbClr val="6C7E39"/>
                  </a:solidFill>
                </a:uFill>
              </a:rPr>
              <a:t>System</a:t>
            </a:r>
            <a:r>
              <a:rPr u="sng" spc="-110" dirty="0">
                <a:solidFill>
                  <a:srgbClr val="6C7E39"/>
                </a:solidFill>
                <a:uFill>
                  <a:solidFill>
                    <a:srgbClr val="6C7E39"/>
                  </a:solidFill>
                </a:uFill>
              </a:rPr>
              <a:t> </a:t>
            </a:r>
            <a:r>
              <a:rPr u="sng" spc="-10" dirty="0">
                <a:solidFill>
                  <a:srgbClr val="6C7E39"/>
                </a:solidFill>
                <a:uFill>
                  <a:solidFill>
                    <a:srgbClr val="6C7E39"/>
                  </a:solidFill>
                </a:uFill>
              </a:rPr>
              <a:t>Overview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488694" y="717295"/>
            <a:ext cx="280987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Block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 Diagram</a:t>
            </a:r>
            <a:endParaRPr sz="3200">
              <a:latin typeface="Times New Roman"/>
              <a:cs typeface="Times New Roman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2EDA1B-2903-45A4-967D-24AF29B4391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1941" y="1317536"/>
            <a:ext cx="8216459" cy="53118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88542" y="238506"/>
            <a:ext cx="299085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Design</a:t>
            </a:r>
            <a:r>
              <a:rPr sz="3200" spc="-60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Diagram</a:t>
            </a:r>
            <a:endParaRPr sz="3200" dirty="0">
              <a:latin typeface="Times New Roman"/>
              <a:cs typeface="Times New Roman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A2DFF6-EFFF-4CE0-A34A-533D7C336C4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088542" y="838200"/>
            <a:ext cx="10036658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9632" y="656894"/>
            <a:ext cx="4734941" cy="111691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1764" y="798703"/>
            <a:ext cx="409829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spc="-100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Circuit</a:t>
            </a:r>
            <a:r>
              <a:rPr sz="4000" u="sng" spc="-160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 </a:t>
            </a:r>
            <a:r>
              <a:rPr sz="4000" u="sng" spc="-75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Diagrams</a:t>
            </a:r>
            <a:endParaRPr sz="40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94432" y="1356360"/>
            <a:ext cx="4125341" cy="960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542ED7-E71F-4C19-B523-6F97C6FB7972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914400" y="1773808"/>
            <a:ext cx="10439400" cy="45507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033016" y="223977"/>
              <a:ext cx="8153146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70764" rIns="0" bIns="0" rtlCol="0">
            <a:spAutoFit/>
          </a:bodyPr>
          <a:lstStyle/>
          <a:p>
            <a:pPr marL="506095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0" dirty="0"/>
              <a:t> </a:t>
            </a:r>
            <a:r>
              <a:rPr dirty="0"/>
              <a:t>Software</a:t>
            </a:r>
            <a:r>
              <a:rPr spc="-125" dirty="0"/>
              <a:t> </a:t>
            </a:r>
            <a:r>
              <a:rPr spc="-10" dirty="0"/>
              <a:t>Requirements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07335" y="853414"/>
            <a:ext cx="7604506" cy="91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74242" y="1258062"/>
            <a:ext cx="41205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Hardware</a:t>
            </a:r>
            <a:r>
              <a:rPr sz="3200" spc="-8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Requirement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69745" y="1939544"/>
            <a:ext cx="3942079" cy="39890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Arduino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2000" spc="-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TDS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Turbidity</a:t>
            </a:r>
            <a:r>
              <a:rPr sz="2000" spc="-1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Moisture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2000" spc="-1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Artificial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Solar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Light(LDR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Sensor)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Pump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Motor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LCD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Display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LED’s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Switches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2000" spc="-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Tank</a:t>
            </a:r>
            <a:endParaRPr sz="20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Pipes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Tubes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56350" y="1939544"/>
            <a:ext cx="2413635" cy="309123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Resistors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Capacitors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Diodes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Transistors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Outer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Frame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Mounts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Fittings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Supporting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Frame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Screws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&amp;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Joints</a:t>
            </a:r>
            <a:endParaRPr lang="en-US" sz="2000" spc="-10" dirty="0">
              <a:solidFill>
                <a:srgbClr val="0F120A"/>
              </a:solidFill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GAS sensor</a:t>
            </a:r>
          </a:p>
          <a:p>
            <a:pPr marL="355600" indent="-342900">
              <a:lnSpc>
                <a:spcPct val="100000"/>
              </a:lnSpc>
              <a:buFont typeface="Wingdings"/>
              <a:buChar char=""/>
              <a:tabLst>
                <a:tab pos="355600" algn="l"/>
              </a:tabLst>
            </a:pPr>
            <a:r>
              <a:rPr lang="en-US"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Sola panel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9142"/>
            <a:ext cx="12192000" cy="684885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393315" y="752982"/>
            <a:ext cx="5388485" cy="29219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8450" algn="l"/>
              </a:tabLst>
            </a:pPr>
            <a:r>
              <a:rPr sz="3200" dirty="0">
                <a:solidFill>
                  <a:srgbClr val="6F2F9F"/>
                </a:solidFill>
                <a:latin typeface="Times New Roman"/>
                <a:cs typeface="Times New Roman"/>
              </a:rPr>
              <a:t>Software</a:t>
            </a:r>
            <a:r>
              <a:rPr sz="3200" spc="-25" dirty="0">
                <a:solidFill>
                  <a:srgbClr val="6F2F9F"/>
                </a:solidFill>
                <a:latin typeface="Times New Roman"/>
                <a:cs typeface="Times New Roman"/>
              </a:rPr>
              <a:t> </a:t>
            </a: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Requirement</a:t>
            </a:r>
            <a:endParaRPr sz="32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89"/>
              </a:spcBef>
              <a:buClr>
                <a:srgbClr val="6F2F9F"/>
              </a:buClr>
              <a:buFont typeface="Arial MT"/>
              <a:buChar char="•"/>
            </a:pPr>
            <a:endParaRPr sz="3200" dirty="0">
              <a:latin typeface="Times New Roman"/>
              <a:cs typeface="Times New Roman"/>
            </a:endParaRPr>
          </a:p>
          <a:p>
            <a:pPr marL="441325" lvl="1" indent="-342900">
              <a:lnSpc>
                <a:spcPct val="100000"/>
              </a:lnSpc>
              <a:buFont typeface="Wingdings"/>
              <a:buChar char=""/>
              <a:tabLst>
                <a:tab pos="44132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Operating</a:t>
            </a:r>
            <a:r>
              <a:rPr sz="2000" spc="-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System:</a:t>
            </a:r>
            <a:r>
              <a:rPr sz="2000" spc="-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lang="en-US" sz="2000" spc="-90" dirty="0">
                <a:solidFill>
                  <a:srgbClr val="0F120A"/>
                </a:solidFill>
                <a:latin typeface="Times New Roman"/>
                <a:cs typeface="Times New Roman"/>
              </a:rPr>
              <a:t>Any Android/</a:t>
            </a:r>
            <a:r>
              <a:rPr lang="en-US" sz="2000" spc="-90" dirty="0" err="1">
                <a:solidFill>
                  <a:srgbClr val="0F120A"/>
                </a:solidFill>
                <a:latin typeface="Times New Roman"/>
                <a:cs typeface="Times New Roman"/>
              </a:rPr>
              <a:t>ios</a:t>
            </a:r>
            <a:r>
              <a:rPr lang="en-US" sz="2000" spc="-90" dirty="0">
                <a:solidFill>
                  <a:srgbClr val="0F120A"/>
                </a:solidFill>
                <a:latin typeface="Times New Roman"/>
                <a:cs typeface="Times New Roman"/>
              </a:rPr>
              <a:t> Phone</a:t>
            </a:r>
            <a:endParaRPr sz="2000" dirty="0">
              <a:latin typeface="Times New Roman"/>
              <a:cs typeface="Times New Roman"/>
            </a:endParaRPr>
          </a:p>
          <a:p>
            <a:pPr marL="44132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4132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Development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 err="1">
                <a:solidFill>
                  <a:srgbClr val="0F120A"/>
                </a:solidFill>
                <a:latin typeface="Times New Roman"/>
                <a:cs typeface="Times New Roman"/>
              </a:rPr>
              <a:t>Environment:Visual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Studio</a:t>
            </a:r>
            <a:r>
              <a:rPr lang="en-US"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Code</a:t>
            </a:r>
            <a:endParaRPr sz="2000" dirty="0">
              <a:latin typeface="Times New Roman"/>
              <a:cs typeface="Times New Roman"/>
            </a:endParaRPr>
          </a:p>
          <a:p>
            <a:pPr marL="44132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4132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Languages: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lang="en-US"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React Native (JSX)</a:t>
            </a:r>
            <a:endParaRPr sz="2000" dirty="0">
              <a:latin typeface="Times New Roman"/>
              <a:cs typeface="Times New Roman"/>
            </a:endParaRPr>
          </a:p>
          <a:p>
            <a:pPr marL="441325" lvl="1" indent="-342900">
              <a:lnSpc>
                <a:spcPct val="100000"/>
              </a:lnSpc>
              <a:spcBef>
                <a:spcPts val="1200"/>
              </a:spcBef>
              <a:buFont typeface="Wingdings"/>
              <a:buChar char=""/>
              <a:tabLst>
                <a:tab pos="44132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Minimum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lang="en-US"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4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GB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RAM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134611" y="410006"/>
            <a:ext cx="3264153" cy="78468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688" rIns="0" bIns="0" rtlCol="0">
            <a:spAutoFit/>
          </a:bodyPr>
          <a:lstStyle/>
          <a:p>
            <a:pPr marL="2545080">
              <a:lnSpc>
                <a:spcPct val="100000"/>
              </a:lnSpc>
              <a:spcBef>
                <a:spcPts val="95"/>
              </a:spcBef>
            </a:pPr>
            <a:r>
              <a:rPr sz="2800" u="sng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Ongoing</a:t>
            </a:r>
            <a:r>
              <a:rPr sz="2800" u="sng" spc="-85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 </a:t>
            </a:r>
            <a:r>
              <a:rPr sz="2800" u="sng" spc="-90" dirty="0">
                <a:solidFill>
                  <a:srgbClr val="0F120A"/>
                </a:solidFill>
                <a:uFill>
                  <a:solidFill>
                    <a:srgbClr val="0F120A"/>
                  </a:solidFill>
                </a:uFill>
                <a:latin typeface="Tahoma"/>
                <a:cs typeface="Tahoma"/>
              </a:rPr>
              <a:t>Project</a:t>
            </a:r>
            <a:endParaRPr sz="28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7971" y="897604"/>
            <a:ext cx="2837433" cy="700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6A2C56-E1EA-49E6-9506-834F5F9BF2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444923"/>
            <a:ext cx="9144000" cy="50030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783705"/>
            <a:chOff x="0" y="0"/>
            <a:chExt cx="12192000" cy="678370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783322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48784" y="141681"/>
              <a:ext cx="2720086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102" rIns="0" bIns="0" rtlCol="0">
            <a:spAutoFit/>
          </a:bodyPr>
          <a:lstStyle/>
          <a:p>
            <a:pPr marL="32226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3103" y="771118"/>
            <a:ext cx="2171446" cy="9121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03835" indent="456565">
              <a:lnSpc>
                <a:spcPct val="100000"/>
              </a:lnSpc>
              <a:spcBef>
                <a:spcPts val="100"/>
              </a:spcBef>
              <a:buSzPct val="97222"/>
              <a:buAutoNum type="arabicPlain"/>
              <a:tabLst>
                <a:tab pos="469265" algn="l"/>
              </a:tabLst>
            </a:pPr>
            <a:r>
              <a:rPr spc="-10" dirty="0"/>
              <a:t>M.</a:t>
            </a:r>
            <a:r>
              <a:rPr spc="-135" dirty="0"/>
              <a:t> </a:t>
            </a:r>
            <a:r>
              <a:rPr spc="-170" dirty="0"/>
              <a:t>U.</a:t>
            </a:r>
            <a:r>
              <a:rPr spc="-90" dirty="0"/>
              <a:t> </a:t>
            </a:r>
            <a:r>
              <a:rPr dirty="0"/>
              <a:t>C.</a:t>
            </a:r>
            <a:r>
              <a:rPr spc="-114" dirty="0"/>
              <a:t> </a:t>
            </a:r>
            <a:r>
              <a:rPr spc="-60" dirty="0"/>
              <a:t>J.</a:t>
            </a:r>
            <a:r>
              <a:rPr spc="-120" dirty="0"/>
              <a:t> </a:t>
            </a:r>
            <a:r>
              <a:rPr spc="-175" dirty="0"/>
              <a:t>E.</a:t>
            </a:r>
            <a:r>
              <a:rPr spc="-110" dirty="0"/>
              <a:t> </a:t>
            </a:r>
            <a:r>
              <a:rPr spc="-30" dirty="0"/>
              <a:t>Chowdhury,</a:t>
            </a:r>
            <a:r>
              <a:rPr spc="-65" dirty="0"/>
              <a:t> "Evaluation</a:t>
            </a:r>
            <a:r>
              <a:rPr spc="-130" dirty="0"/>
              <a:t> </a:t>
            </a:r>
            <a:r>
              <a:rPr dirty="0"/>
              <a:t>of</a:t>
            </a:r>
            <a:r>
              <a:rPr spc="-114" dirty="0"/>
              <a:t> </a:t>
            </a:r>
            <a:r>
              <a:rPr dirty="0"/>
              <a:t>hydroponic</a:t>
            </a:r>
            <a:r>
              <a:rPr spc="-120" dirty="0"/>
              <a:t> </a:t>
            </a:r>
            <a:r>
              <a:rPr spc="-140" dirty="0"/>
              <a:t>systems</a:t>
            </a:r>
            <a:r>
              <a:rPr spc="-85" dirty="0"/>
              <a:t> </a:t>
            </a:r>
            <a:r>
              <a:rPr spc="-75" dirty="0"/>
              <a:t>for</a:t>
            </a:r>
            <a:r>
              <a:rPr spc="-120" dirty="0"/>
              <a:t> </a:t>
            </a:r>
            <a:r>
              <a:rPr dirty="0"/>
              <a:t>organic</a:t>
            </a:r>
            <a:r>
              <a:rPr spc="-130" dirty="0"/>
              <a:t> </a:t>
            </a:r>
            <a:r>
              <a:rPr dirty="0"/>
              <a:t>lettuce</a:t>
            </a:r>
            <a:r>
              <a:rPr spc="-80" dirty="0"/>
              <a:t> </a:t>
            </a:r>
            <a:r>
              <a:rPr dirty="0"/>
              <a:t>production</a:t>
            </a:r>
            <a:r>
              <a:rPr spc="-120" dirty="0"/>
              <a:t> </a:t>
            </a:r>
            <a:r>
              <a:rPr spc="-25" dirty="0"/>
              <a:t>in </a:t>
            </a:r>
            <a:r>
              <a:rPr spc="-10" dirty="0">
                <a:hlinkClick r:id="rId5"/>
              </a:rPr>
              <a:t>controlled</a:t>
            </a:r>
            <a:r>
              <a:rPr spc="-110" dirty="0">
                <a:hlinkClick r:id="rId5"/>
              </a:rPr>
              <a:t> </a:t>
            </a:r>
            <a:r>
              <a:rPr spc="-75" dirty="0">
                <a:hlinkClick r:id="rId5"/>
              </a:rPr>
              <a:t>environment," </a:t>
            </a:r>
            <a:r>
              <a:rPr spc="-170" dirty="0">
                <a:hlinkClick r:id="rId5"/>
              </a:rPr>
              <a:t>06</a:t>
            </a:r>
            <a:r>
              <a:rPr spc="-105" dirty="0">
                <a:hlinkClick r:id="rId5"/>
              </a:rPr>
              <a:t> </a:t>
            </a:r>
            <a:r>
              <a:rPr spc="-170" dirty="0">
                <a:hlinkClick r:id="rId5"/>
              </a:rPr>
              <a:t>08</a:t>
            </a:r>
            <a:r>
              <a:rPr spc="-110" dirty="0">
                <a:hlinkClick r:id="rId5"/>
              </a:rPr>
              <a:t> </a:t>
            </a:r>
            <a:r>
              <a:rPr spc="-165" dirty="0">
                <a:hlinkClick r:id="rId5"/>
              </a:rPr>
              <a:t>2024.</a:t>
            </a:r>
            <a:r>
              <a:rPr spc="-95" dirty="0">
                <a:hlinkClick r:id="rId5"/>
              </a:rPr>
              <a:t> </a:t>
            </a:r>
            <a:r>
              <a:rPr spc="-80" dirty="0">
                <a:hlinkClick r:id="rId5"/>
              </a:rPr>
              <a:t>[Online].</a:t>
            </a:r>
            <a:r>
              <a:rPr spc="-114" dirty="0">
                <a:hlinkClick r:id="rId5"/>
              </a:rPr>
              <a:t> </a:t>
            </a:r>
            <a:r>
              <a:rPr spc="-30" dirty="0">
                <a:hlinkClick r:id="rId5"/>
              </a:rPr>
              <a:t>Available:</a:t>
            </a:r>
            <a:r>
              <a:rPr spc="-114" dirty="0">
                <a:hlinkClick r:id="rId5"/>
              </a:rPr>
              <a:t> </a:t>
            </a:r>
            <a:r>
              <a:rPr u="sng" spc="-7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5"/>
              </a:rPr>
              <a:t>https://www.frontiersin.org/journals/plant-</a:t>
            </a:r>
            <a:r>
              <a:rPr spc="-70" dirty="0">
                <a:solidFill>
                  <a:srgbClr val="FA4917"/>
                </a:solidFill>
                <a:hlinkClick r:id="rId5"/>
              </a:rPr>
              <a:t> </a:t>
            </a:r>
            <a:r>
              <a:rPr u="sng" spc="-7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5"/>
              </a:rPr>
              <a:t>science/articles/10.3389/fpls.2024.1401089/full</a:t>
            </a:r>
          </a:p>
          <a:p>
            <a:pPr marL="362585" indent="-356870">
              <a:lnSpc>
                <a:spcPct val="100000"/>
              </a:lnSpc>
              <a:spcBef>
                <a:spcPts val="2160"/>
              </a:spcBef>
              <a:buSzPct val="97222"/>
              <a:buAutoNum type="arabicPlain"/>
              <a:tabLst>
                <a:tab pos="362585" algn="l"/>
              </a:tabLst>
            </a:pPr>
            <a:r>
              <a:rPr spc="-250" dirty="0"/>
              <a:t>S.</a:t>
            </a:r>
            <a:r>
              <a:rPr spc="-105" dirty="0"/>
              <a:t> </a:t>
            </a:r>
            <a:r>
              <a:rPr spc="-250" dirty="0"/>
              <a:t>S.</a:t>
            </a:r>
            <a:r>
              <a:rPr spc="-110" dirty="0"/>
              <a:t> </a:t>
            </a:r>
            <a:r>
              <a:rPr spc="-105" dirty="0"/>
              <a:t>Turakne,</a:t>
            </a:r>
            <a:r>
              <a:rPr spc="-80" dirty="0"/>
              <a:t> </a:t>
            </a:r>
            <a:r>
              <a:rPr spc="-170" dirty="0"/>
              <a:t>11</a:t>
            </a:r>
            <a:r>
              <a:rPr spc="-114" dirty="0"/>
              <a:t> </a:t>
            </a:r>
            <a:r>
              <a:rPr spc="-170" dirty="0"/>
              <a:t>03</a:t>
            </a:r>
            <a:r>
              <a:rPr spc="-100" dirty="0"/>
              <a:t> </a:t>
            </a:r>
            <a:r>
              <a:rPr spc="-160" dirty="0"/>
              <a:t>2021.</a:t>
            </a:r>
            <a:r>
              <a:rPr spc="-114" dirty="0"/>
              <a:t> </a:t>
            </a:r>
            <a:r>
              <a:rPr spc="-80" dirty="0"/>
              <a:t>[Online].</a:t>
            </a:r>
            <a:r>
              <a:rPr spc="-105" dirty="0"/>
              <a:t> </a:t>
            </a:r>
            <a:r>
              <a:rPr spc="-25" dirty="0"/>
              <a:t>Available:</a:t>
            </a:r>
            <a:r>
              <a:rPr spc="-114" dirty="0"/>
              <a:t> </a:t>
            </a:r>
            <a:r>
              <a:rPr u="sng" spc="-11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6"/>
              </a:rPr>
              <a:t>https://ijsrset.com/IJSRSET2183177</a:t>
            </a:r>
            <a:r>
              <a:rPr spc="-110" dirty="0"/>
              <a:t>.</a:t>
            </a:r>
          </a:p>
          <a:p>
            <a:pPr marL="469265" indent="-456565">
              <a:lnSpc>
                <a:spcPct val="100000"/>
              </a:lnSpc>
              <a:spcBef>
                <a:spcPts val="2160"/>
              </a:spcBef>
              <a:buClr>
                <a:srgbClr val="0F120A"/>
              </a:buClr>
              <a:buSzPct val="97222"/>
              <a:buAutoNum type="arabicPlain"/>
              <a:tabLst>
                <a:tab pos="469265" algn="l"/>
              </a:tabLst>
            </a:pPr>
            <a:r>
              <a:rPr u="sng" spc="-6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7"/>
              </a:rPr>
              <a:t>https://journal.hmjournals.com/index.php/IJAAp</a:t>
            </a:r>
            <a:r>
              <a:rPr spc="-15" dirty="0">
                <a:solidFill>
                  <a:srgbClr val="FA4917"/>
                </a:solidFill>
              </a:rPr>
              <a:t> </a:t>
            </a:r>
            <a:r>
              <a:rPr spc="-65" dirty="0">
                <a:solidFill>
                  <a:srgbClr val="000000"/>
                </a:solidFill>
              </a:rPr>
              <a:t>International</a:t>
            </a:r>
            <a:r>
              <a:rPr spc="-35" dirty="0">
                <a:solidFill>
                  <a:srgbClr val="000000"/>
                </a:solidFill>
              </a:rPr>
              <a:t> </a:t>
            </a:r>
            <a:r>
              <a:rPr spc="-30" dirty="0">
                <a:solidFill>
                  <a:srgbClr val="000000"/>
                </a:solidFill>
              </a:rPr>
              <a:t>Journal</a:t>
            </a:r>
            <a:r>
              <a:rPr spc="-4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45" dirty="0">
                <a:solidFill>
                  <a:srgbClr val="000000"/>
                </a:solidFill>
              </a:rPr>
              <a:t> Agriculture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60" dirty="0">
                <a:solidFill>
                  <a:srgbClr val="000000"/>
                </a:solidFill>
              </a:rPr>
              <a:t>and</a:t>
            </a:r>
            <a:r>
              <a:rPr spc="-3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Animal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>
                <a:solidFill>
                  <a:srgbClr val="000000"/>
                </a:solidFill>
              </a:rPr>
              <a:t>Production</a:t>
            </a:r>
          </a:p>
          <a:p>
            <a:pPr marL="363855" indent="-356870">
              <a:lnSpc>
                <a:spcPct val="100000"/>
              </a:lnSpc>
              <a:spcBef>
                <a:spcPts val="2160"/>
              </a:spcBef>
              <a:buClr>
                <a:srgbClr val="0F120A"/>
              </a:buClr>
              <a:buSzPct val="97222"/>
              <a:buAutoNum type="arabicPlain" startAt="4"/>
              <a:tabLst>
                <a:tab pos="363855" algn="l"/>
              </a:tabLst>
            </a:pPr>
            <a:r>
              <a:rPr u="sng" spc="-13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8"/>
              </a:rPr>
              <a:t>https://doi.org/10.32628/IJSRSET83177</a:t>
            </a:r>
            <a:r>
              <a:rPr spc="-35" dirty="0">
                <a:solidFill>
                  <a:srgbClr val="FA4917"/>
                </a:solidFill>
              </a:rPr>
              <a:t> </a:t>
            </a:r>
            <a:r>
              <a:rPr spc="-60" dirty="0">
                <a:solidFill>
                  <a:srgbClr val="000000"/>
                </a:solidFill>
              </a:rPr>
              <a:t>International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35" dirty="0">
                <a:solidFill>
                  <a:srgbClr val="000000"/>
                </a:solidFill>
              </a:rPr>
              <a:t>Journal</a:t>
            </a:r>
            <a:r>
              <a:rPr spc="-10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95" dirty="0">
                <a:solidFill>
                  <a:srgbClr val="000000"/>
                </a:solidFill>
              </a:rPr>
              <a:t> </a:t>
            </a:r>
            <a:r>
              <a:rPr spc="-50" dirty="0">
                <a:solidFill>
                  <a:srgbClr val="000000"/>
                </a:solidFill>
              </a:rPr>
              <a:t>Scientific</a:t>
            </a:r>
            <a:r>
              <a:rPr spc="-15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Research</a:t>
            </a:r>
            <a:r>
              <a:rPr spc="-75" dirty="0">
                <a:solidFill>
                  <a:srgbClr val="000000"/>
                </a:solidFill>
              </a:rPr>
              <a:t> </a:t>
            </a:r>
            <a:r>
              <a:rPr spc="-85" dirty="0">
                <a:solidFill>
                  <a:srgbClr val="000000"/>
                </a:solidFill>
              </a:rPr>
              <a:t>in</a:t>
            </a:r>
            <a:r>
              <a:rPr spc="-110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0000"/>
                </a:solidFill>
              </a:rPr>
              <a:t>Science</a:t>
            </a:r>
          </a:p>
          <a:p>
            <a:pPr marL="469265" indent="-456565">
              <a:lnSpc>
                <a:spcPct val="100000"/>
              </a:lnSpc>
              <a:spcBef>
                <a:spcPts val="2160"/>
              </a:spcBef>
              <a:buClr>
                <a:srgbClr val="0F120A"/>
              </a:buClr>
              <a:buSzPct val="97222"/>
              <a:buAutoNum type="arabicPlain" startAt="4"/>
              <a:tabLst>
                <a:tab pos="469265" algn="l"/>
              </a:tabLst>
            </a:pPr>
            <a:r>
              <a:rPr u="sng" spc="-12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9"/>
              </a:rPr>
              <a:t>https://doi.org/10.4038/kjms.v6i1.108</a:t>
            </a:r>
            <a:r>
              <a:rPr spc="30" dirty="0">
                <a:solidFill>
                  <a:srgbClr val="FA4917"/>
                </a:solidFill>
              </a:rPr>
              <a:t> </a:t>
            </a:r>
            <a:r>
              <a:rPr spc="-130" dirty="0"/>
              <a:t>KDU</a:t>
            </a:r>
            <a:r>
              <a:rPr spc="-60" dirty="0"/>
              <a:t> </a:t>
            </a:r>
            <a:r>
              <a:rPr spc="-35" dirty="0"/>
              <a:t>Journal</a:t>
            </a:r>
            <a:r>
              <a:rPr spc="-40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spc="-60" dirty="0"/>
              <a:t>Multidisciplinary</a:t>
            </a:r>
            <a:r>
              <a:rPr spc="-85" dirty="0"/>
              <a:t> </a:t>
            </a:r>
            <a:r>
              <a:rPr spc="-10" dirty="0"/>
              <a:t>Studies</a:t>
            </a:r>
          </a:p>
          <a:p>
            <a:pPr marL="469265" indent="-456565">
              <a:lnSpc>
                <a:spcPct val="100000"/>
              </a:lnSpc>
              <a:spcBef>
                <a:spcPts val="2160"/>
              </a:spcBef>
              <a:buClr>
                <a:srgbClr val="0F120A"/>
              </a:buClr>
              <a:buSzPct val="97222"/>
              <a:buAutoNum type="arabicPlain" startAt="4"/>
              <a:tabLst>
                <a:tab pos="469265" algn="l"/>
              </a:tabLst>
            </a:pPr>
            <a:r>
              <a:rPr u="sng" spc="-5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10"/>
              </a:rPr>
              <a:t>www.mdpi.com/journal/sensors</a:t>
            </a:r>
            <a:r>
              <a:rPr spc="10" dirty="0">
                <a:solidFill>
                  <a:srgbClr val="FA4917"/>
                </a:solidFill>
              </a:rPr>
              <a:t> </a:t>
            </a:r>
            <a:r>
              <a:rPr spc="-35" dirty="0"/>
              <a:t>vertical</a:t>
            </a:r>
            <a:r>
              <a:rPr spc="-85" dirty="0"/>
              <a:t> </a:t>
            </a:r>
            <a:r>
              <a:rPr spc="-50" dirty="0"/>
              <a:t>hydroponics;</a:t>
            </a:r>
            <a:r>
              <a:rPr spc="-65" dirty="0"/>
              <a:t> </a:t>
            </a:r>
            <a:r>
              <a:rPr spc="-30" dirty="0"/>
              <a:t>indoor</a:t>
            </a:r>
            <a:r>
              <a:rPr spc="-90" dirty="0"/>
              <a:t> farming;</a:t>
            </a:r>
            <a:r>
              <a:rPr spc="-85" dirty="0"/>
              <a:t> </a:t>
            </a:r>
            <a:r>
              <a:rPr dirty="0"/>
              <a:t>automated</a:t>
            </a:r>
            <a:r>
              <a:rPr spc="-15" dirty="0"/>
              <a:t> </a:t>
            </a:r>
            <a:r>
              <a:rPr spc="-10" dirty="0"/>
              <a:t>system</a:t>
            </a:r>
          </a:p>
          <a:p>
            <a:pPr marL="469265" indent="-456565">
              <a:lnSpc>
                <a:spcPct val="100000"/>
              </a:lnSpc>
              <a:spcBef>
                <a:spcPts val="2160"/>
              </a:spcBef>
              <a:buClr>
                <a:srgbClr val="0F120A"/>
              </a:buClr>
              <a:buSzPct val="97222"/>
              <a:buAutoNum type="arabicPlain" startAt="4"/>
              <a:tabLst>
                <a:tab pos="469265" algn="l"/>
              </a:tabLst>
            </a:pPr>
            <a:r>
              <a:rPr u="sng" spc="-12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11"/>
              </a:rPr>
              <a:t>https://doi.org/10.1186/s40538-</a:t>
            </a:r>
            <a:r>
              <a:rPr u="sng" spc="-185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11"/>
              </a:rPr>
              <a:t>024-</a:t>
            </a:r>
            <a:r>
              <a:rPr u="sng" spc="-18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11"/>
              </a:rPr>
              <a:t>00641-</a:t>
            </a:r>
            <a:r>
              <a:rPr u="sng" spc="-170" dirty="0">
                <a:solidFill>
                  <a:srgbClr val="FA4917"/>
                </a:solidFill>
                <a:uFill>
                  <a:solidFill>
                    <a:srgbClr val="FA4917"/>
                  </a:solidFill>
                </a:uFill>
                <a:hlinkClick r:id="rId11"/>
              </a:rPr>
              <a:t>6</a:t>
            </a:r>
            <a:r>
              <a:rPr spc="-35" dirty="0">
                <a:solidFill>
                  <a:srgbClr val="FA4917"/>
                </a:solidFill>
              </a:rPr>
              <a:t> </a:t>
            </a:r>
            <a:r>
              <a:rPr spc="-125" dirty="0"/>
              <a:t>Lim</a:t>
            </a:r>
            <a:r>
              <a:rPr spc="-85" dirty="0"/>
              <a:t> </a:t>
            </a:r>
            <a:r>
              <a:rPr spc="-10" dirty="0"/>
              <a:t>et</a:t>
            </a:r>
            <a:r>
              <a:rPr spc="-80" dirty="0"/>
              <a:t> </a:t>
            </a:r>
            <a:r>
              <a:rPr spc="-50" dirty="0"/>
              <a:t>al.</a:t>
            </a:r>
            <a:r>
              <a:rPr spc="-90" dirty="0"/>
              <a:t> </a:t>
            </a:r>
            <a:r>
              <a:rPr dirty="0"/>
              <a:t>Chem.</a:t>
            </a:r>
            <a:r>
              <a:rPr spc="-75" dirty="0"/>
              <a:t> </a:t>
            </a:r>
            <a:r>
              <a:rPr spc="-120" dirty="0"/>
              <a:t>Biol.</a:t>
            </a:r>
            <a:r>
              <a:rPr spc="-114" dirty="0"/>
              <a:t> </a:t>
            </a:r>
            <a:r>
              <a:rPr spc="-50" dirty="0"/>
              <a:t>Technol.</a:t>
            </a:r>
            <a:r>
              <a:rPr spc="-45" dirty="0"/>
              <a:t> </a:t>
            </a:r>
            <a:r>
              <a:rPr spc="-10" dirty="0"/>
              <a:t>Agric.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12235" y="2865120"/>
              <a:ext cx="5380482" cy="130238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72332" y="3125851"/>
              <a:ext cx="4878578" cy="79997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39516" y="132715"/>
            <a:ext cx="58724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u="sng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Outline</a:t>
            </a:r>
            <a:r>
              <a:rPr sz="4000" u="sng" spc="-65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 </a:t>
            </a:r>
            <a:r>
              <a:rPr sz="4000" u="sng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of</a:t>
            </a:r>
            <a:r>
              <a:rPr sz="4000" u="sng" spc="-60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 </a:t>
            </a:r>
            <a:r>
              <a:rPr sz="4000" u="sng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the</a:t>
            </a:r>
            <a:r>
              <a:rPr sz="4000" u="sng" spc="-80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 </a:t>
            </a:r>
            <a:r>
              <a:rPr sz="4000" u="sng" spc="-10" dirty="0">
                <a:solidFill>
                  <a:srgbClr val="315848"/>
                </a:solidFill>
                <a:uFill>
                  <a:solidFill>
                    <a:srgbClr val="315848"/>
                  </a:solidFill>
                </a:uFill>
              </a:rPr>
              <a:t>Presentation</a:t>
            </a:r>
            <a:endParaRPr sz="4000"/>
          </a:p>
        </p:txBody>
      </p:sp>
      <p:sp>
        <p:nvSpPr>
          <p:cNvPr id="4" name="object 4"/>
          <p:cNvSpPr txBox="1"/>
          <p:nvPr/>
        </p:nvSpPr>
        <p:spPr>
          <a:xfrm>
            <a:off x="1648460" y="780368"/>
            <a:ext cx="5676900" cy="4965065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545"/>
              </a:spcBef>
              <a:buAutoNum type="arabicPeriod"/>
              <a:tabLst>
                <a:tab pos="469265" algn="l"/>
              </a:tabLst>
            </a:pP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Introduction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469265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Problem</a:t>
            </a:r>
            <a:r>
              <a:rPr sz="2400" spc="-2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Statement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Motivation</a:t>
            </a:r>
            <a:r>
              <a:rPr sz="2400" spc="-3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and</a:t>
            </a:r>
            <a:r>
              <a:rPr sz="2400" spc="-1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Significance</a:t>
            </a:r>
            <a:r>
              <a:rPr sz="2400" spc="-3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of</a:t>
            </a:r>
            <a:r>
              <a:rPr sz="2400" spc="-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the</a:t>
            </a:r>
            <a:r>
              <a:rPr sz="2400" spc="-2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300355" indent="-287655">
              <a:lnSpc>
                <a:spcPct val="100000"/>
              </a:lnSpc>
              <a:spcBef>
                <a:spcPts val="1445"/>
              </a:spcBef>
              <a:buAutoNum type="arabicPeriod"/>
              <a:tabLst>
                <a:tab pos="300355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Aim</a:t>
            </a:r>
            <a:r>
              <a:rPr sz="2400" spc="-3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and</a:t>
            </a:r>
            <a:r>
              <a:rPr sz="2400" spc="-2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Objectives</a:t>
            </a:r>
            <a:r>
              <a:rPr sz="2400" spc="-6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of</a:t>
            </a:r>
            <a:r>
              <a:rPr sz="2400" spc="-2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the</a:t>
            </a:r>
            <a:r>
              <a:rPr sz="2400" spc="-4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Proposed</a:t>
            </a:r>
            <a:r>
              <a:rPr sz="2400" spc="-2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Major</a:t>
            </a:r>
            <a:r>
              <a:rPr sz="2400" spc="-1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Process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Expected</a:t>
            </a:r>
            <a:r>
              <a:rPr sz="2400" spc="-2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Deliverables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Methodology</a:t>
            </a:r>
            <a:r>
              <a:rPr sz="2400" spc="-5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for</a:t>
            </a:r>
            <a:r>
              <a:rPr sz="2400" spc="-3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the</a:t>
            </a:r>
            <a:r>
              <a:rPr sz="2400" spc="-3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Proposed</a:t>
            </a:r>
            <a:r>
              <a:rPr sz="2400" spc="-3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Project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Hardware</a:t>
            </a:r>
            <a:r>
              <a:rPr sz="2400" spc="-4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and</a:t>
            </a:r>
            <a:r>
              <a:rPr sz="2400" spc="-60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3A372A"/>
                </a:solidFill>
                <a:latin typeface="Times New Roman"/>
                <a:cs typeface="Times New Roman"/>
              </a:rPr>
              <a:t>Software</a:t>
            </a:r>
            <a:r>
              <a:rPr sz="2400" spc="-45" dirty="0">
                <a:solidFill>
                  <a:srgbClr val="3A372A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Requirements</a:t>
            </a:r>
            <a:endParaRPr sz="240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440"/>
              </a:spcBef>
              <a:buAutoNum type="arabicPeriod"/>
              <a:tabLst>
                <a:tab pos="317500" algn="l"/>
              </a:tabLst>
            </a:pPr>
            <a:r>
              <a:rPr sz="2400" spc="-10" dirty="0">
                <a:solidFill>
                  <a:srgbClr val="3A372A"/>
                </a:solidFill>
                <a:latin typeface="Times New Roman"/>
                <a:cs typeface="Times New Roman"/>
              </a:rPr>
              <a:t>References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0476" y="158444"/>
              <a:ext cx="3078352" cy="1007161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562" rIns="0" bIns="0" rtlCol="0">
            <a:spAutoFit/>
          </a:bodyPr>
          <a:lstStyle/>
          <a:p>
            <a:pPr marL="3044190">
              <a:lnSpc>
                <a:spcPct val="100000"/>
              </a:lnSpc>
              <a:spcBef>
                <a:spcPts val="100"/>
              </a:spcBef>
            </a:pPr>
            <a:r>
              <a:rPr u="sng" spc="-10" dirty="0">
                <a:solidFill>
                  <a:srgbClr val="485425"/>
                </a:solidFill>
                <a:uFill>
                  <a:solidFill>
                    <a:srgbClr val="485425"/>
                  </a:solidFill>
                </a:uFill>
              </a:rPr>
              <a:t>Introduction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44796" y="787882"/>
            <a:ext cx="2529586" cy="91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86334" y="1362862"/>
            <a:ext cx="11714480" cy="480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255" indent="204470" algn="just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17170" algn="l"/>
              </a:tabLst>
            </a:pP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Hydroponics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is</a:t>
            </a:r>
            <a:r>
              <a:rPr sz="1900" spc="2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transforming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agriculture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through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growth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capabilities</a:t>
            </a:r>
            <a:r>
              <a:rPr sz="1900" spc="25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2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fully</a:t>
            </a:r>
            <a:r>
              <a:rPr sz="1900" spc="2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automated</a:t>
            </a:r>
            <a:r>
              <a:rPr sz="1900" spc="2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mini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fodder</a:t>
            </a:r>
            <a:r>
              <a:rPr sz="1900" spc="2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grow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chamber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has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been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developed</a:t>
            </a:r>
            <a:r>
              <a:rPr sz="19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19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rapid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fodder</a:t>
            </a:r>
            <a:r>
              <a:rPr sz="19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production.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Clr>
                <a:srgbClr val="0F120A"/>
              </a:buClr>
              <a:buFont typeface="Arial MT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2700" marR="5715" indent="199390" algn="just">
              <a:lnSpc>
                <a:spcPct val="150000"/>
              </a:lnSpc>
              <a:buFont typeface="Arial MT"/>
              <a:buChar char="•"/>
              <a:tabLst>
                <a:tab pos="212090" algn="l"/>
              </a:tabLst>
            </a:pP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40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system</a:t>
            </a:r>
            <a:r>
              <a:rPr sz="1900" spc="2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features</a:t>
            </a:r>
            <a:r>
              <a:rPr sz="1900" spc="3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40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temperature-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controlled</a:t>
            </a:r>
            <a:r>
              <a:rPr sz="1900" spc="3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chamber,</a:t>
            </a:r>
            <a:r>
              <a:rPr sz="1900" spc="40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grow</a:t>
            </a:r>
            <a:r>
              <a:rPr sz="1900" spc="40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lights</a:t>
            </a:r>
            <a:r>
              <a:rPr sz="1900" spc="3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1900" spc="4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simulated</a:t>
            </a:r>
            <a:r>
              <a:rPr sz="1900" spc="40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sunlight,</a:t>
            </a:r>
            <a:r>
              <a:rPr sz="1900" spc="4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35" dirty="0">
                <a:solidFill>
                  <a:srgbClr val="0F120A"/>
                </a:solidFill>
                <a:latin typeface="Times New Roman"/>
                <a:cs typeface="Times New Roman"/>
              </a:rPr>
              <a:t> 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water/moisture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monitoring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Arduino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controller,</a:t>
            </a:r>
            <a:r>
              <a:rPr sz="19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interfaced</a:t>
            </a:r>
            <a:r>
              <a:rPr sz="19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keypad,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collects</a:t>
            </a:r>
            <a:r>
              <a:rPr sz="19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user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inputs</a:t>
            </a:r>
            <a:r>
              <a:rPr sz="19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on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flow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19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F120A"/>
                </a:solidFill>
                <a:latin typeface="Times New Roman"/>
                <a:cs typeface="Times New Roman"/>
              </a:rPr>
              <a:t>.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Continuous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monitoring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using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water,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moisture,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sensors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ensures</a:t>
            </a:r>
            <a:r>
              <a:rPr sz="19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optimal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conditions.</a:t>
            </a:r>
            <a:endParaRPr sz="19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40"/>
              </a:spcBef>
              <a:buClr>
                <a:srgbClr val="0F120A"/>
              </a:buClr>
              <a:buFont typeface="Arial MT"/>
              <a:buChar char="•"/>
            </a:pPr>
            <a:endParaRPr sz="1900" dirty="0">
              <a:latin typeface="Times New Roman"/>
              <a:cs typeface="Times New Roman"/>
            </a:endParaRPr>
          </a:p>
          <a:p>
            <a:pPr marL="12700" marR="5080" indent="190500" algn="just">
              <a:lnSpc>
                <a:spcPct val="150000"/>
              </a:lnSpc>
              <a:buFont typeface="Arial MT"/>
              <a:buChar char="•"/>
              <a:tabLst>
                <a:tab pos="203200" algn="l"/>
              </a:tabLst>
            </a:pP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motorized</a:t>
            </a:r>
            <a:r>
              <a:rPr sz="1900" spc="3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pump,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controlled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3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2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Arduino,</a:t>
            </a:r>
            <a:r>
              <a:rPr sz="1900" spc="3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maintains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1900" spc="3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levels</a:t>
            </a:r>
            <a:r>
              <a:rPr sz="1900" spc="3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ideal</a:t>
            </a:r>
            <a:r>
              <a:rPr sz="1900" spc="3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moisture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conditions</a:t>
            </a:r>
            <a:r>
              <a:rPr sz="1900" spc="3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3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3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system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automates</a:t>
            </a:r>
            <a:r>
              <a:rPr sz="1900" spc="2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2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artificial</a:t>
            </a:r>
            <a:r>
              <a:rPr sz="1900" spc="2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sunlight</a:t>
            </a:r>
            <a:r>
              <a:rPr sz="1900" spc="2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cycles</a:t>
            </a:r>
            <a:r>
              <a:rPr sz="1900" spc="2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as</a:t>
            </a:r>
            <a:r>
              <a:rPr sz="1900" spc="2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specified</a:t>
            </a:r>
            <a:r>
              <a:rPr sz="1900" spc="2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2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2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user</a:t>
            </a:r>
            <a:r>
              <a:rPr sz="1900" spc="2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2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Efficiently</a:t>
            </a:r>
            <a:r>
              <a:rPr sz="1900" spc="2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managed</a:t>
            </a:r>
            <a:r>
              <a:rPr sz="1900" spc="2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2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2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Arduino,</a:t>
            </a:r>
            <a:r>
              <a:rPr sz="1900" spc="2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2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entire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operation</a:t>
            </a:r>
            <a:r>
              <a:rPr sz="1900" spc="1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is</a:t>
            </a:r>
            <a:r>
              <a:rPr sz="1900" spc="1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repeated</a:t>
            </a:r>
            <a:r>
              <a:rPr sz="1900" spc="1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regularly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without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failure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alarm</a:t>
            </a:r>
            <a:r>
              <a:rPr sz="1900" spc="1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alerts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users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if</a:t>
            </a:r>
            <a:r>
              <a:rPr sz="1900" spc="1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20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1900" spc="20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tank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is</a:t>
            </a:r>
            <a:r>
              <a:rPr sz="1900" spc="1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depleted,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enhancing</a:t>
            </a:r>
            <a:r>
              <a:rPr sz="1900" spc="1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system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reliability</a:t>
            </a:r>
            <a:r>
              <a:rPr sz="1900" spc="-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Overall,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system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establishes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</a:t>
            </a:r>
            <a:r>
              <a:rPr sz="19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automatic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fodder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growth</a:t>
            </a:r>
            <a:r>
              <a:rPr sz="19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environment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using</a:t>
            </a:r>
            <a:r>
              <a:rPr sz="1900" spc="-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Arduino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control.</a:t>
            </a:r>
            <a:endParaRPr sz="19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874008" y="190449"/>
              <a:ext cx="2262886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48328" y="815365"/>
              <a:ext cx="4084066" cy="89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70803" y="182829"/>
              <a:ext cx="2835909" cy="1007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146296" y="308864"/>
            <a:ext cx="40640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20" dirty="0"/>
              <a:t> </a:t>
            </a:r>
            <a:r>
              <a:rPr spc="-135" dirty="0">
                <a:latin typeface="Tahoma"/>
                <a:cs typeface="Tahoma"/>
              </a:rPr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76478" y="1393295"/>
            <a:ext cx="11203940" cy="4370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6545" marR="5715" indent="-284480" algn="just">
              <a:lnSpc>
                <a:spcPct val="1501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Traditional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agriculture,</a:t>
            </a:r>
            <a:r>
              <a:rPr sz="1900" spc="2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despite</a:t>
            </a:r>
            <a:r>
              <a:rPr sz="1900" spc="2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using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small</a:t>
            </a:r>
            <a:r>
              <a:rPr sz="1900" spc="2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amount</a:t>
            </a:r>
            <a:r>
              <a:rPr sz="1900" spc="2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resources,</a:t>
            </a:r>
            <a:r>
              <a:rPr sz="1900" spc="2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faces</a:t>
            </a:r>
            <a:r>
              <a:rPr sz="1900" spc="1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limitations</a:t>
            </a:r>
            <a:r>
              <a:rPr sz="1900" spc="2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meeting</a:t>
            </a:r>
            <a:r>
              <a:rPr sz="1900" spc="2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growing</a:t>
            </a:r>
            <a:r>
              <a:rPr sz="1900" spc="2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food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demands</a:t>
            </a:r>
            <a:r>
              <a:rPr sz="1900" spc="1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due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genetic</a:t>
            </a:r>
            <a:r>
              <a:rPr sz="1900" spc="1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chemical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constraints</a:t>
            </a:r>
            <a:r>
              <a:rPr sz="1900" spc="1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Intensification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expanding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land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1900" spc="1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1900" spc="1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production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are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considered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1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main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options,</a:t>
            </a:r>
            <a:r>
              <a:rPr sz="1900" spc="1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70%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1900" spc="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global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usage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dedicated</a:t>
            </a:r>
            <a:r>
              <a:rPr sz="1900" spc="1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agriculture,</a:t>
            </a:r>
            <a:r>
              <a:rPr sz="1900" spc="1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driven</a:t>
            </a:r>
            <a:r>
              <a:rPr sz="1900" spc="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unsustainable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irrigation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practices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Currently,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38%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non-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frozen</a:t>
            </a:r>
            <a:r>
              <a:rPr sz="1900" spc="1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land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is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used</a:t>
            </a:r>
            <a:r>
              <a:rPr sz="1900" spc="1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1900" spc="1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production,</a:t>
            </a:r>
            <a:r>
              <a:rPr sz="1900" spc="1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1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projections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suggest</a:t>
            </a:r>
            <a:r>
              <a:rPr sz="1900" spc="1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50" dirty="0">
                <a:solidFill>
                  <a:srgbClr val="0F120A"/>
                </a:solidFill>
                <a:latin typeface="Times New Roman"/>
                <a:cs typeface="Times New Roman"/>
              </a:rPr>
              <a:t>a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need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convert</a:t>
            </a:r>
            <a:r>
              <a:rPr sz="19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593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million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hectares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into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agricultural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land</a:t>
            </a:r>
            <a:r>
              <a:rPr sz="19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2050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meet</a:t>
            </a:r>
            <a:r>
              <a:rPr sz="19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global</a:t>
            </a:r>
            <a:r>
              <a:rPr sz="19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calorie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needs.</a:t>
            </a:r>
            <a:endParaRPr sz="1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35"/>
              </a:spcBef>
              <a:buClr>
                <a:srgbClr val="0F120A"/>
              </a:buClr>
              <a:buFont typeface="Arial MT"/>
              <a:buChar char="•"/>
            </a:pPr>
            <a:endParaRPr sz="1900">
              <a:latin typeface="Times New Roman"/>
              <a:cs typeface="Times New Roman"/>
            </a:endParaRPr>
          </a:p>
          <a:p>
            <a:pPr marL="296545" marR="5080" indent="-284480" algn="just">
              <a:lnSpc>
                <a:spcPct val="15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This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expansion</a:t>
            </a:r>
            <a:r>
              <a:rPr sz="1900" spc="1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poses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threat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essential</a:t>
            </a:r>
            <a:r>
              <a:rPr sz="1900" spc="1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ecosystems,</a:t>
            </a:r>
            <a:r>
              <a:rPr sz="1900" spc="1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particularly</a:t>
            </a:r>
            <a:r>
              <a:rPr sz="1900" spc="1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rainforests,</a:t>
            </a:r>
            <a:r>
              <a:rPr sz="1900" spc="1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which</a:t>
            </a:r>
            <a:r>
              <a:rPr sz="1900" spc="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house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majority</a:t>
            </a:r>
            <a:r>
              <a:rPr sz="1900" spc="1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1900" spc="1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25" dirty="0">
                <a:solidFill>
                  <a:srgbClr val="0F120A"/>
                </a:solidFill>
                <a:latin typeface="Times New Roman"/>
                <a:cs typeface="Times New Roman"/>
              </a:rPr>
              <a:t>the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world's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biodiversity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1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play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crucial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role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1900" spc="1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carbon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balance</a:t>
            </a:r>
            <a:r>
              <a:rPr sz="1900" spc="1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.</a:t>
            </a:r>
            <a:r>
              <a:rPr sz="1900" spc="1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Deforestation,</a:t>
            </a:r>
            <a:r>
              <a:rPr sz="1900" spc="1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driven</a:t>
            </a:r>
            <a:r>
              <a:rPr sz="1900" spc="1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industrial</a:t>
            </a:r>
            <a:r>
              <a:rPr sz="1900" spc="1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agriculture,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contributes</a:t>
            </a:r>
            <a:r>
              <a:rPr sz="1900" spc="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1900" spc="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anthropogenic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carbon</a:t>
            </a:r>
            <a:r>
              <a:rPr sz="1900" spc="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emissions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1900" spc="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significant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decline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biodiversity,</a:t>
            </a:r>
            <a:r>
              <a:rPr sz="1900" spc="9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1900" spc="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52%</a:t>
            </a:r>
            <a:r>
              <a:rPr sz="1900" spc="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1900" spc="8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vertebrate 	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species</a:t>
            </a:r>
            <a:r>
              <a:rPr sz="19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richness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1900" dirty="0">
                <a:solidFill>
                  <a:srgbClr val="0F120A"/>
                </a:solidFill>
                <a:latin typeface="Times New Roman"/>
                <a:cs typeface="Times New Roman"/>
              </a:rPr>
              <a:t>already</a:t>
            </a:r>
            <a:r>
              <a:rPr sz="1900" spc="-10" dirty="0">
                <a:solidFill>
                  <a:srgbClr val="0F120A"/>
                </a:solidFill>
                <a:latin typeface="Times New Roman"/>
                <a:cs typeface="Times New Roman"/>
              </a:rPr>
              <a:t> destroyed.</a:t>
            </a:r>
            <a:endParaRPr sz="1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21334"/>
            <a:ext cx="12192000" cy="6837045"/>
            <a:chOff x="0" y="21334"/>
            <a:chExt cx="12192000" cy="68370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1334"/>
              <a:ext cx="12192000" cy="683666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787651" y="106629"/>
              <a:ext cx="8828278" cy="100716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432" rIns="0" bIns="0" rtlCol="0">
            <a:spAutoFit/>
          </a:bodyPr>
          <a:lstStyle/>
          <a:p>
            <a:pPr marL="260350">
              <a:lnSpc>
                <a:spcPct val="100000"/>
              </a:lnSpc>
              <a:spcBef>
                <a:spcPts val="100"/>
              </a:spcBef>
            </a:pPr>
            <a:r>
              <a:rPr dirty="0"/>
              <a:t>Motivation</a:t>
            </a:r>
            <a:r>
              <a:rPr spc="-4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Significance</a:t>
            </a:r>
            <a:r>
              <a:rPr spc="-4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10" dirty="0"/>
              <a:t>Project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061972" y="736066"/>
            <a:ext cx="8279765" cy="91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269619" y="2493645"/>
            <a:ext cx="3260725" cy="89026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19100" indent="-4064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4191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Resource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Efficiency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0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Year-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round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Crop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Production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9619" y="3611117"/>
            <a:ext cx="2124710" cy="14497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Space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Utilization</a:t>
            </a:r>
            <a:endParaRPr sz="2000">
              <a:latin typeface="Times New Roman"/>
              <a:cs typeface="Times New Roman"/>
            </a:endParaRPr>
          </a:p>
          <a:p>
            <a:pPr marL="419100" indent="-406400">
              <a:lnSpc>
                <a:spcPct val="100000"/>
              </a:lnSpc>
              <a:spcBef>
                <a:spcPts val="2005"/>
              </a:spcBef>
              <a:buFont typeface="Wingdings"/>
              <a:buChar char=""/>
              <a:tabLst>
                <a:tab pos="4191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Faster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Growth</a:t>
            </a:r>
            <a:endParaRPr sz="20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005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Consistency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69619" y="5287772"/>
            <a:ext cx="333502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Environmental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Sustainability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7958" y="2465070"/>
            <a:ext cx="349631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Optimal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Nutrient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Management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267958" y="3024632"/>
            <a:ext cx="304165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Educational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Opportunities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67958" y="3582415"/>
            <a:ext cx="45351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Community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Economic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Development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267958" y="4141419"/>
            <a:ext cx="433197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Innovation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Technology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Integration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67958" y="4701285"/>
            <a:ext cx="180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Security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26440" y="1190625"/>
            <a:ext cx="1121346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9525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farming,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plants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are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grown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nutrient-rich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solutions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rather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than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soil.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Hydroponic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initiatives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are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linked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various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noteworthy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factors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incentives.</a:t>
            </a:r>
            <a:endParaRPr sz="2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8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40763" y="0"/>
              <a:ext cx="9137650" cy="99796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812417" y="110185"/>
            <a:ext cx="856869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Aim</a:t>
            </a:r>
            <a:r>
              <a:rPr spc="-3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dirty="0"/>
              <a:t>Objectives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Proposed</a:t>
            </a:r>
            <a:r>
              <a:rPr spc="-25" dirty="0"/>
              <a:t> </a:t>
            </a:r>
            <a:r>
              <a:rPr spc="-10" dirty="0"/>
              <a:t>Project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15083" y="620242"/>
            <a:ext cx="8589010" cy="9121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59942" y="927126"/>
            <a:ext cx="10650220" cy="5575935"/>
          </a:xfrm>
          <a:prstGeom prst="rect">
            <a:avLst/>
          </a:prstGeom>
        </p:spPr>
        <p:txBody>
          <a:bodyPr vert="horz" wrap="square" lIns="0" tIns="23876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880"/>
              </a:spcBef>
              <a:buFont typeface="Arial MT"/>
              <a:buChar char="•"/>
              <a:tabLst>
                <a:tab pos="469265" algn="l"/>
              </a:tabLst>
            </a:pPr>
            <a:r>
              <a:rPr sz="3200" spc="-25" dirty="0">
                <a:solidFill>
                  <a:srgbClr val="6F2F9F"/>
                </a:solidFill>
                <a:latin typeface="Times New Roman"/>
                <a:cs typeface="Times New Roman"/>
              </a:rPr>
              <a:t>Aim</a:t>
            </a:r>
            <a:endParaRPr sz="32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1120"/>
              </a:spcBef>
              <a:buFont typeface="Wingdings"/>
              <a:buChar char=""/>
              <a:tabLst>
                <a:tab pos="354965" algn="l"/>
              </a:tabLst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improvement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cultivation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using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modern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technology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buFont typeface="Arial MT"/>
              <a:buChar char="•"/>
              <a:tabLst>
                <a:tab pos="469265" algn="l"/>
              </a:tabLst>
            </a:pPr>
            <a:r>
              <a:rPr sz="3200" spc="-10" dirty="0">
                <a:solidFill>
                  <a:srgbClr val="6F2F9F"/>
                </a:solidFill>
                <a:latin typeface="Times New Roman"/>
                <a:cs typeface="Times New Roman"/>
              </a:rPr>
              <a:t>Objectives</a:t>
            </a:r>
            <a:endParaRPr sz="3200" dirty="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spcBef>
                <a:spcPts val="1505"/>
              </a:spcBef>
              <a:buFont typeface="Wingdings"/>
              <a:buChar char=""/>
              <a:tabLst>
                <a:tab pos="299085" algn="l"/>
              </a:tabLst>
            </a:pPr>
            <a:r>
              <a:rPr sz="20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Sustainable</a:t>
            </a:r>
            <a:r>
              <a:rPr sz="2000" b="1" spc="-1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Agriculture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Promote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environmentally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conscious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practices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that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utilize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resources 	efficiently.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spc="-70" dirty="0">
                <a:solidFill>
                  <a:srgbClr val="0F120A"/>
                </a:solidFill>
                <a:latin typeface="Times New Roman"/>
                <a:cs typeface="Times New Roman"/>
              </a:rPr>
              <a:t>Year-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round</a:t>
            </a:r>
            <a:r>
              <a:rPr sz="2000" b="1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Crop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Production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Ensure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consistent,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uninterrupted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crop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output</a:t>
            </a:r>
            <a:r>
              <a:rPr sz="2000" spc="-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unaffected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seasonal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variations.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7815" marR="97663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2000" b="1" spc="-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Conservation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Optimize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water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usage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through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reduced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waste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improved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irrigation 	techniques.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Clr>
                <a:srgbClr val="0F120A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297815" marR="372745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Maximize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Space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Utilization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Utilize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vertical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small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systems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efficiently 	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use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available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land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or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space.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5142" y="275589"/>
            <a:ext cx="11423015" cy="64281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Enhance</a:t>
            </a:r>
            <a:r>
              <a:rPr sz="20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Crop</a:t>
            </a:r>
            <a:r>
              <a:rPr sz="2000" b="1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Quality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Cultivate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advanced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crops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improved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flavor,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nutritional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content,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aesthetic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appeal.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Increase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Crop</a:t>
            </a:r>
            <a:r>
              <a:rPr sz="2000" b="1" spc="-10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Yield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Surpass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conventional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soil-based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terms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yields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per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unit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area.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Illness</a:t>
            </a:r>
            <a:r>
              <a:rPr sz="2000" b="1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b="1" spc="-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spc="-25" dirty="0">
                <a:solidFill>
                  <a:srgbClr val="0F120A"/>
                </a:solidFill>
                <a:latin typeface="Times New Roman"/>
                <a:cs typeface="Times New Roman"/>
              </a:rPr>
              <a:t>Vermin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Control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Mitigate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risk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soil-borne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illnesses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pests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through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regulated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growing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environments.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Localized</a:t>
            </a:r>
            <a:r>
              <a:rPr sz="2000" b="1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2000" b="1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Production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Foster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local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security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by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growing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fresh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produce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within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community.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  <a:buClr>
                <a:srgbClr val="0F120A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Educational</a:t>
            </a:r>
            <a:r>
              <a:rPr sz="2000" b="1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Outreach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Provide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educational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programs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public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schools,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promoting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awareness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modern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methods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sustainability.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7815" marR="508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Job</a:t>
            </a:r>
            <a:r>
              <a:rPr sz="2000" b="1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Creation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Establish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maintain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farming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systems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create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employment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opportunities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the 	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community.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Wingdings"/>
              <a:buChar char=""/>
            </a:pPr>
            <a:endParaRPr sz="2000" dirty="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buFont typeface="Wingdings"/>
              <a:buChar char=""/>
              <a:tabLst>
                <a:tab pos="298450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20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Innovation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Encourage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experimentation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variety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crops,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especially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those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less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common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traditional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agriculture,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promote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food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innovation.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7815" marR="73660" indent="-285750">
              <a:lnSpc>
                <a:spcPct val="100000"/>
              </a:lnSpc>
              <a:buFont typeface="Wingdings"/>
              <a:buChar char="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Adaptability</a:t>
            </a:r>
            <a:r>
              <a:rPr sz="2000" b="1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b="1" spc="-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spc="-20" dirty="0">
                <a:solidFill>
                  <a:srgbClr val="0F120A"/>
                </a:solidFill>
                <a:latin typeface="Times New Roman"/>
                <a:cs typeface="Times New Roman"/>
              </a:rPr>
              <a:t>Varied</a:t>
            </a:r>
            <a:r>
              <a:rPr sz="20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Environments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Develop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flexible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systems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capable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adapting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diverse 	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environmental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geographic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conditions.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555363" y="250952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Major</a:t>
            </a:r>
            <a:r>
              <a:rPr spc="15" dirty="0"/>
              <a:t> </a:t>
            </a:r>
            <a:r>
              <a:rPr spc="-75" dirty="0">
                <a:latin typeface="Tahoma"/>
                <a:cs typeface="Tahoma"/>
              </a:rPr>
              <a:t>Process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45642" y="1039469"/>
            <a:ext cx="11024870" cy="56413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800100" indent="874394">
              <a:lnSpc>
                <a:spcPct val="150000"/>
              </a:lnSpc>
              <a:spcBef>
                <a:spcPts val="100"/>
              </a:spcBef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auto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indoor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fodder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grow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chamber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is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designed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facilitate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automated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and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controlled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cultivation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nutrient-rich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fodder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livestock.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10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9085" marR="864869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Germination</a:t>
            </a:r>
            <a:r>
              <a:rPr sz="2000" b="1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Containers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Evenly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distribute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seeds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in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specialized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trays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or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containers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with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built-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in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mechanisms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maintaining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optimal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humidity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levels.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Automated</a:t>
            </a:r>
            <a:r>
              <a:rPr sz="2000" b="1" spc="-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Watering</a:t>
            </a:r>
            <a:r>
              <a:rPr sz="20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System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Employ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automated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watering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to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ensure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consistent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sufficient</a:t>
            </a:r>
            <a:endParaRPr sz="20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moisture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germinating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plants.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 dirty="0">
              <a:latin typeface="Times New Roman"/>
              <a:cs typeface="Times New Roman"/>
            </a:endParaRPr>
          </a:p>
          <a:p>
            <a:pPr marL="299085" marR="75882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Nutrient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Delivery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Supply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essential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nutrients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through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hydroponic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fertilizer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solutions,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delivered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to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growing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roots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via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regulated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mechanisms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or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pumping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systems.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99085" marR="18732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b="1" spc="-2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2000" b="1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b="1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Humidity</a:t>
            </a:r>
            <a:r>
              <a:rPr sz="20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Control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6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Continuously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monitor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control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environment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within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the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grow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chamber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both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temperature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 humidity,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crucial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promoting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healthy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rapid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plant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growth.</a:t>
            </a:r>
            <a:endParaRPr sz="20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Clr>
                <a:srgbClr val="0F120A"/>
              </a:buClr>
              <a:buFont typeface="Arial MT"/>
              <a:buChar char="•"/>
            </a:pPr>
            <a:endParaRPr sz="2000" dirty="0">
              <a:latin typeface="Times New Roman"/>
              <a:cs typeface="Times New Roman"/>
            </a:endParaRPr>
          </a:p>
          <a:p>
            <a:pPr marL="299085" marR="12890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Lighting</a:t>
            </a:r>
            <a:r>
              <a:rPr sz="2000" b="1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b="1" dirty="0">
                <a:solidFill>
                  <a:srgbClr val="0F120A"/>
                </a:solidFill>
                <a:latin typeface="Times New Roman"/>
                <a:cs typeface="Times New Roman"/>
              </a:rPr>
              <a:t>System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: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Utilize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artificial</a:t>
            </a:r>
            <a:r>
              <a:rPr sz="2000" spc="-4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lighting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systems, such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as</a:t>
            </a:r>
            <a:r>
              <a:rPr sz="2000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LEDs, to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provide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steady</a:t>
            </a:r>
            <a:r>
              <a:rPr sz="2000" spc="-1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regulated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light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cycles,</a:t>
            </a:r>
            <a:r>
              <a:rPr sz="2000" spc="-3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mimicking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the</a:t>
            </a:r>
            <a:r>
              <a:rPr sz="2000" spc="-2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effects</a:t>
            </a:r>
            <a:r>
              <a:rPr sz="2000" spc="-4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of</a:t>
            </a:r>
            <a:r>
              <a:rPr sz="2000" spc="-3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natural</a:t>
            </a:r>
            <a:r>
              <a:rPr sz="2000" spc="-5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sunlight</a:t>
            </a:r>
            <a:r>
              <a:rPr sz="2000" spc="-6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for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F120A"/>
                </a:solidFill>
                <a:latin typeface="Times New Roman"/>
                <a:cs typeface="Times New Roman"/>
              </a:rPr>
              <a:t>efficient</a:t>
            </a:r>
            <a:r>
              <a:rPr sz="2000" spc="-5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0F120A"/>
                </a:solidFill>
                <a:latin typeface="Times New Roman"/>
                <a:cs typeface="Times New Roman"/>
              </a:rPr>
              <a:t>photosynthesis.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47242"/>
            <a:ext cx="12192000" cy="6811009"/>
            <a:chOff x="0" y="47242"/>
            <a:chExt cx="12192000" cy="6811009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47242"/>
              <a:ext cx="12192000" cy="681075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77767" y="190449"/>
              <a:ext cx="2398522" cy="100716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752088" y="815365"/>
              <a:ext cx="4713477" cy="8976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410200" y="182829"/>
              <a:ext cx="3329686" cy="100716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6982" rIns="0" bIns="0" rtlCol="0">
            <a:spAutoFit/>
          </a:bodyPr>
          <a:lstStyle/>
          <a:p>
            <a:pPr marL="1951355">
              <a:lnSpc>
                <a:spcPct val="100000"/>
              </a:lnSpc>
              <a:spcBef>
                <a:spcPts val="100"/>
              </a:spcBef>
            </a:pPr>
            <a:r>
              <a:rPr dirty="0"/>
              <a:t>Expected</a:t>
            </a:r>
            <a:r>
              <a:rPr spc="-5" dirty="0"/>
              <a:t> </a:t>
            </a:r>
            <a:r>
              <a:rPr spc="-60" dirty="0">
                <a:latin typeface="Tahoma"/>
                <a:cs typeface="Tahoma"/>
              </a:rPr>
              <a:t>Deliverables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2069719" y="2125166"/>
            <a:ext cx="3751579" cy="3644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4465" indent="-151765">
              <a:lnSpc>
                <a:spcPct val="100000"/>
              </a:lnSpc>
              <a:spcBef>
                <a:spcPts val="100"/>
              </a:spcBef>
              <a:buSzPct val="83333"/>
              <a:buFont typeface="Times New Roman"/>
              <a:buChar char="•"/>
              <a:tabLst>
                <a:tab pos="164465" algn="l"/>
              </a:tabLst>
            </a:pP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Design</a:t>
            </a:r>
            <a:r>
              <a:rPr sz="2400" b="1" spc="-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Diagrams</a:t>
            </a:r>
            <a:endParaRPr sz="24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2245"/>
              </a:spcBef>
              <a:buChar char="•"/>
              <a:tabLst>
                <a:tab pos="194945" algn="l"/>
              </a:tabLst>
            </a:pP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Block</a:t>
            </a:r>
            <a:r>
              <a:rPr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 diagrams</a:t>
            </a:r>
            <a:endParaRPr sz="2400" dirty="0">
              <a:latin typeface="Times New Roman"/>
              <a:cs typeface="Times New Roman"/>
            </a:endParaRPr>
          </a:p>
          <a:p>
            <a:pPr marL="189230" indent="-176530">
              <a:lnSpc>
                <a:spcPct val="100000"/>
              </a:lnSpc>
              <a:spcBef>
                <a:spcPts val="2245"/>
              </a:spcBef>
              <a:buChar char="•"/>
              <a:tabLst>
                <a:tab pos="189230" algn="l"/>
              </a:tabLst>
            </a:pPr>
            <a:r>
              <a:rPr sz="2400" b="1" spc="-40" dirty="0">
                <a:solidFill>
                  <a:srgbClr val="0F120A"/>
                </a:solidFill>
                <a:latin typeface="Times New Roman"/>
                <a:cs typeface="Times New Roman"/>
              </a:rPr>
              <a:t>Test</a:t>
            </a:r>
            <a:r>
              <a:rPr sz="2400" b="1" spc="-8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Cases</a:t>
            </a:r>
            <a:r>
              <a:rPr sz="2400" b="1" spc="-7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and</a:t>
            </a:r>
            <a:r>
              <a:rPr sz="2400" b="1" spc="-114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spc="-30" dirty="0">
                <a:solidFill>
                  <a:srgbClr val="0F120A"/>
                </a:solidFill>
                <a:latin typeface="Times New Roman"/>
                <a:cs typeface="Times New Roman"/>
              </a:rPr>
              <a:t>Test</a:t>
            </a:r>
            <a:r>
              <a:rPr sz="2400" b="1" spc="-7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Results</a:t>
            </a:r>
            <a:endParaRPr sz="24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2235"/>
              </a:spcBef>
              <a:buChar char="•"/>
              <a:tabLst>
                <a:tab pos="194945" algn="l"/>
              </a:tabLst>
            </a:pP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Source</a:t>
            </a:r>
            <a:r>
              <a:rPr sz="2400" b="1" spc="-100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Codes</a:t>
            </a:r>
            <a:endParaRPr sz="2400" dirty="0">
              <a:latin typeface="Times New Roman"/>
              <a:cs typeface="Times New Roman"/>
            </a:endParaRPr>
          </a:p>
          <a:p>
            <a:pPr marL="194945" indent="-182245">
              <a:lnSpc>
                <a:spcPct val="100000"/>
              </a:lnSpc>
              <a:spcBef>
                <a:spcPts val="2245"/>
              </a:spcBef>
              <a:buChar char="•"/>
              <a:tabLst>
                <a:tab pos="194945" algn="l"/>
              </a:tabLst>
            </a:pPr>
            <a:r>
              <a:rPr sz="2400" b="1" dirty="0">
                <a:solidFill>
                  <a:srgbClr val="0F120A"/>
                </a:solidFill>
                <a:latin typeface="Times New Roman"/>
                <a:cs typeface="Times New Roman"/>
              </a:rPr>
              <a:t>User</a:t>
            </a:r>
            <a:r>
              <a:rPr sz="2400" b="1" spc="-95" dirty="0">
                <a:solidFill>
                  <a:srgbClr val="0F120A"/>
                </a:solidFill>
                <a:latin typeface="Times New Roman"/>
                <a:cs typeface="Times New Roman"/>
              </a:rPr>
              <a:t> </a:t>
            </a:r>
            <a:r>
              <a:rPr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manual</a:t>
            </a:r>
            <a:endParaRPr sz="2400" dirty="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2245"/>
              </a:spcBef>
              <a:buFont typeface="Arial MT"/>
              <a:buChar char="•"/>
              <a:tabLst>
                <a:tab pos="354965" algn="l"/>
              </a:tabLst>
            </a:pPr>
            <a:r>
              <a:rPr lang="en-US" sz="2400" b="1" spc="-10" dirty="0">
                <a:solidFill>
                  <a:srgbClr val="0F120A"/>
                </a:solidFill>
                <a:latin typeface="Times New Roman"/>
                <a:cs typeface="Times New Roman"/>
              </a:rPr>
              <a:t>Mobile app</a:t>
            </a:r>
            <a:endParaRPr sz="24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1071</Words>
  <Application>Microsoft Office PowerPoint</Application>
  <PresentationFormat>Widescreen</PresentationFormat>
  <Paragraphs>133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 MT</vt:lpstr>
      <vt:lpstr>Tahoma</vt:lpstr>
      <vt:lpstr>Times New Roman</vt:lpstr>
      <vt:lpstr>Verdana</vt:lpstr>
      <vt:lpstr>Wingdings</vt:lpstr>
      <vt:lpstr>Office Theme</vt:lpstr>
      <vt:lpstr>Arduino Microcontroller-Driven Indoor Hydroponic Fodder System</vt:lpstr>
      <vt:lpstr>Outline of the Presentation</vt:lpstr>
      <vt:lpstr>Introduction</vt:lpstr>
      <vt:lpstr>Problem Statement</vt:lpstr>
      <vt:lpstr>Motivation and Significance of the Project</vt:lpstr>
      <vt:lpstr>Aim and Objectives of the Proposed Project</vt:lpstr>
      <vt:lpstr>PowerPoint Presentation</vt:lpstr>
      <vt:lpstr>Major Process</vt:lpstr>
      <vt:lpstr>Expected Deliverables</vt:lpstr>
      <vt:lpstr>System Overview</vt:lpstr>
      <vt:lpstr>PowerPoint Presentation</vt:lpstr>
      <vt:lpstr>Circuit Diagrams</vt:lpstr>
      <vt:lpstr>Hardware and Software Requirements</vt:lpstr>
      <vt:lpstr>PowerPoint Presentation</vt:lpstr>
      <vt:lpstr>Ongoing Project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Microcontroller-Driven Indoor Hydroponic Fodder System</dc:title>
  <dc:creator>kavishka</dc:creator>
  <cp:lastModifiedBy>aruna kavishka</cp:lastModifiedBy>
  <cp:revision>3</cp:revision>
  <dcterms:created xsi:type="dcterms:W3CDTF">2025-02-20T19:14:33Z</dcterms:created>
  <dcterms:modified xsi:type="dcterms:W3CDTF">2025-02-20T19:37:49Z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2025-02-20T00:00:00Z</vt:filetime>
  </property>
  <property fmtid="{D5CDD505-2E9C-101B-9397-08002B2CF9AE}" pid="5" name="Producer">
    <vt:lpwstr>www.ilovepdf.com</vt:lpwstr>
  </property>
</Properties>
</file>