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Trebuchet MS" pitchFamily="34" charset="0"/>
      <p:regular r:id="rId13"/>
      <p:bold r:id="rId14"/>
      <p:italic r:id="rId15"/>
      <p:boldItalic r:id="rId16"/>
    </p:embeddedFont>
    <p:embeddedFont>
      <p:font typeface="Lato Black" charset="0"/>
      <p:bold r:id="rId17"/>
      <p:boldItalic r:id="rId18"/>
    </p:embeddedFont>
    <p:embeddedFont>
      <p:font typeface="Lato"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xmlns="">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xmlns="">
        <p15:guide id="1" pos="2881">
          <p15:clr>
            <a:srgbClr val="FA7B17"/>
          </p15:clr>
        </p15:guide>
        <p15:guide id="2"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xmlns="">
        <p15:guide id="1"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xmlns="">
        <p15:guide id="1" pos="2881">
          <p15:clr>
            <a:srgbClr val="FA7B17"/>
          </p15:clr>
        </p15:guide>
        <p15:guide id="2"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xmlns="">
        <p15:guide id="1" orient="horz" pos="1063">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pos="226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pos="349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05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05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728">
          <p15:clr>
            <a:srgbClr val="FA7B17"/>
          </p15:clr>
        </p15:guide>
        <p15:guide id="2"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xmlns="">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pos="2881">
          <p15:clr>
            <a:srgbClr val="FA7B17"/>
          </p15:clr>
        </p15:guide>
        <p15:guide id="2"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xmlns="">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xmlns="">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xmlns="">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107718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:Team Hackathon </a:t>
            </a:r>
            <a:endParaRPr sz="2900" b="1" i="0" u="none" strike="noStrike" cap="none">
              <a:solidFill>
                <a:schemeClr val="lt1"/>
              </a:solidFill>
              <a:latin typeface="Trebuchet MS"/>
              <a:ea typeface="Trebuchet MS"/>
              <a:cs typeface="Trebuchet MS"/>
              <a:sym typeface="Trebuchet MS"/>
            </a:endParaRPr>
          </a:p>
        </p:txBody>
      </p:sp>
      <p:sp>
        <p:nvSpPr>
          <p:cNvPr id="340" name="Google Shape;340;p1"/>
          <p:cNvSpPr txBox="1"/>
          <p:nvPr/>
        </p:nvSpPr>
        <p:spPr>
          <a:xfrm>
            <a:off x="158562" y="3105150"/>
            <a:ext cx="4559100" cy="533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a:t>
            </a:r>
            <a:r>
              <a:rPr lang="en" sz="1700" i="0" u="none" strike="noStrike" cap="none" dirty="0" smtClean="0">
                <a:solidFill>
                  <a:schemeClr val="lt1"/>
                </a:solidFill>
                <a:latin typeface="Trebuchet MS"/>
                <a:ea typeface="Trebuchet MS"/>
                <a:cs typeface="Trebuchet MS"/>
                <a:sym typeface="Trebuchet MS"/>
              </a:rPr>
              <a:t>:KAVISHNAVI R  ,DHARANYA S</a:t>
            </a:r>
          </a:p>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smtClean="0">
                <a:solidFill>
                  <a:schemeClr val="lt1"/>
                </a:solidFill>
                <a:latin typeface="Trebuchet MS"/>
                <a:ea typeface="Trebuchet MS"/>
                <a:cs typeface="Trebuchet MS"/>
                <a:sym typeface="Trebuchet MS"/>
              </a:rPr>
              <a:t>                        JENIFFER  A ,MONISHA  V</a:t>
            </a:r>
            <a:br>
              <a:rPr lang="en" sz="1700" i="0" u="none" strike="noStrike" cap="none" dirty="0" smtClean="0">
                <a:solidFill>
                  <a:schemeClr val="lt1"/>
                </a:solidFill>
                <a:latin typeface="Trebuchet MS"/>
                <a:ea typeface="Trebuchet MS"/>
                <a:cs typeface="Trebuchet MS"/>
                <a:sym typeface="Trebuchet MS"/>
              </a:rPr>
            </a:br>
            <a:r>
              <a:rPr lang="en" sz="1200" i="0" u="none" strike="noStrike" cap="none" dirty="0" smtClean="0">
                <a:solidFill>
                  <a:schemeClr val="lt1"/>
                </a:solidFill>
                <a:latin typeface="Trebuchet MS"/>
                <a:ea typeface="Trebuchet MS"/>
                <a:cs typeface="Trebuchet MS"/>
                <a:sym typeface="Trebuchet MS"/>
              </a:rPr>
              <a:t>Date :  12.9.2022</a:t>
            </a:r>
            <a:endParaRPr sz="1200" i="0" u="none" strike="noStrike" cap="none">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       </a:t>
            </a:r>
            <a:endParaRPr sz="1400" b="0" i="0" u="none" strike="noStrike" cap="none">
              <a:solidFill>
                <a:srgbClr val="000000"/>
              </a:solidFill>
              <a:latin typeface="Lato"/>
              <a:ea typeface="Lato"/>
              <a:cs typeface="Lato"/>
              <a:sym typeface="Lato"/>
            </a:endParaRPr>
          </a:p>
        </p:txBody>
      </p:sp>
      <p:sp>
        <p:nvSpPr>
          <p:cNvPr id="5" name="TextBox 4"/>
          <p:cNvSpPr txBox="1"/>
          <p:nvPr/>
        </p:nvSpPr>
        <p:spPr>
          <a:xfrm>
            <a:off x="609600" y="1733550"/>
            <a:ext cx="6955750" cy="954107"/>
          </a:xfrm>
          <a:prstGeom prst="rect">
            <a:avLst/>
          </a:prstGeom>
          <a:noFill/>
        </p:spPr>
        <p:txBody>
          <a:bodyPr wrap="none" rtlCol="0">
            <a:spAutoFit/>
          </a:bodyPr>
          <a:lstStyle/>
          <a:p>
            <a:r>
              <a:rPr lang="en-US" dirty="0"/>
              <a:t>       To the best of our knowledge, there is no survey in the area of automatic </a:t>
            </a:r>
            <a:r>
              <a:rPr lang="en-US" dirty="0" err="1"/>
              <a:t>cheque</a:t>
            </a:r>
            <a:r>
              <a:rPr lang="en-US" dirty="0"/>
              <a:t> </a:t>
            </a:r>
          </a:p>
          <a:p>
            <a:r>
              <a:rPr lang="en-US" dirty="0"/>
              <a:t>processing, and there is a need of such  a  survey to know  the  state of  the  art.</a:t>
            </a:r>
          </a:p>
          <a:p>
            <a:r>
              <a:rPr lang="en-US" dirty="0"/>
              <a:t>Automatic </a:t>
            </a:r>
            <a:r>
              <a:rPr lang="en-US" dirty="0" err="1"/>
              <a:t>cheque</a:t>
            </a:r>
            <a:r>
              <a:rPr lang="en-US" dirty="0"/>
              <a:t> processing is an interesting field of research from both scientific</a:t>
            </a:r>
          </a:p>
          <a:p>
            <a:r>
              <a:rPr lang="en-US" dirty="0"/>
              <a:t>and commercial points of 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609600" y="89535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342900" lvl="0" indent="-342900">
              <a:lnSpc>
                <a:spcPct val="115000"/>
              </a:lnSpc>
              <a:spcBef>
                <a:spcPts val="1000"/>
              </a:spcBef>
              <a:buSzPts val="1400"/>
              <a:buAutoNum type="arabicPeriod"/>
            </a:pPr>
            <a:r>
              <a:rPr lang="en-IN" dirty="0"/>
              <a:t>Pre-processing:</a:t>
            </a:r>
          </a:p>
          <a:p>
            <a:pPr lvl="0">
              <a:lnSpc>
                <a:spcPct val="115000"/>
              </a:lnSpc>
              <a:spcBef>
                <a:spcPts val="1000"/>
              </a:spcBef>
              <a:buSzPts val="1400"/>
            </a:pPr>
            <a:r>
              <a:rPr lang="en-IN" dirty="0"/>
              <a:t>             Some pre-processing is applied on the image to reduce noise.</a:t>
            </a:r>
          </a:p>
          <a:p>
            <a:pPr lvl="0">
              <a:lnSpc>
                <a:spcPct val="115000"/>
              </a:lnSpc>
              <a:spcBef>
                <a:spcPts val="1000"/>
              </a:spcBef>
              <a:buSzPts val="1400"/>
            </a:pPr>
            <a:r>
              <a:rPr lang="en-IN" dirty="0"/>
              <a:t>2.Ha</a:t>
            </a:r>
            <a:r>
              <a:rPr lang="en-US" dirty="0"/>
              <a:t>ndwriting </a:t>
            </a:r>
            <a:r>
              <a:rPr lang="en-IN" dirty="0"/>
              <a:t>Recognition:</a:t>
            </a:r>
          </a:p>
          <a:p>
            <a:pPr lvl="0">
              <a:lnSpc>
                <a:spcPct val="115000"/>
              </a:lnSpc>
              <a:spcBef>
                <a:spcPts val="1000"/>
              </a:spcBef>
              <a:buSzPts val="1400"/>
            </a:pPr>
            <a:r>
              <a:rPr lang="en-IN" sz="1400" b="0" i="0" u="none" strike="noStrike" cap="none" dirty="0">
                <a:solidFill>
                  <a:srgbClr val="222222"/>
                </a:solidFill>
                <a:highlight>
                  <a:srgbClr val="FFFFFF"/>
                </a:highlight>
                <a:latin typeface="Lato"/>
                <a:ea typeface="Lato"/>
                <a:cs typeface="Lato"/>
                <a:sym typeface="Lato"/>
              </a:rPr>
              <a:t>               </a:t>
            </a:r>
            <a:r>
              <a:rPr lang="en-IN" sz="1400" b="0" i="0" u="none" strike="noStrike" cap="none">
                <a:solidFill>
                  <a:srgbClr val="222222"/>
                </a:solidFill>
                <a:highlight>
                  <a:srgbClr val="FFFFFF"/>
                </a:highlight>
                <a:latin typeface="Lato"/>
                <a:ea typeface="Lato"/>
                <a:cs typeface="Lato"/>
                <a:sym typeface="Lato"/>
              </a:rPr>
              <a:t>After preprocessing handwriting recognition is used to find the amount written on cheque. </a:t>
            </a:r>
          </a:p>
          <a:p>
            <a:pPr lvl="0">
              <a:lnSpc>
                <a:spcPct val="115000"/>
              </a:lnSpc>
              <a:spcBef>
                <a:spcPts val="1000"/>
              </a:spcBef>
              <a:buSzPts val="1400"/>
            </a:pPr>
            <a:r>
              <a:rPr lang="en-IN">
                <a:solidFill>
                  <a:srgbClr val="222222"/>
                </a:solidFill>
                <a:highlight>
                  <a:srgbClr val="FFFFFF"/>
                </a:highlight>
                <a:latin typeface="Lato"/>
                <a:ea typeface="Lato"/>
                <a:cs typeface="Lato"/>
                <a:sym typeface="Lato"/>
              </a:rPr>
              <a:t>3. Signature Recognition:</a:t>
            </a:r>
          </a:p>
          <a:p>
            <a:pPr lvl="0">
              <a:lnSpc>
                <a:spcPct val="115000"/>
              </a:lnSpc>
              <a:spcBef>
                <a:spcPts val="1000"/>
              </a:spcBef>
              <a:buSzPts val="1400"/>
            </a:pPr>
            <a:r>
              <a:rPr lang="en-IN" sz="1200" b="0" i="0" u="none" strike="noStrike" cap="none">
                <a:solidFill>
                  <a:srgbClr val="222222"/>
                </a:solidFill>
                <a:highlight>
                  <a:srgbClr val="FFFFFF"/>
                </a:highlight>
                <a:latin typeface="Lato"/>
                <a:ea typeface="Lato"/>
                <a:cs typeface="Lato"/>
                <a:sym typeface="Lato"/>
              </a:rPr>
              <a:t>               An image of a signature or a direct signature is fed into the signature verification software and compared to the signature image on file. This step is important in the processing of cheque. </a:t>
            </a:r>
          </a:p>
          <a:p>
            <a:pPr lvl="0">
              <a:lnSpc>
                <a:spcPct val="115000"/>
              </a:lnSpc>
              <a:spcBef>
                <a:spcPts val="1000"/>
              </a:spcBef>
              <a:buSzPts val="1400"/>
            </a:pPr>
            <a:r>
              <a:rPr lang="en-IN" sz="1200">
                <a:solidFill>
                  <a:srgbClr val="222222"/>
                </a:solidFill>
                <a:highlight>
                  <a:srgbClr val="FFFFFF"/>
                </a:highlight>
                <a:latin typeface="Lato"/>
                <a:ea typeface="Lato"/>
                <a:cs typeface="Lato"/>
                <a:sym typeface="Lato"/>
              </a:rPr>
              <a:t>4. Post processing:</a:t>
            </a:r>
          </a:p>
          <a:p>
            <a:pPr lvl="0">
              <a:lnSpc>
                <a:spcPct val="115000"/>
              </a:lnSpc>
              <a:spcBef>
                <a:spcPts val="1000"/>
              </a:spcBef>
              <a:buSzPts val="1400"/>
            </a:pPr>
            <a:r>
              <a:rPr lang="en-IN" sz="1200" b="0" i="0" u="none" strike="noStrike" cap="none">
                <a:solidFill>
                  <a:srgbClr val="222222"/>
                </a:solidFill>
                <a:highlight>
                  <a:srgbClr val="FFFFFF"/>
                </a:highlight>
                <a:latin typeface="Lato"/>
                <a:ea typeface="Lato"/>
                <a:cs typeface="Lato"/>
                <a:sym typeface="Lato"/>
              </a:rPr>
              <a:t>               Post-processing deals with the process of combining the individual digits into complete number for account number, date and amount. </a:t>
            </a:r>
            <a:endParaRPr sz="1200" b="0" i="0" u="none" strike="noStrike" cap="non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lvl="0">
              <a:lnSpc>
                <a:spcPct val="115000"/>
              </a:lnSpc>
              <a:spcBef>
                <a:spcPts val="1000"/>
              </a:spcBef>
              <a:spcAft>
                <a:spcPts val="1000"/>
              </a:spcAft>
              <a:buSzPts val="1400"/>
            </a:pPr>
            <a:r>
              <a:rPr lang="en" dirty="0">
                <a:solidFill>
                  <a:srgbClr val="222222"/>
                </a:solidFill>
                <a:highlight>
                  <a:srgbClr val="FFFFFF"/>
                </a:highlight>
                <a:latin typeface="Lato"/>
                <a:ea typeface="Lato"/>
                <a:cs typeface="Lato"/>
                <a:sym typeface="Lato"/>
              </a:rPr>
              <a:t>Competitive products for the </a:t>
            </a:r>
            <a:r>
              <a:rPr lang="en-IN" dirty="0">
                <a:solidFill>
                  <a:srgbClr val="222222"/>
                </a:solidFill>
                <a:highlight>
                  <a:srgbClr val="FFFFFF"/>
                </a:highlight>
                <a:latin typeface="Lato"/>
                <a:ea typeface="Lato"/>
                <a:cs typeface="Lato"/>
                <a:sym typeface="Lato"/>
              </a:rPr>
              <a:t>problem: </a:t>
            </a:r>
          </a:p>
          <a:p>
            <a:pPr lvl="0">
              <a:lnSpc>
                <a:spcPct val="115000"/>
              </a:lnSpc>
              <a:spcBef>
                <a:spcPts val="1000"/>
              </a:spcBef>
              <a:spcAft>
                <a:spcPts val="1000"/>
              </a:spcAft>
              <a:buSzPts val="1400"/>
            </a:pPr>
            <a:r>
              <a:rPr lang="en-IN" dirty="0">
                <a:solidFill>
                  <a:srgbClr val="222222"/>
                </a:solidFill>
                <a:highlight>
                  <a:srgbClr val="FFFFFF"/>
                </a:highlight>
                <a:latin typeface="Lato"/>
                <a:ea typeface="Lato"/>
                <a:cs typeface="Lato"/>
                <a:sym typeface="Lato"/>
              </a:rPr>
              <a:t>             Magnetic Ink Character Recognition (MICR). </a:t>
            </a:r>
          </a:p>
          <a:p>
            <a:pPr lvl="0">
              <a:lnSpc>
                <a:spcPct val="115000"/>
              </a:lnSpc>
              <a:spcBef>
                <a:spcPts val="1000"/>
              </a:spcBef>
              <a:spcAft>
                <a:spcPts val="1000"/>
              </a:spcAft>
              <a:buSzPts val="1400"/>
            </a:pPr>
            <a:r>
              <a:rPr lang="en-IN" dirty="0">
                <a:solidFill>
                  <a:srgbClr val="222222"/>
                </a:solidFill>
                <a:highlight>
                  <a:srgbClr val="FFFFFF"/>
                </a:highlight>
                <a:latin typeface="Lato"/>
                <a:ea typeface="Lato"/>
                <a:cs typeface="Lato"/>
                <a:sym typeface="Lato"/>
              </a:rPr>
              <a:t>             Artificial Intelligence based cheque clearance system. </a:t>
            </a:r>
            <a:endParaRPr lang="en-IN" b="0" i="0">
              <a:solidFill>
                <a:srgbClr val="BDC1C6"/>
              </a:solidFill>
              <a:effectLst/>
              <a:latin typeface="Roboto" panose="02000000000000000000" pitchFamily="2" charset="0"/>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lvl="0"/>
            <a:r>
              <a:rPr lang="en" sz="1400" b="0" dirty="0">
                <a:solidFill>
                  <a:srgbClr val="4A4548"/>
                </a:solidFill>
                <a:highlight>
                  <a:srgbClr val="FFFFFF"/>
                </a:highlight>
              </a:rPr>
              <a:t>Azure tools or resources which are likely to be used by you for the prototype, if your idea gets selected</a:t>
            </a:r>
            <a:br>
              <a:rPr lang="en" sz="1400" b="0" dirty="0">
                <a:solidFill>
                  <a:srgbClr val="4A4548"/>
                </a:solidFill>
                <a:highlight>
                  <a:srgbClr val="FFFFFF"/>
                </a:highlight>
              </a:rPr>
            </a:br>
            <a:r>
              <a:rPr lang="en-US" sz="1400" b="0">
                <a:solidFill>
                  <a:srgbClr val="4A4548"/>
                </a:solidFill>
                <a:highlight>
                  <a:srgbClr val="FFFFFF"/>
                </a:highlight>
              </a:rPr>
              <a:t> </a:t>
            </a:r>
            <a:r>
              <a:rPr lang="en-IN" sz="1400" b="0">
                <a:solidFill>
                  <a:srgbClr val="4A4548"/>
                </a:solidFill>
                <a:highlight>
                  <a:srgbClr val="FFFFFF"/>
                </a:highlight>
              </a:rPr>
              <a:t>      </a:t>
            </a:r>
            <a:br>
              <a:rPr lang="en-IN" sz="1400" b="0">
                <a:solidFill>
                  <a:srgbClr val="4A4548"/>
                </a:solidFill>
                <a:highlight>
                  <a:srgbClr val="FFFFFF"/>
                </a:highlight>
              </a:rPr>
            </a:br>
            <a:r>
              <a:rPr lang="en-IN" sz="1400" b="0">
                <a:solidFill>
                  <a:srgbClr val="4A4548"/>
                </a:solidFill>
                <a:highlight>
                  <a:srgbClr val="FFFFFF"/>
                </a:highlight>
              </a:rPr>
              <a:t>        </a:t>
            </a:r>
            <a:r>
              <a:rPr lang="en-IN" sz="1400" b="0" dirty="0">
                <a:solidFill>
                  <a:srgbClr val="4A4548"/>
                </a:solidFill>
                <a:highlight>
                  <a:srgbClr val="FFFFFF"/>
                </a:highlight>
              </a:rPr>
              <a:t>We propose an automated system which extracts relevant details of a bank cheque like Payee Name, Amount, Date, Bank Name using Optical Character Recognition and Deep Learning and verifies the signature on the cheque with the existing signature stored in the database using feature extraction and principal component analysis.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pic>
        <p:nvPicPr>
          <p:cNvPr id="4" name="Picture 3" descr="WhatsApp Image 2022-09-12 at 4.06.04 PM.jpeg"/>
          <p:cNvPicPr>
            <a:picLocks noChangeAspect="1"/>
          </p:cNvPicPr>
          <p:nvPr/>
        </p:nvPicPr>
        <p:blipFill>
          <a:blip r:embed="rId3"/>
          <a:stretch>
            <a:fillRect/>
          </a:stretch>
        </p:blipFill>
        <p:spPr>
          <a:xfrm>
            <a:off x="1371600" y="1539240"/>
            <a:ext cx="4724400" cy="33626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36029" y="977677"/>
            <a:ext cx="8238600" cy="393627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is your solution better than alternatives and how do you plan to build adoption?</a:t>
            </a:r>
            <a:endParaRPr lang="en-IN" sz="1400" b="0" i="0" u="none" strike="noStrike" cap="none">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a:solidFill>
                  <a:srgbClr val="222222"/>
                </a:solidFill>
                <a:highlight>
                  <a:srgbClr val="FFFFFF"/>
                </a:highlight>
                <a:latin typeface="Lato"/>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222222"/>
                </a:solidFill>
                <a:highlight>
                  <a:srgbClr val="FFFFFF"/>
                </a:highlight>
                <a:latin typeface="Lato"/>
                <a:ea typeface="Lato"/>
                <a:cs typeface="Lato"/>
                <a:sym typeface="Lato"/>
              </a:rPr>
              <a:t>           We have developed the model to verify the bank cheques using OCR, CNN, SIFT and SVM. We have used OCR method to identify the machine typographic characters with desirable accuracy and efficiency, whereas, we have performed CNN to give precise output for the handwritten digits written on the cheque leaflet. </a:t>
            </a:r>
          </a:p>
          <a:p>
            <a:pPr marL="0" marR="0" lvl="0" indent="0" algn="l" rtl="0">
              <a:lnSpc>
                <a:spcPct val="100000"/>
              </a:lnSpc>
              <a:spcBef>
                <a:spcPts val="0"/>
              </a:spcBef>
              <a:spcAft>
                <a:spcPts val="0"/>
              </a:spcAft>
              <a:buClr>
                <a:srgbClr val="000000"/>
              </a:buClr>
              <a:buSzPts val="1400"/>
              <a:buFont typeface="Arial"/>
              <a:buNone/>
            </a:pPr>
            <a:endParaRPr lang="en-IN" sz="1400" b="0" i="0" u="none" strike="noStrike" cap="none">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a:solidFill>
                  <a:srgbClr val="222222"/>
                </a:solidFill>
                <a:highlight>
                  <a:srgbClr val="FFFFFF"/>
                </a:highlight>
                <a:latin typeface="Lato"/>
                <a:ea typeface="Lato"/>
                <a:cs typeface="Lato"/>
                <a:sym typeface="Lato"/>
              </a:rPr>
              <a:t>      </a:t>
            </a:r>
            <a:r>
              <a:rPr lang="en-IN" sz="1400" b="0" i="0" u="none" strike="noStrike" cap="none">
                <a:solidFill>
                  <a:srgbClr val="222222"/>
                </a:solidFill>
                <a:highlight>
                  <a:srgbClr val="FFFFFF"/>
                </a:highlight>
                <a:latin typeface="Lato"/>
                <a:ea typeface="Lato"/>
                <a:cs typeface="Lato"/>
                <a:sym typeface="Lato"/>
              </a:rPr>
              <a:t>We have proposed and implemented the algorithm to convert numbers into words to verify the cheque which is one of the major reasons of its bounce-off and of halt the monetary transaction. In order to achieve this, We have applied OCR technique to recognize the machine printing digits.</a:t>
            </a: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sp>
        <p:nvSpPr>
          <p:cNvPr id="4098" name="AutoShape 2" descr="Flow chart for bank cheque verification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MPS-Cheque-Scanning-Process-Chart-1024x454.png"/>
          <p:cNvPicPr>
            <a:picLocks noChangeAspect="1"/>
          </p:cNvPicPr>
          <p:nvPr/>
        </p:nvPicPr>
        <p:blipFill>
          <a:blip r:embed="rId3"/>
          <a:stretch>
            <a:fillRect/>
          </a:stretch>
        </p:blipFill>
        <p:spPr>
          <a:xfrm>
            <a:off x="714348" y="1571618"/>
            <a:ext cx="5978942" cy="26508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494700" y="1071552"/>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a:p>
        </p:txBody>
      </p:sp>
      <p:sp>
        <p:nvSpPr>
          <p:cNvPr id="390" name="Google Shape;390;p9"/>
          <p:cNvSpPr txBox="1">
            <a:spLocks noGrp="1"/>
          </p:cNvSpPr>
          <p:nvPr>
            <p:ph type="subTitle" idx="1"/>
          </p:nvPr>
        </p:nvSpPr>
        <p:spPr>
          <a:xfrm>
            <a:off x="428596" y="1785932"/>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a:t>
            </a:r>
            <a:r>
              <a:rPr lang="en" sz="1500" dirty="0" smtClean="0"/>
              <a:t>names    </a:t>
            </a:r>
          </a:p>
          <a:p>
            <a:pPr marL="0" lvl="0" indent="0" algn="l" rtl="0">
              <a:lnSpc>
                <a:spcPct val="150000"/>
              </a:lnSpc>
              <a:spcBef>
                <a:spcPts val="0"/>
              </a:spcBef>
              <a:spcAft>
                <a:spcPts val="1600"/>
              </a:spcAft>
              <a:buSzPts val="1800"/>
              <a:buNone/>
            </a:pPr>
            <a:r>
              <a:rPr lang="en" sz="1500" dirty="0" smtClean="0"/>
              <a:t>KAVISHNAVI  R</a:t>
            </a:r>
          </a:p>
          <a:p>
            <a:pPr marL="0" lvl="0" indent="0" algn="l" rtl="0">
              <a:lnSpc>
                <a:spcPct val="150000"/>
              </a:lnSpc>
              <a:spcBef>
                <a:spcPts val="0"/>
              </a:spcBef>
              <a:spcAft>
                <a:spcPts val="1600"/>
              </a:spcAft>
              <a:buSzPts val="1800"/>
              <a:buNone/>
            </a:pPr>
            <a:r>
              <a:rPr lang="en" sz="1500" dirty="0" smtClean="0"/>
              <a:t>DHARANYA      S</a:t>
            </a:r>
          </a:p>
          <a:p>
            <a:pPr marL="0" lvl="0" indent="0" algn="l" rtl="0">
              <a:lnSpc>
                <a:spcPct val="150000"/>
              </a:lnSpc>
              <a:spcBef>
                <a:spcPts val="0"/>
              </a:spcBef>
              <a:spcAft>
                <a:spcPts val="1600"/>
              </a:spcAft>
              <a:buSzPts val="1800"/>
              <a:buNone/>
            </a:pPr>
            <a:r>
              <a:rPr lang="en" sz="1500" dirty="0" smtClean="0"/>
              <a:t>JENIFFER            A</a:t>
            </a:r>
          </a:p>
          <a:p>
            <a:pPr marL="0" lvl="0" indent="0" algn="l" rtl="0">
              <a:lnSpc>
                <a:spcPct val="150000"/>
              </a:lnSpc>
              <a:spcBef>
                <a:spcPts val="0"/>
              </a:spcBef>
              <a:spcAft>
                <a:spcPts val="1600"/>
              </a:spcAft>
              <a:buSzPts val="1800"/>
              <a:buNone/>
            </a:pPr>
            <a:r>
              <a:rPr lang="en" sz="1500" dirty="0" smtClean="0"/>
              <a:t>MONISHA          V</a:t>
            </a:r>
            <a:endParaRPr lang="en" sz="1500" dirty="0" smtClean="0"/>
          </a:p>
          <a:p>
            <a:pPr marL="0" lvl="0" indent="0" algn="l" rtl="0">
              <a:lnSpc>
                <a:spcPct val="150000"/>
              </a:lnSpc>
              <a:spcBef>
                <a:spcPts val="0"/>
              </a:spcBef>
              <a:spcAft>
                <a:spcPts val="1600"/>
              </a:spcAft>
              <a:buSzPts val="1800"/>
              <a:buNone/>
            </a:pPr>
            <a:endParaRPr lang="en" sz="1500" dirty="0" smtClean="0"/>
          </a:p>
          <a:p>
            <a:pPr marL="0" lvl="0" indent="0" algn="l" rtl="0">
              <a:lnSpc>
                <a:spcPct val="150000"/>
              </a:lnSpc>
              <a:spcBef>
                <a:spcPts val="0"/>
              </a:spcBef>
              <a:spcAft>
                <a:spcPts val="1600"/>
              </a:spcAft>
              <a:buSzPts val="1800"/>
              <a:buNone/>
            </a:pPr>
            <a:endParaRPr lang="en" sz="1500" dirty="0" smtClean="0"/>
          </a:p>
          <a:p>
            <a:pPr marL="0" lvl="0" indent="0" algn="l" rtl="0">
              <a:lnSpc>
                <a:spcPct val="150000"/>
              </a:lnSpc>
              <a:spcBef>
                <a:spcPts val="0"/>
              </a:spcBef>
              <a:spcAft>
                <a:spcPts val="1600"/>
              </a:spcAft>
              <a:buSzPts val="1800"/>
              <a:buNone/>
            </a:pPr>
            <a:endParaRPr lang="en" sz="1500" dirty="0" smtClean="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455</Words>
  <Application>Microsoft Office PowerPoint</Application>
  <PresentationFormat>On-screen Show (16:9)</PresentationFormat>
  <Paragraphs>47</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Trebuchet MS</vt:lpstr>
      <vt:lpstr>Lato Black</vt:lpstr>
      <vt:lpstr>Lato</vt:lpstr>
      <vt:lpstr>Roboto</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Slide 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IT PL LAB</dc:creator>
  <cp:lastModifiedBy>IT PL LAB</cp:lastModifiedBy>
  <cp:revision>11</cp:revision>
  <dcterms:modified xsi:type="dcterms:W3CDTF">2022-09-13T10:36:10Z</dcterms:modified>
</cp:coreProperties>
</file>