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1"/>
  </p:notesMasterIdLst>
  <p:sldIdLst>
    <p:sldId id="256" r:id="rId2"/>
    <p:sldId id="286" r:id="rId3"/>
    <p:sldId id="257" r:id="rId4"/>
    <p:sldId id="294" r:id="rId5"/>
    <p:sldId id="295" r:id="rId6"/>
    <p:sldId id="296" r:id="rId7"/>
    <p:sldId id="297" r:id="rId8"/>
    <p:sldId id="298" r:id="rId9"/>
    <p:sldId id="299" r:id="rId10"/>
    <p:sldId id="261" r:id="rId11"/>
    <p:sldId id="263" r:id="rId12"/>
    <p:sldId id="264" r:id="rId13"/>
    <p:sldId id="265" r:id="rId14"/>
    <p:sldId id="307" r:id="rId15"/>
    <p:sldId id="308" r:id="rId16"/>
    <p:sldId id="310" r:id="rId17"/>
    <p:sldId id="311" r:id="rId18"/>
    <p:sldId id="290" r:id="rId19"/>
    <p:sldId id="309" r:id="rId20"/>
    <p:sldId id="292" r:id="rId21"/>
    <p:sldId id="302" r:id="rId22"/>
    <p:sldId id="305" r:id="rId23"/>
    <p:sldId id="303" r:id="rId24"/>
    <p:sldId id="306" r:id="rId25"/>
    <p:sldId id="313" r:id="rId26"/>
    <p:sldId id="269" r:id="rId27"/>
    <p:sldId id="293" r:id="rId28"/>
    <p:sldId id="300" r:id="rId29"/>
    <p:sldId id="312"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6734BE4-8CB5-4C26-BC94-AD978A789B83}">
          <p14:sldIdLst>
            <p14:sldId id="256"/>
            <p14:sldId id="286"/>
            <p14:sldId id="257"/>
            <p14:sldId id="294"/>
            <p14:sldId id="295"/>
            <p14:sldId id="296"/>
            <p14:sldId id="297"/>
            <p14:sldId id="298"/>
            <p14:sldId id="299"/>
            <p14:sldId id="261"/>
            <p14:sldId id="263"/>
            <p14:sldId id="264"/>
            <p14:sldId id="265"/>
            <p14:sldId id="307"/>
            <p14:sldId id="308"/>
            <p14:sldId id="310"/>
            <p14:sldId id="311"/>
            <p14:sldId id="290"/>
            <p14:sldId id="309"/>
            <p14:sldId id="292"/>
            <p14:sldId id="302"/>
            <p14:sldId id="305"/>
          </p14:sldIdLst>
        </p14:section>
        <p14:section name="Untitled Section" id="{DB11C495-66DE-44DD-8666-CC5DBC5A7D2A}">
          <p14:sldIdLst>
            <p14:sldId id="303"/>
            <p14:sldId id="306"/>
            <p14:sldId id="313"/>
            <p14:sldId id="269"/>
            <p14:sldId id="293"/>
            <p14:sldId id="300"/>
            <p14:sldId id="31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443" autoAdjust="0"/>
    <p:restoredTop sz="94660"/>
  </p:normalViewPr>
  <p:slideViewPr>
    <p:cSldViewPr>
      <p:cViewPr varScale="1">
        <p:scale>
          <a:sx n="56" d="100"/>
          <a:sy n="56" d="100"/>
        </p:scale>
        <p:origin x="1400"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BA118F-49DA-4B3B-A0AD-4B390F451CFB}" type="datetimeFigureOut">
              <a:rPr lang="en-IN" smtClean="0"/>
              <a:t>03-05-2024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8744B2-BC8F-4174-8675-24F3835D06F9}" type="slidenum">
              <a:rPr lang="en-IN" smtClean="0"/>
              <a:t>‹#›</a:t>
            </a:fld>
            <a:endParaRPr lang="en-IN"/>
          </a:p>
        </p:txBody>
      </p:sp>
    </p:spTree>
    <p:extLst>
      <p:ext uri="{BB962C8B-B14F-4D97-AF65-F5344CB8AC3E}">
        <p14:creationId xmlns:p14="http://schemas.microsoft.com/office/powerpoint/2010/main" val="1007474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98744B2-BC8F-4174-8675-24F3835D06F9}" type="slidenum">
              <a:rPr lang="en-IN" smtClean="0"/>
              <a:t>8</a:t>
            </a:fld>
            <a:endParaRPr lang="en-IN"/>
          </a:p>
        </p:txBody>
      </p:sp>
    </p:spTree>
    <p:extLst>
      <p:ext uri="{BB962C8B-B14F-4D97-AF65-F5344CB8AC3E}">
        <p14:creationId xmlns:p14="http://schemas.microsoft.com/office/powerpoint/2010/main" val="2271007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E754EEB-DA34-452A-A2C9-F3BC645EC57E}" type="datetime1">
              <a:rPr lang="en-US" smtClean="0"/>
              <a:t>5/3/2024</a:t>
            </a:fld>
            <a:endParaRPr lang="en-US"/>
          </a:p>
        </p:txBody>
      </p:sp>
      <p:sp>
        <p:nvSpPr>
          <p:cNvPr id="5" name="Footer Placeholder 4"/>
          <p:cNvSpPr>
            <a:spLocks noGrp="1"/>
          </p:cNvSpPr>
          <p:nvPr>
            <p:ph type="ftr" sz="quarter" idx="11"/>
          </p:nvPr>
        </p:nvSpPr>
        <p:spPr/>
        <p:txBody>
          <a:bodyPr/>
          <a:lstStyle/>
          <a:p>
            <a:r>
              <a:rPr lang="en-US"/>
              <a:t>8</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FE4D83E-9DEF-4B67-802D-86DBA045EEE5}" type="datetime1">
              <a:rPr lang="en-US" smtClean="0"/>
              <a:t>5/3/2024</a:t>
            </a:fld>
            <a:endParaRPr lang="en-US"/>
          </a:p>
        </p:txBody>
      </p:sp>
      <p:sp>
        <p:nvSpPr>
          <p:cNvPr id="5" name="Footer Placeholder 4"/>
          <p:cNvSpPr>
            <a:spLocks noGrp="1"/>
          </p:cNvSpPr>
          <p:nvPr>
            <p:ph type="ftr" sz="quarter" idx="11"/>
          </p:nvPr>
        </p:nvSpPr>
        <p:spPr/>
        <p:txBody>
          <a:bodyPr/>
          <a:lstStyle/>
          <a:p>
            <a:r>
              <a:rPr lang="en-US"/>
              <a:t>8</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05497C-BFF3-40DC-948A-CD2987084B32}" type="datetime1">
              <a:rPr lang="en-US" smtClean="0"/>
              <a:t>5/3/2024</a:t>
            </a:fld>
            <a:endParaRPr lang="en-US"/>
          </a:p>
        </p:txBody>
      </p:sp>
      <p:sp>
        <p:nvSpPr>
          <p:cNvPr id="5" name="Footer Placeholder 4"/>
          <p:cNvSpPr>
            <a:spLocks noGrp="1"/>
          </p:cNvSpPr>
          <p:nvPr>
            <p:ph type="ftr" sz="quarter" idx="11"/>
          </p:nvPr>
        </p:nvSpPr>
        <p:spPr/>
        <p:txBody>
          <a:bodyPr/>
          <a:lstStyle/>
          <a:p>
            <a:r>
              <a:rPr lang="en-US"/>
              <a:t>8</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B47642-4760-4E66-9B30-3FF1DFB3EFDE}" type="datetime1">
              <a:rPr lang="en-US" smtClean="0"/>
              <a:t>5/3/2024</a:t>
            </a:fld>
            <a:endParaRPr lang="en-US"/>
          </a:p>
        </p:txBody>
      </p:sp>
      <p:sp>
        <p:nvSpPr>
          <p:cNvPr id="5" name="Footer Placeholder 4"/>
          <p:cNvSpPr>
            <a:spLocks noGrp="1"/>
          </p:cNvSpPr>
          <p:nvPr>
            <p:ph type="ftr" sz="quarter" idx="11"/>
          </p:nvPr>
        </p:nvSpPr>
        <p:spPr/>
        <p:txBody>
          <a:bodyPr/>
          <a:lstStyle/>
          <a:p>
            <a:r>
              <a:rPr lang="en-US"/>
              <a:t>8</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341CDD-FD2B-42FB-A01D-ACFC8E49DACB}" type="datetime1">
              <a:rPr lang="en-US" smtClean="0"/>
              <a:t>5/3/2024</a:t>
            </a:fld>
            <a:endParaRPr lang="en-US"/>
          </a:p>
        </p:txBody>
      </p:sp>
      <p:sp>
        <p:nvSpPr>
          <p:cNvPr id="5" name="Footer Placeholder 4"/>
          <p:cNvSpPr>
            <a:spLocks noGrp="1"/>
          </p:cNvSpPr>
          <p:nvPr>
            <p:ph type="ftr" sz="quarter" idx="11"/>
          </p:nvPr>
        </p:nvSpPr>
        <p:spPr/>
        <p:txBody>
          <a:bodyPr/>
          <a:lstStyle/>
          <a:p>
            <a:r>
              <a:rPr lang="en-US"/>
              <a:t>8</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190BA82-3A02-48A1-B9A4-FE705B294B92}" type="datetime1">
              <a:rPr lang="en-US" smtClean="0"/>
              <a:t>5/3/2024</a:t>
            </a:fld>
            <a:endParaRPr lang="en-US"/>
          </a:p>
        </p:txBody>
      </p:sp>
      <p:sp>
        <p:nvSpPr>
          <p:cNvPr id="6" name="Footer Placeholder 5"/>
          <p:cNvSpPr>
            <a:spLocks noGrp="1"/>
          </p:cNvSpPr>
          <p:nvPr>
            <p:ph type="ftr" sz="quarter" idx="11"/>
          </p:nvPr>
        </p:nvSpPr>
        <p:spPr/>
        <p:txBody>
          <a:bodyPr/>
          <a:lstStyle/>
          <a:p>
            <a:r>
              <a:rPr lang="en-US"/>
              <a:t>8</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BB0094D-0979-494A-8A33-6354B0FC6025}" type="datetime1">
              <a:rPr lang="en-US" smtClean="0"/>
              <a:t>5/3/2024</a:t>
            </a:fld>
            <a:endParaRPr lang="en-US"/>
          </a:p>
        </p:txBody>
      </p:sp>
      <p:sp>
        <p:nvSpPr>
          <p:cNvPr id="8" name="Footer Placeholder 7"/>
          <p:cNvSpPr>
            <a:spLocks noGrp="1"/>
          </p:cNvSpPr>
          <p:nvPr>
            <p:ph type="ftr" sz="quarter" idx="11"/>
          </p:nvPr>
        </p:nvSpPr>
        <p:spPr/>
        <p:txBody>
          <a:bodyPr/>
          <a:lstStyle/>
          <a:p>
            <a:r>
              <a:rPr lang="en-US"/>
              <a:t>8</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171C4A3-47F4-4EE8-A8F0-2483C824EFF3}" type="datetime1">
              <a:rPr lang="en-US" smtClean="0"/>
              <a:t>5/3/2024</a:t>
            </a:fld>
            <a:endParaRPr lang="en-US"/>
          </a:p>
        </p:txBody>
      </p:sp>
      <p:sp>
        <p:nvSpPr>
          <p:cNvPr id="4" name="Footer Placeholder 3"/>
          <p:cNvSpPr>
            <a:spLocks noGrp="1"/>
          </p:cNvSpPr>
          <p:nvPr>
            <p:ph type="ftr" sz="quarter" idx="11"/>
          </p:nvPr>
        </p:nvSpPr>
        <p:spPr/>
        <p:txBody>
          <a:bodyPr/>
          <a:lstStyle/>
          <a:p>
            <a:r>
              <a:rPr lang="en-US"/>
              <a:t>8</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AE20BE-8907-4857-8FC5-5BFC63B341CE}" type="datetime1">
              <a:rPr lang="en-US" smtClean="0"/>
              <a:t>5/3/2024</a:t>
            </a:fld>
            <a:endParaRPr lang="en-US"/>
          </a:p>
        </p:txBody>
      </p:sp>
      <p:sp>
        <p:nvSpPr>
          <p:cNvPr id="3" name="Footer Placeholder 2"/>
          <p:cNvSpPr>
            <a:spLocks noGrp="1"/>
          </p:cNvSpPr>
          <p:nvPr>
            <p:ph type="ftr" sz="quarter" idx="11"/>
          </p:nvPr>
        </p:nvSpPr>
        <p:spPr/>
        <p:txBody>
          <a:bodyPr/>
          <a:lstStyle/>
          <a:p>
            <a:r>
              <a:rPr lang="en-US"/>
              <a:t>8</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413C72-623F-4569-A0F0-7F0ABC23F3E0}" type="datetime1">
              <a:rPr lang="en-US" smtClean="0"/>
              <a:t>5/3/2024</a:t>
            </a:fld>
            <a:endParaRPr lang="en-US"/>
          </a:p>
        </p:txBody>
      </p:sp>
      <p:sp>
        <p:nvSpPr>
          <p:cNvPr id="6" name="Footer Placeholder 5"/>
          <p:cNvSpPr>
            <a:spLocks noGrp="1"/>
          </p:cNvSpPr>
          <p:nvPr>
            <p:ph type="ftr" sz="quarter" idx="11"/>
          </p:nvPr>
        </p:nvSpPr>
        <p:spPr/>
        <p:txBody>
          <a:bodyPr/>
          <a:lstStyle/>
          <a:p>
            <a:r>
              <a:rPr lang="en-US"/>
              <a:t>8</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A4ECD2-1AE9-4382-AB73-B066DE261C81}" type="datetime1">
              <a:rPr lang="en-US" smtClean="0"/>
              <a:t>5/3/2024</a:t>
            </a:fld>
            <a:endParaRPr lang="en-US"/>
          </a:p>
        </p:txBody>
      </p:sp>
      <p:sp>
        <p:nvSpPr>
          <p:cNvPr id="6" name="Footer Placeholder 5"/>
          <p:cNvSpPr>
            <a:spLocks noGrp="1"/>
          </p:cNvSpPr>
          <p:nvPr>
            <p:ph type="ftr" sz="quarter" idx="11"/>
          </p:nvPr>
        </p:nvSpPr>
        <p:spPr/>
        <p:txBody>
          <a:bodyPr/>
          <a:lstStyle/>
          <a:p>
            <a:r>
              <a:rPr lang="en-US"/>
              <a:t>8</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E76CFE-DACE-498E-BA42-B6B1214CE198}" type="datetime1">
              <a:rPr lang="en-US" smtClean="0"/>
              <a:t>5/3/2024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8</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0"/>
            <a:ext cx="8839200" cy="1600200"/>
          </a:xfrm>
        </p:spPr>
        <p:txBody>
          <a:bodyPr>
            <a:normAutofit fontScale="90000"/>
          </a:bodyPr>
          <a:lstStyle/>
          <a:p>
            <a:pPr>
              <a:lnSpc>
                <a:spcPct val="150000"/>
              </a:lnSpc>
              <a:spcAft>
                <a:spcPts val="1000"/>
              </a:spcAft>
            </a:pPr>
            <a:br>
              <a:rPr lang="en-US" sz="2500" b="1" dirty="0">
                <a:solidFill>
                  <a:prstClr val="black"/>
                </a:solidFill>
                <a:latin typeface="Times New Roman" panose="02020603050405020304" pitchFamily="18" charset="0"/>
                <a:cs typeface="Times New Roman" panose="02020603050405020304" pitchFamily="18" charset="0"/>
              </a:rPr>
            </a:br>
            <a:r>
              <a:rPr lang="en-US" sz="2700" b="1" dirty="0">
                <a:solidFill>
                  <a:schemeClr val="tx2"/>
                </a:solidFill>
                <a:latin typeface="Times New Roman" panose="02020603050405020304" pitchFamily="18" charset="0"/>
                <a:cs typeface="Times New Roman" panose="02020603050405020304" pitchFamily="18" charset="0"/>
              </a:rPr>
              <a:t>K S R INSTITUTE FOR ENGINEERING AND </a:t>
            </a:r>
            <a:br>
              <a:rPr lang="en-US" sz="2700" b="1" dirty="0">
                <a:solidFill>
                  <a:schemeClr val="tx2"/>
                </a:solidFill>
                <a:latin typeface="Times New Roman" panose="02020603050405020304" pitchFamily="18" charset="0"/>
                <a:cs typeface="Times New Roman" panose="02020603050405020304" pitchFamily="18" charset="0"/>
              </a:rPr>
            </a:br>
            <a:r>
              <a:rPr lang="en-US" sz="2700" b="1" dirty="0">
                <a:solidFill>
                  <a:schemeClr val="tx2"/>
                </a:solidFill>
                <a:latin typeface="Times New Roman" panose="02020603050405020304" pitchFamily="18" charset="0"/>
                <a:cs typeface="Times New Roman" panose="02020603050405020304" pitchFamily="18" charset="0"/>
              </a:rPr>
              <a:t>TECHNOLOGY</a:t>
            </a:r>
            <a:br>
              <a:rPr lang="en-US" sz="2700" b="1" dirty="0">
                <a:solidFill>
                  <a:schemeClr val="tx2"/>
                </a:solidFill>
                <a:latin typeface="Times New Roman" panose="02020603050405020304" pitchFamily="18" charset="0"/>
                <a:cs typeface="Times New Roman" panose="02020603050405020304" pitchFamily="18" charset="0"/>
              </a:rPr>
            </a:br>
            <a:br>
              <a:rPr lang="en-US" sz="2500" b="1" dirty="0">
                <a:solidFill>
                  <a:prstClr val="black"/>
                </a:solidFill>
                <a:latin typeface="Times New Roman" panose="02020603050405020304" pitchFamily="18" charset="0"/>
                <a:cs typeface="Times New Roman" panose="02020603050405020304" pitchFamily="18" charset="0"/>
              </a:rPr>
            </a:br>
            <a:r>
              <a:rPr lang="en-US" sz="2500" b="1" dirty="0">
                <a:solidFill>
                  <a:prstClr val="black"/>
                </a:solidFill>
                <a:latin typeface="Times New Roman" panose="02020603050405020304" pitchFamily="18" charset="0"/>
                <a:cs typeface="Times New Roman" panose="02020603050405020304" pitchFamily="18" charset="0"/>
              </a:rPr>
              <a:t>MACHINE LEARNING BASED CYBERBULLYING DETECTION ON SOCIAL MEDIA TEXTS</a:t>
            </a:r>
            <a:br>
              <a:rPr lang="en-US" sz="2400" b="1" dirty="0">
                <a:solidFill>
                  <a:prstClr val="black"/>
                </a:solidFill>
                <a:latin typeface="Times New Roman" panose="02020603050405020304" pitchFamily="18" charset="0"/>
                <a:cs typeface="Times New Roman" panose="02020603050405020304" pitchFamily="18" charset="0"/>
              </a:rPr>
            </a:br>
            <a:br>
              <a:rPr lang="en-US" sz="2400" b="1" dirty="0">
                <a:solidFill>
                  <a:prstClr val="black"/>
                </a:solidFill>
                <a:latin typeface="Times New Roman" panose="02020603050405020304" pitchFamily="18" charset="0"/>
                <a:cs typeface="Times New Roman" panose="02020603050405020304" pitchFamily="18" charset="0"/>
              </a:rPr>
            </a:br>
            <a:r>
              <a:rPr lang="en-US" sz="2400" b="1" dirty="0">
                <a:solidFill>
                  <a:prstClr val="black"/>
                </a:solidFill>
                <a:latin typeface="Times New Roman" panose="02020603050405020304" pitchFamily="18" charset="0"/>
                <a:cs typeface="Times New Roman" panose="02020603050405020304" pitchFamily="18" charset="0"/>
              </a:rPr>
              <a:t>PROJECT BATCH NO:16</a:t>
            </a:r>
            <a:br>
              <a:rPr lang="en-US" sz="2200" b="1" dirty="0">
                <a:solidFill>
                  <a:prstClr val="black"/>
                </a:solidFill>
                <a:latin typeface="Times New Roman" panose="02020603050405020304" pitchFamily="18" charset="0"/>
                <a:cs typeface="Times New Roman" panose="02020603050405020304" pitchFamily="18" charset="0"/>
              </a:rPr>
            </a:br>
            <a:br>
              <a:rPr lang="en-US" sz="2200" b="1" dirty="0">
                <a:solidFill>
                  <a:prstClr val="black"/>
                </a:solidFill>
                <a:latin typeface="Times New Roman" panose="02020603050405020304" pitchFamily="18" charset="0"/>
                <a:cs typeface="Times New Roman" panose="02020603050405020304" pitchFamily="18" charset="0"/>
              </a:rPr>
            </a:br>
            <a:endParaRPr lang="en-GB" sz="22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802255A0-6AA0-FFDA-78B5-5A8F4B68F292}"/>
              </a:ext>
            </a:extLst>
          </p:cNvPr>
          <p:cNvSpPr txBox="1"/>
          <p:nvPr/>
        </p:nvSpPr>
        <p:spPr>
          <a:xfrm>
            <a:off x="750481" y="4038600"/>
            <a:ext cx="7696200" cy="430887"/>
          </a:xfrm>
          <a:prstGeom prst="rect">
            <a:avLst/>
          </a:prstGeom>
          <a:noFill/>
        </p:spPr>
        <p:txBody>
          <a:bodyPr wrap="square" rtlCol="0">
            <a:spAutoFit/>
          </a:bodyPr>
          <a:lstStyle/>
          <a:p>
            <a:r>
              <a:rPr lang="en-IN" sz="2200" b="1" dirty="0">
                <a:solidFill>
                  <a:prstClr val="black"/>
                </a:solidFill>
                <a:latin typeface="Times New Roman" panose="02020603050405020304" pitchFamily="18" charset="0"/>
                <a:ea typeface="+mj-ea"/>
                <a:cs typeface="Times New Roman" panose="02020603050405020304" pitchFamily="18" charset="0"/>
              </a:rPr>
              <a:t>Team Members:  </a:t>
            </a:r>
            <a:r>
              <a:rPr lang="en-IN" sz="2200" b="1" dirty="0">
                <a:latin typeface="Times New Roman" panose="02020603050405020304" pitchFamily="18" charset="0"/>
                <a:ea typeface="+mj-ea"/>
                <a:cs typeface="Times New Roman" panose="02020603050405020304" pitchFamily="18" charset="0"/>
              </a:rPr>
              <a:t>                                                 </a:t>
            </a:r>
            <a:r>
              <a:rPr lang="en-IN" sz="2200" b="1" dirty="0">
                <a:solidFill>
                  <a:prstClr val="black"/>
                </a:solidFill>
                <a:latin typeface="Times New Roman" panose="02020603050405020304" pitchFamily="18" charset="0"/>
                <a:ea typeface="+mj-ea"/>
                <a:cs typeface="Times New Roman" panose="02020603050405020304" pitchFamily="18" charset="0"/>
              </a:rPr>
              <a:t>  Guided By, </a:t>
            </a:r>
          </a:p>
        </p:txBody>
      </p:sp>
      <p:sp>
        <p:nvSpPr>
          <p:cNvPr id="6" name="TextBox 5">
            <a:extLst>
              <a:ext uri="{FF2B5EF4-FFF2-40B4-BE49-F238E27FC236}">
                <a16:creationId xmlns:a16="http://schemas.microsoft.com/office/drawing/2014/main" id="{DE14C8A3-FA25-A987-EF26-13E1CEC578E1}"/>
              </a:ext>
            </a:extLst>
          </p:cNvPr>
          <p:cNvSpPr txBox="1"/>
          <p:nvPr/>
        </p:nvSpPr>
        <p:spPr>
          <a:xfrm>
            <a:off x="750481" y="4857168"/>
            <a:ext cx="4000500" cy="1107996"/>
          </a:xfrm>
          <a:prstGeom prst="rect">
            <a:avLst/>
          </a:prstGeom>
          <a:noFill/>
        </p:spPr>
        <p:txBody>
          <a:bodyPr wrap="square" rtlCol="0">
            <a:spAutoFit/>
          </a:bodyPr>
          <a:lstStyle/>
          <a:p>
            <a:r>
              <a:rPr lang="en-IN" sz="2200" b="1" dirty="0" err="1">
                <a:solidFill>
                  <a:prstClr val="black"/>
                </a:solidFill>
                <a:latin typeface="Times New Roman" panose="02020603050405020304" pitchFamily="18" charset="0"/>
                <a:ea typeface="+mj-ea"/>
                <a:cs typeface="Times New Roman" panose="02020603050405020304" pitchFamily="18" charset="0"/>
              </a:rPr>
              <a:t>Jenida</a:t>
            </a:r>
            <a:r>
              <a:rPr lang="en-IN" sz="2200" b="1" dirty="0">
                <a:latin typeface="Times New Roman" panose="02020603050405020304" pitchFamily="18" charset="0"/>
                <a:cs typeface="Times New Roman" panose="02020603050405020304" pitchFamily="18" charset="0"/>
              </a:rPr>
              <a:t> P      (731620104025)</a:t>
            </a:r>
          </a:p>
          <a:p>
            <a:r>
              <a:rPr lang="en-IN" sz="2200" b="1" dirty="0">
                <a:latin typeface="Times New Roman" panose="02020603050405020304" pitchFamily="18" charset="0"/>
                <a:cs typeface="Times New Roman" panose="02020603050405020304" pitchFamily="18" charset="0"/>
              </a:rPr>
              <a:t>Kavishni S  (731620104028)</a:t>
            </a:r>
          </a:p>
          <a:p>
            <a:r>
              <a:rPr lang="en-IN" sz="2200" b="1" dirty="0" err="1">
                <a:latin typeface="Times New Roman" panose="02020603050405020304" pitchFamily="18" charset="0"/>
                <a:cs typeface="Times New Roman" panose="02020603050405020304" pitchFamily="18" charset="0"/>
              </a:rPr>
              <a:t>Sowmiya</a:t>
            </a:r>
            <a:r>
              <a:rPr lang="en-IN" sz="2200" b="1" dirty="0">
                <a:latin typeface="Times New Roman" panose="02020603050405020304" pitchFamily="18" charset="0"/>
                <a:cs typeface="Times New Roman" panose="02020603050405020304" pitchFamily="18" charset="0"/>
              </a:rPr>
              <a:t> G (731620104051)</a:t>
            </a:r>
          </a:p>
        </p:txBody>
      </p:sp>
      <p:sp>
        <p:nvSpPr>
          <p:cNvPr id="7" name="TextBox 6">
            <a:extLst>
              <a:ext uri="{FF2B5EF4-FFF2-40B4-BE49-F238E27FC236}">
                <a16:creationId xmlns:a16="http://schemas.microsoft.com/office/drawing/2014/main" id="{8DE50A3D-E8D5-BE68-C3D8-9F7521D14C17}"/>
              </a:ext>
            </a:extLst>
          </p:cNvPr>
          <p:cNvSpPr txBox="1"/>
          <p:nvPr/>
        </p:nvSpPr>
        <p:spPr>
          <a:xfrm>
            <a:off x="6019800" y="4857168"/>
            <a:ext cx="3268702" cy="769441"/>
          </a:xfrm>
          <a:prstGeom prst="rect">
            <a:avLst/>
          </a:prstGeom>
          <a:noFill/>
        </p:spPr>
        <p:txBody>
          <a:bodyPr wrap="square" rtlCol="0">
            <a:spAutoFit/>
          </a:bodyPr>
          <a:lstStyle/>
          <a:p>
            <a:r>
              <a:rPr lang="en-IN" sz="2200" b="1" dirty="0" err="1">
                <a:solidFill>
                  <a:prstClr val="black"/>
                </a:solidFill>
                <a:latin typeface="Times New Roman" panose="02020603050405020304" pitchFamily="18" charset="0"/>
                <a:ea typeface="+mj-ea"/>
                <a:cs typeface="Times New Roman" panose="02020603050405020304" pitchFamily="18" charset="0"/>
              </a:rPr>
              <a:t>Mr.C.Karthikeyan</a:t>
            </a:r>
            <a:endParaRPr lang="en-IN" sz="2200" b="1" dirty="0">
              <a:solidFill>
                <a:prstClr val="black"/>
              </a:solidFill>
              <a:latin typeface="Times New Roman" panose="02020603050405020304" pitchFamily="18" charset="0"/>
              <a:ea typeface="+mj-ea"/>
              <a:cs typeface="Times New Roman" panose="02020603050405020304" pitchFamily="18" charset="0"/>
            </a:endParaRPr>
          </a:p>
          <a:p>
            <a:r>
              <a:rPr lang="en-IN" sz="2200" b="1" dirty="0">
                <a:solidFill>
                  <a:prstClr val="black"/>
                </a:solidFill>
                <a:latin typeface="Times New Roman" panose="02020603050405020304" pitchFamily="18" charset="0"/>
                <a:ea typeface="+mj-ea"/>
                <a:cs typeface="Times New Roman" panose="02020603050405020304" pitchFamily="18" charset="0"/>
              </a:rPr>
              <a:t>Assistant Professor/CSE</a:t>
            </a:r>
          </a:p>
        </p:txBody>
      </p:sp>
      <p:sp>
        <p:nvSpPr>
          <p:cNvPr id="8" name="Footer Placeholder 7">
            <a:extLst>
              <a:ext uri="{FF2B5EF4-FFF2-40B4-BE49-F238E27FC236}">
                <a16:creationId xmlns:a16="http://schemas.microsoft.com/office/drawing/2014/main" id="{36BD43E0-8202-2FEB-A23E-0ED0D6C933E3}"/>
              </a:ext>
            </a:extLst>
          </p:cNvPr>
          <p:cNvSpPr>
            <a:spLocks noGrp="1"/>
          </p:cNvSpPr>
          <p:nvPr>
            <p:ph type="ftr" sz="quarter" idx="11"/>
          </p:nvPr>
        </p:nvSpPr>
        <p:spPr/>
        <p:txBody>
          <a:bodyPr/>
          <a:lstStyle/>
          <a:p>
            <a:r>
              <a:rPr lang="en-US"/>
              <a:t>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normAutofit/>
          </a:bodyPr>
          <a:lstStyle/>
          <a:p>
            <a:r>
              <a:rPr lang="en-US" sz="3600" b="1" dirty="0">
                <a:latin typeface="Times New Roman"/>
                <a:ea typeface="Calibri"/>
              </a:rPr>
              <a:t>EXISTING SYSTEM</a:t>
            </a:r>
            <a:endParaRPr lang="en-US" sz="3600" dirty="0"/>
          </a:p>
        </p:txBody>
      </p:sp>
      <p:sp>
        <p:nvSpPr>
          <p:cNvPr id="3" name="Content Placeholder 2"/>
          <p:cNvSpPr>
            <a:spLocks noGrp="1"/>
          </p:cNvSpPr>
          <p:nvPr>
            <p:ph idx="1"/>
          </p:nvPr>
        </p:nvSpPr>
        <p:spPr>
          <a:xfrm>
            <a:off x="304800" y="1143000"/>
            <a:ext cx="8610600" cy="5410200"/>
          </a:xfrm>
        </p:spPr>
        <p:txBody>
          <a:bodyPr>
            <a:noAutofit/>
          </a:bodyPr>
          <a:lstStyle/>
          <a:p>
            <a:pPr marL="257175" indent="-257175" algn="just">
              <a:buFont typeface="Wingdings" pitchFamily="2" charset="2"/>
              <a:buChar char="v"/>
            </a:pPr>
            <a:r>
              <a:rPr lang="en-GB" sz="1800" dirty="0">
                <a:latin typeface="Times New Roman" panose="02020603050405020304" pitchFamily="18" charset="0"/>
                <a:cs typeface="Times New Roman" panose="02020603050405020304" pitchFamily="18" charset="0"/>
              </a:rPr>
              <a:t>Conventional techniques for detecting cyberbullying, such as relying on users to report the instance of bullying, are not always effective. </a:t>
            </a:r>
          </a:p>
          <a:p>
            <a:pPr marL="257175" indent="-257175" algn="just">
              <a:buFont typeface="Wingdings" pitchFamily="2" charset="2"/>
              <a:buChar char="v"/>
            </a:pPr>
            <a:r>
              <a:rPr lang="en-GB" sz="1800" dirty="0">
                <a:latin typeface="Times New Roman" panose="02020603050405020304" pitchFamily="18" charset="0"/>
                <a:cs typeface="Times New Roman" panose="02020603050405020304" pitchFamily="18" charset="0"/>
              </a:rPr>
              <a:t>Deep learning (DL) and Machine learning (ML) techniques are trained to automatically recognize and flag potential cyberbullying content, along with identifying behavior patterns that are indicative of cyberbullying.</a:t>
            </a:r>
          </a:p>
          <a:p>
            <a:pPr marL="257175" indent="-257175" algn="just">
              <a:buFont typeface="Wingdings" pitchFamily="2" charset="2"/>
              <a:buChar char="v"/>
            </a:pPr>
            <a:r>
              <a:rPr lang="en-GB" sz="1800" dirty="0">
                <a:latin typeface="Times New Roman" panose="02020603050405020304" pitchFamily="18" charset="0"/>
                <a:cs typeface="Times New Roman" panose="02020603050405020304" pitchFamily="18" charset="0"/>
              </a:rPr>
              <a:t> Therefore, the existing system  concentrates on the design and development of ensemble deep learning with tournament-selected glowworm swarm optimization (EDL-TSGSO) algorithm for cyberbullying detection and classification on Twitter data.</a:t>
            </a:r>
          </a:p>
          <a:p>
            <a:pPr marL="257175" indent="-257175" algn="just">
              <a:buFont typeface="Wingdings" pitchFamily="2" charset="2"/>
              <a:buChar char="v"/>
            </a:pPr>
            <a:r>
              <a:rPr lang="en-GB" sz="1800" dirty="0">
                <a:latin typeface="Times New Roman" panose="02020603050405020304" pitchFamily="18" charset="0"/>
                <a:cs typeface="Times New Roman" panose="02020603050405020304" pitchFamily="18" charset="0"/>
              </a:rPr>
              <a:t> The goal of the study is to examine social media data through the use of natural language processing (NLP) and ensemble learning process. </a:t>
            </a:r>
          </a:p>
          <a:p>
            <a:pPr marL="257175" indent="-257175" algn="just">
              <a:buFont typeface="Wingdings" pitchFamily="2" charset="2"/>
              <a:buChar char="v"/>
            </a:pPr>
            <a:r>
              <a:rPr lang="en-GB" sz="1800" dirty="0">
                <a:latin typeface="Times New Roman" panose="02020603050405020304" pitchFamily="18" charset="0"/>
                <a:cs typeface="Times New Roman" panose="02020603050405020304" pitchFamily="18" charset="0"/>
              </a:rPr>
              <a:t>This EDL-TSGSO technique preprocesses the raw tweets and then employs the Glove word embedding technique. In addition, the presented EDL-TSGSO technique utilizes ensemble long short-term memory with </a:t>
            </a:r>
            <a:r>
              <a:rPr lang="en-GB" sz="1800" dirty="0" err="1">
                <a:latin typeface="Times New Roman" panose="02020603050405020304" pitchFamily="18" charset="0"/>
                <a:cs typeface="Times New Roman" panose="02020603050405020304" pitchFamily="18" charset="0"/>
              </a:rPr>
              <a:t>Adaboost</a:t>
            </a:r>
            <a:r>
              <a:rPr lang="en-GB" sz="1800" dirty="0">
                <a:latin typeface="Times New Roman" panose="02020603050405020304" pitchFamily="18" charset="0"/>
                <a:cs typeface="Times New Roman" panose="02020603050405020304" pitchFamily="18" charset="0"/>
              </a:rPr>
              <a:t> (ELSTM-AB) model for effective cyberbullying detection and classification. </a:t>
            </a:r>
          </a:p>
          <a:p>
            <a:pPr marL="257175" indent="-257175" algn="just">
              <a:buFont typeface="Wingdings" pitchFamily="2" charset="2"/>
              <a:buChar char="v"/>
            </a:pPr>
            <a:r>
              <a:rPr lang="en-GB" sz="1800" dirty="0">
                <a:latin typeface="Times New Roman" panose="02020603050405020304" pitchFamily="18" charset="0"/>
                <a:cs typeface="Times New Roman" panose="02020603050405020304" pitchFamily="18" charset="0"/>
              </a:rPr>
              <a:t>The ensemble ELSTM-AB classifier integrates the prediction of LSTM and </a:t>
            </a:r>
            <a:r>
              <a:rPr lang="en-GB" sz="1800" dirty="0" err="1">
                <a:latin typeface="Times New Roman" panose="02020603050405020304" pitchFamily="18" charset="0"/>
                <a:cs typeface="Times New Roman" panose="02020603050405020304" pitchFamily="18" charset="0"/>
              </a:rPr>
              <a:t>Adaboost</a:t>
            </a:r>
            <a:r>
              <a:rPr lang="en-GB" sz="1800" dirty="0">
                <a:latin typeface="Times New Roman" panose="02020603050405020304" pitchFamily="18" charset="0"/>
                <a:cs typeface="Times New Roman" panose="02020603050405020304" pitchFamily="18" charset="0"/>
              </a:rPr>
              <a:t> models to enhance the overall classification performance.</a:t>
            </a: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B37BF08A-F826-172D-BAEE-7B650C64EE40}"/>
              </a:ext>
            </a:extLst>
          </p:cNvPr>
          <p:cNvSpPr>
            <a:spLocks noGrp="1"/>
          </p:cNvSpPr>
          <p:nvPr>
            <p:ph type="ftr" sz="quarter" idx="11"/>
          </p:nvPr>
        </p:nvSpPr>
        <p:spPr/>
        <p:txBody>
          <a:bodyPr/>
          <a:lstStyle/>
          <a:p>
            <a:r>
              <a:rPr lang="en-US"/>
              <a:t>10</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lstStyle/>
          <a:p>
            <a:r>
              <a:rPr lang="en-US" sz="3600" b="1" dirty="0">
                <a:latin typeface="Times New Roman" pitchFamily="18" charset="0"/>
                <a:cs typeface="Times New Roman" pitchFamily="18" charset="0"/>
              </a:rPr>
              <a:t>DRAWBACKS</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304800" y="1371600"/>
            <a:ext cx="8534400" cy="4800600"/>
          </a:xfrm>
        </p:spPr>
        <p:txBody>
          <a:bodyPr>
            <a:noAutofit/>
          </a:bodyPr>
          <a:lstStyle/>
          <a:p>
            <a:pPr marL="257175" indent="-257175" algn="just">
              <a:lnSpc>
                <a:spcPct val="150000"/>
              </a:lnSpc>
              <a:buFont typeface="Wingdings" pitchFamily="2" charset="2"/>
              <a:buChar char="v"/>
            </a:pPr>
            <a:r>
              <a:rPr lang="en-GB" sz="1800" dirty="0">
                <a:latin typeface="Times New Roman" pitchFamily="18" charset="0"/>
                <a:cs typeface="Times New Roman" pitchFamily="18" charset="0"/>
              </a:rPr>
              <a:t>The proposed </a:t>
            </a:r>
            <a:r>
              <a:rPr lang="en-US" sz="1800" dirty="0">
                <a:latin typeface="Times New Roman" pitchFamily="18" charset="0"/>
                <a:cs typeface="Times New Roman" pitchFamily="18" charset="0"/>
              </a:rPr>
              <a:t>EDL-TSGSO algorithm won't generalize effectively to different cyberbullying circumstances outside of the training set.</a:t>
            </a:r>
            <a:endParaRPr lang="en-GB" sz="1800" dirty="0">
              <a:latin typeface="Times New Roman" pitchFamily="18" charset="0"/>
              <a:cs typeface="Times New Roman" pitchFamily="18" charset="0"/>
            </a:endParaRPr>
          </a:p>
          <a:p>
            <a:pPr marL="257175" indent="-257175" algn="just">
              <a:lnSpc>
                <a:spcPct val="150000"/>
              </a:lnSpc>
              <a:buFont typeface="Wingdings" pitchFamily="2" charset="2"/>
              <a:buChar char="v"/>
            </a:pPr>
            <a:r>
              <a:rPr lang="en-US" sz="1800" dirty="0">
                <a:latin typeface="Times New Roman" pitchFamily="18" charset="0"/>
                <a:cs typeface="Times New Roman" pitchFamily="18" charset="0"/>
              </a:rPr>
              <a:t>It can take a lot of computing power to train and implement deep learning models, especially ensembles, which call for substantial resources.</a:t>
            </a:r>
            <a:endParaRPr lang="en-GB" sz="1800" dirty="0">
              <a:latin typeface="Times New Roman" pitchFamily="18" charset="0"/>
              <a:cs typeface="Times New Roman" pitchFamily="18" charset="0"/>
            </a:endParaRPr>
          </a:p>
          <a:p>
            <a:pPr marL="257175" indent="-257175" algn="just">
              <a:lnSpc>
                <a:spcPct val="150000"/>
              </a:lnSpc>
              <a:buFont typeface="Wingdings" pitchFamily="2" charset="2"/>
              <a:buChar char="v"/>
            </a:pPr>
            <a:r>
              <a:rPr lang="en-US" sz="1800" dirty="0">
                <a:latin typeface="Times New Roman" pitchFamily="18" charset="0"/>
                <a:cs typeface="Times New Roman" pitchFamily="18" charset="0"/>
              </a:rPr>
              <a:t>Complex ensemble models, such as ELSTM-AB, can be difficult to understand and comprehend, which reduces transparency.</a:t>
            </a:r>
            <a:endParaRPr lang="en-GB" sz="1800" dirty="0">
              <a:latin typeface="Times New Roman" pitchFamily="18" charset="0"/>
              <a:cs typeface="Times New Roman" pitchFamily="18" charset="0"/>
            </a:endParaRPr>
          </a:p>
          <a:p>
            <a:pPr marL="257175" indent="-257175" algn="just">
              <a:lnSpc>
                <a:spcPct val="150000"/>
              </a:lnSpc>
              <a:buFont typeface="Wingdings" pitchFamily="2" charset="2"/>
              <a:buChar char="v"/>
            </a:pPr>
            <a:r>
              <a:rPr lang="en-GB" sz="1800" dirty="0">
                <a:latin typeface="Times New Roman" pitchFamily="18" charset="0"/>
                <a:cs typeface="Times New Roman" pitchFamily="18" charset="0"/>
              </a:rPr>
              <a:t>The effectiveness of the algorithm heavily relies on the quality and representativeness of the training data, making it vulnerable to biases present in the dataset.</a:t>
            </a:r>
            <a:endParaRPr lang="en-GB" sz="1800" dirty="0">
              <a:solidFill>
                <a:srgbClr val="0F0F0F"/>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0D5D7EAC-76A4-5A63-A6E0-3193B51BD791}"/>
              </a:ext>
            </a:extLst>
          </p:cNvPr>
          <p:cNvSpPr>
            <a:spLocks noGrp="1"/>
          </p:cNvSpPr>
          <p:nvPr>
            <p:ph type="ftr" sz="quarter" idx="11"/>
          </p:nvPr>
        </p:nvSpPr>
        <p:spPr/>
        <p:txBody>
          <a:bodyPr/>
          <a:lstStyle/>
          <a:p>
            <a:r>
              <a:rPr lang="en-US"/>
              <a:t>11</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br>
              <a:rPr lang="en-US" sz="3600" b="1" dirty="0">
                <a:latin typeface="Times New Roman"/>
                <a:ea typeface="Calibri"/>
              </a:rPr>
            </a:br>
            <a:r>
              <a:rPr lang="en-US" sz="4000" b="1" dirty="0">
                <a:latin typeface="Times New Roman"/>
                <a:ea typeface="Calibri"/>
              </a:rPr>
              <a:t>PROPOSED SYSTEM</a:t>
            </a:r>
            <a:endParaRPr lang="en-US" sz="4000" dirty="0"/>
          </a:p>
        </p:txBody>
      </p:sp>
      <p:sp>
        <p:nvSpPr>
          <p:cNvPr id="3" name="Content Placeholder 2"/>
          <p:cNvSpPr>
            <a:spLocks noGrp="1"/>
          </p:cNvSpPr>
          <p:nvPr>
            <p:ph idx="1"/>
          </p:nvPr>
        </p:nvSpPr>
        <p:spPr>
          <a:xfrm>
            <a:off x="304800" y="609600"/>
            <a:ext cx="8534400" cy="5867400"/>
          </a:xfrm>
        </p:spPr>
        <p:txBody>
          <a:bodyPr>
            <a:noAutofit/>
          </a:bodyPr>
          <a:lstStyle/>
          <a:p>
            <a:pPr marL="0" indent="0" algn="just">
              <a:lnSpc>
                <a:spcPct val="150000"/>
              </a:lnSpc>
              <a:buNone/>
            </a:pPr>
            <a:endParaRPr lang="en-GB" sz="1400" dirty="0">
              <a:latin typeface="Times New Roman" pitchFamily="18" charset="0"/>
              <a:cs typeface="Times New Roman" pitchFamily="18" charset="0"/>
            </a:endParaRPr>
          </a:p>
          <a:p>
            <a:pPr marL="0" indent="0" algn="just">
              <a:lnSpc>
                <a:spcPct val="150000"/>
              </a:lnSpc>
              <a:buNone/>
            </a:pPr>
            <a:endParaRPr lang="en-GB" sz="1400" dirty="0">
              <a:latin typeface="Times New Roman" pitchFamily="18" charset="0"/>
              <a:cs typeface="Times New Roman" pitchFamily="18" charset="0"/>
            </a:endParaRPr>
          </a:p>
          <a:p>
            <a:pPr marL="257175" indent="-257175" algn="just">
              <a:buFont typeface="Wingdings" pitchFamily="2" charset="2"/>
              <a:buChar char="v"/>
            </a:pPr>
            <a:r>
              <a:rPr lang="en-GB" sz="1800" dirty="0">
                <a:latin typeface="Times New Roman" pitchFamily="18" charset="0"/>
                <a:cs typeface="Times New Roman" pitchFamily="18" charset="0"/>
              </a:rPr>
              <a:t>The proposed system aims to develop an efficient and accurate cyberbullying detection solution for social media platforms.</a:t>
            </a:r>
          </a:p>
          <a:p>
            <a:pPr marL="257175" indent="-257175" algn="just">
              <a:buFont typeface="Wingdings" pitchFamily="2" charset="2"/>
              <a:buChar char="v"/>
            </a:pPr>
            <a:r>
              <a:rPr lang="en-GB" sz="1800" dirty="0">
                <a:latin typeface="Times New Roman" pitchFamily="18" charset="0"/>
                <a:cs typeface="Times New Roman" pitchFamily="18" charset="0"/>
              </a:rPr>
              <a:t> Leveraging the power of machine learning, the system will employ the (K-SVM) algorithm to automatically identify instances of cyberbullying in real-time social media content.</a:t>
            </a:r>
          </a:p>
          <a:p>
            <a:pPr marL="257175" indent="-257175" algn="just">
              <a:buFont typeface="Wingdings" pitchFamily="2" charset="2"/>
              <a:buChar char="v"/>
            </a:pPr>
            <a:r>
              <a:rPr lang="en-GB" sz="1800" dirty="0">
                <a:latin typeface="Times New Roman" pitchFamily="18" charset="0"/>
                <a:cs typeface="Times New Roman" pitchFamily="18" charset="0"/>
              </a:rPr>
              <a:t> The process will begin with the collection and labelling of a diverse dataset containing either cyberbullying and non-cyberbullying posts or comments. </a:t>
            </a:r>
          </a:p>
          <a:p>
            <a:pPr marL="257175" indent="-257175" algn="just">
              <a:buFont typeface="Wingdings" pitchFamily="2" charset="2"/>
              <a:buChar char="v"/>
            </a:pPr>
            <a:r>
              <a:rPr lang="en-GB" sz="1800" dirty="0">
                <a:latin typeface="Times New Roman" pitchFamily="18" charset="0"/>
                <a:cs typeface="Times New Roman" pitchFamily="18" charset="0"/>
              </a:rPr>
              <a:t>Pre-processing techniques, including text cleaning, lowercasing, and tokenization, will be applied to transform the raw text data into a suitable format for feature extraction. </a:t>
            </a:r>
          </a:p>
          <a:p>
            <a:pPr marL="257175" indent="-257175" algn="just">
              <a:buFont typeface="Wingdings" pitchFamily="2" charset="2"/>
              <a:buChar char="v"/>
            </a:pPr>
            <a:r>
              <a:rPr lang="en-GB" sz="1800" dirty="0">
                <a:latin typeface="Times New Roman" pitchFamily="18" charset="0"/>
                <a:cs typeface="Times New Roman" pitchFamily="18" charset="0"/>
              </a:rPr>
              <a:t>The bag-of-words or TF-IDF techniques will then be employed to extract meaningful features from the pre-processed text data. </a:t>
            </a:r>
          </a:p>
          <a:p>
            <a:pPr marL="257175" indent="-257175" algn="just">
              <a:buFont typeface="Wingdings" pitchFamily="2" charset="2"/>
              <a:buChar char="v"/>
            </a:pPr>
            <a:r>
              <a:rPr lang="en-GB" sz="1800" dirty="0">
                <a:latin typeface="Times New Roman" pitchFamily="18" charset="0"/>
                <a:cs typeface="Times New Roman" pitchFamily="18" charset="0"/>
              </a:rPr>
              <a:t>These features will serve as inputs for training the K-SVM classifier, which will learn to distinguish between cyberbullying and non-cyberbullying content by finding an optimal hyperplane in the feature space. </a:t>
            </a:r>
          </a:p>
        </p:txBody>
      </p:sp>
      <p:sp>
        <p:nvSpPr>
          <p:cNvPr id="6" name="Footer Placeholder 5">
            <a:extLst>
              <a:ext uri="{FF2B5EF4-FFF2-40B4-BE49-F238E27FC236}">
                <a16:creationId xmlns:a16="http://schemas.microsoft.com/office/drawing/2014/main" id="{0CC0D5F8-D9EE-C3E8-DE97-E7066227F1A7}"/>
              </a:ext>
            </a:extLst>
          </p:cNvPr>
          <p:cNvSpPr>
            <a:spLocks noGrp="1"/>
          </p:cNvSpPr>
          <p:nvPr>
            <p:ph type="ftr" sz="quarter" idx="11"/>
          </p:nvPr>
        </p:nvSpPr>
        <p:spPr/>
        <p:txBody>
          <a:bodyPr/>
          <a:lstStyle/>
          <a:p>
            <a:r>
              <a:rPr lang="en-US"/>
              <a:t>12</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600" b="1" dirty="0">
                <a:latin typeface="Times New Roman"/>
                <a:ea typeface="Calibri"/>
              </a:rPr>
              <a:t>ADVANTAGES</a:t>
            </a:r>
            <a:endParaRPr lang="en-US" sz="3600" dirty="0"/>
          </a:p>
        </p:txBody>
      </p:sp>
      <p:sp>
        <p:nvSpPr>
          <p:cNvPr id="3" name="Content Placeholder 2"/>
          <p:cNvSpPr>
            <a:spLocks noGrp="1"/>
          </p:cNvSpPr>
          <p:nvPr>
            <p:ph idx="1"/>
          </p:nvPr>
        </p:nvSpPr>
        <p:spPr>
          <a:xfrm>
            <a:off x="304800" y="990600"/>
            <a:ext cx="8229600" cy="4876800"/>
          </a:xfrm>
        </p:spPr>
        <p:txBody>
          <a:bodyPr>
            <a:normAutofit/>
          </a:bodyPr>
          <a:lstStyle/>
          <a:p>
            <a:pPr marL="257175" indent="-257175" algn="just">
              <a:lnSpc>
                <a:spcPct val="150000"/>
              </a:lnSpc>
              <a:buFont typeface="Wingdings" pitchFamily="2" charset="2"/>
              <a:buChar char="v"/>
            </a:pPr>
            <a:r>
              <a:rPr lang="en-US" sz="1800" dirty="0">
                <a:latin typeface="Times New Roman" pitchFamily="18" charset="0"/>
                <a:cs typeface="Times New Roman" pitchFamily="18" charset="0"/>
              </a:rPr>
              <a:t>By using the K-SVM algorithm, the system can identify instances of cyberbullying in real-time and take prompt action to prevent them, ultimately fostering a safer online community.</a:t>
            </a:r>
            <a:endParaRPr lang="en-GB" sz="1800" dirty="0">
              <a:latin typeface="Times New Roman" pitchFamily="18" charset="0"/>
              <a:cs typeface="Times New Roman" pitchFamily="18" charset="0"/>
            </a:endParaRPr>
          </a:p>
          <a:p>
            <a:pPr marL="257175" indent="-257175" algn="just">
              <a:lnSpc>
                <a:spcPct val="150000"/>
              </a:lnSpc>
              <a:buFont typeface="Wingdings" pitchFamily="2" charset="2"/>
              <a:buChar char="v"/>
            </a:pPr>
            <a:r>
              <a:rPr lang="en-US" sz="1800" dirty="0">
                <a:latin typeface="Times New Roman" pitchFamily="18" charset="0"/>
                <a:cs typeface="Times New Roman" pitchFamily="18" charset="0"/>
              </a:rPr>
              <a:t>The system achieves high accuracy in distinguishing between cyberbullying and non-cyberbullying content, reducing false positives and negatives.</a:t>
            </a:r>
            <a:endParaRPr lang="en-GB" sz="1800" dirty="0">
              <a:latin typeface="Times New Roman" pitchFamily="18" charset="0"/>
              <a:cs typeface="Times New Roman" pitchFamily="18" charset="0"/>
            </a:endParaRPr>
          </a:p>
          <a:p>
            <a:pPr marL="257175" indent="-257175" algn="just">
              <a:lnSpc>
                <a:spcPct val="150000"/>
              </a:lnSpc>
              <a:buFont typeface="Wingdings" pitchFamily="2" charset="2"/>
              <a:buChar char="v"/>
            </a:pPr>
            <a:r>
              <a:rPr lang="en-US" sz="1800" dirty="0">
                <a:latin typeface="Times New Roman" pitchFamily="18" charset="0"/>
                <a:cs typeface="Times New Roman" pitchFamily="18" charset="0"/>
              </a:rPr>
              <a:t> The Proposed system can easily scale to handle large volumes of social media data.</a:t>
            </a:r>
            <a:endParaRPr lang="en-GB" sz="1800" dirty="0">
              <a:latin typeface="Times New Roman" pitchFamily="18" charset="0"/>
              <a:cs typeface="Times New Roman" pitchFamily="18" charset="0"/>
            </a:endParaRPr>
          </a:p>
          <a:p>
            <a:pPr marL="257175" indent="-257175" algn="just">
              <a:lnSpc>
                <a:spcPct val="150000"/>
              </a:lnSpc>
              <a:buFont typeface="Wingdings" pitchFamily="2" charset="2"/>
              <a:buChar char="v"/>
            </a:pPr>
            <a:r>
              <a:rPr lang="en-GB" sz="1800" dirty="0">
                <a:latin typeface="Times New Roman" pitchFamily="18" charset="0"/>
                <a:cs typeface="Times New Roman" pitchFamily="18" charset="0"/>
              </a:rPr>
              <a:t>Regular monitoring and model updates enable the system to adapt to emerging cyberbullying behaviours, ensuring its effectiveness in combating ever-changing online threats.</a:t>
            </a:r>
          </a:p>
          <a:p>
            <a:pPr marL="0" indent="0" algn="just">
              <a:lnSpc>
                <a:spcPct val="150000"/>
              </a:lnSpc>
              <a:spcBef>
                <a:spcPts val="0"/>
              </a:spcBef>
              <a:buNone/>
              <a:tabLst>
                <a:tab pos="114300" algn="l"/>
                <a:tab pos="914400" algn="l"/>
              </a:tabLst>
            </a:pPr>
            <a:endParaRPr lang="en-US" sz="1800" dirty="0">
              <a:latin typeface="Times New Roman" pitchFamily="18" charset="0"/>
              <a:ea typeface="Times New Roman"/>
              <a:cs typeface="Times New Roman" pitchFamily="18" charset="0"/>
            </a:endParaRPr>
          </a:p>
        </p:txBody>
      </p:sp>
      <p:sp>
        <p:nvSpPr>
          <p:cNvPr id="6" name="Footer Placeholder 5">
            <a:extLst>
              <a:ext uri="{FF2B5EF4-FFF2-40B4-BE49-F238E27FC236}">
                <a16:creationId xmlns:a16="http://schemas.microsoft.com/office/drawing/2014/main" id="{DB40267E-CB79-3E4C-E11D-AEDCC1BA9907}"/>
              </a:ext>
            </a:extLst>
          </p:cNvPr>
          <p:cNvSpPr>
            <a:spLocks noGrp="1"/>
          </p:cNvSpPr>
          <p:nvPr>
            <p:ph type="ftr" sz="quarter" idx="11"/>
          </p:nvPr>
        </p:nvSpPr>
        <p:spPr/>
        <p:txBody>
          <a:bodyPr/>
          <a:lstStyle/>
          <a:p>
            <a:r>
              <a:rPr lang="en-US"/>
              <a:t>13</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60D87-7B3D-5140-0CDA-083E700B7C1B}"/>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K-SVM ALGORITHM</a:t>
            </a:r>
          </a:p>
        </p:txBody>
      </p:sp>
      <p:sp>
        <p:nvSpPr>
          <p:cNvPr id="3" name="Content Placeholder 2">
            <a:extLst>
              <a:ext uri="{FF2B5EF4-FFF2-40B4-BE49-F238E27FC236}">
                <a16:creationId xmlns:a16="http://schemas.microsoft.com/office/drawing/2014/main" id="{BD74DE75-A3B4-A6C2-82AB-563176D30635}"/>
              </a:ext>
            </a:extLst>
          </p:cNvPr>
          <p:cNvSpPr>
            <a:spLocks noGrp="1"/>
          </p:cNvSpPr>
          <p:nvPr>
            <p:ph idx="1"/>
          </p:nvPr>
        </p:nvSpPr>
        <p:spPr>
          <a:xfrm>
            <a:off x="457200" y="1143000"/>
            <a:ext cx="8229600" cy="4782881"/>
          </a:xfrm>
        </p:spPr>
        <p:txBody>
          <a:bodyPr>
            <a:noAutofit/>
          </a:bodyPr>
          <a:lstStyle/>
          <a:p>
            <a:pPr>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Support vector machines, or SVMs for short, are supervised learning algorithms that are used in regression analysis and classification. KSVM is an acronym for Kernel Support Vector Machine.</a:t>
            </a:r>
          </a:p>
          <a:p>
            <a:pPr>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The following stages are involved in this:</a:t>
            </a:r>
          </a:p>
          <a:p>
            <a:pPr marL="0" indent="0">
              <a:lnSpc>
                <a:spcPct val="150000"/>
              </a:lnSpc>
              <a:buNone/>
            </a:pP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1. LABELLING OF DATA</a:t>
            </a:r>
          </a:p>
          <a:p>
            <a:pPr marL="0" indent="0">
              <a:lnSpc>
                <a:spcPct val="150000"/>
              </a:lnSpc>
              <a:buNone/>
            </a:pPr>
            <a:r>
              <a:rPr lang="en-US" sz="1800" b="1" dirty="0">
                <a:latin typeface="Times New Roman" panose="02020603050405020304" pitchFamily="18" charset="0"/>
                <a:cs typeface="Times New Roman" panose="02020603050405020304" pitchFamily="18" charset="0"/>
              </a:rPr>
              <a:t>        2. GENERATION OF VOCABULARY</a:t>
            </a:r>
          </a:p>
          <a:p>
            <a:pPr marL="0" indent="0">
              <a:lnSpc>
                <a:spcPct val="150000"/>
              </a:lnSpc>
              <a:buNone/>
            </a:pPr>
            <a:r>
              <a:rPr lang="en-US" sz="1800" b="1" dirty="0">
                <a:latin typeface="Times New Roman" panose="02020603050405020304" pitchFamily="18" charset="0"/>
                <a:cs typeface="Times New Roman" panose="02020603050405020304" pitchFamily="18" charset="0"/>
              </a:rPr>
              <a:t>        3. CREATION OF DOCUMENT-TERM MATRIX</a:t>
            </a:r>
            <a:endParaRPr lang="en-US" sz="1800" b="1" dirty="0">
              <a:solidFill>
                <a:srgbClr val="0D0D0D"/>
              </a:solidFill>
              <a:latin typeface="Söhne"/>
            </a:endParaRPr>
          </a:p>
          <a:p>
            <a:pPr marL="0" indent="0">
              <a:lnSpc>
                <a:spcPct val="150000"/>
              </a:lnSpc>
              <a:buNone/>
            </a:pPr>
            <a:r>
              <a:rPr lang="en-US" sz="1800" b="1" dirty="0">
                <a:latin typeface="Times New Roman" panose="02020603050405020304" pitchFamily="18" charset="0"/>
                <a:cs typeface="Times New Roman" panose="02020603050405020304" pitchFamily="18" charset="0"/>
              </a:rPr>
              <a:t>STAGE 1-LABELLING OF DATA: </a:t>
            </a:r>
          </a:p>
          <a:p>
            <a:pPr>
              <a:lnSpc>
                <a:spcPct val="150000"/>
              </a:lnSpc>
              <a:buFont typeface="Wingdings" panose="05000000000000000000" pitchFamily="2" charset="2"/>
              <a:buChar char="v"/>
            </a:pPr>
            <a:r>
              <a:rPr lang="en-US" sz="1800" b="0" i="0" dirty="0">
                <a:solidFill>
                  <a:srgbClr val="0D0D0D"/>
                </a:solidFill>
                <a:effectLst/>
                <a:latin typeface="Times New Roman" panose="02020603050405020304" pitchFamily="18" charset="0"/>
                <a:cs typeface="Times New Roman" panose="02020603050405020304" pitchFamily="18" charset="0"/>
              </a:rPr>
              <a:t>Gather your dataset, which consists of input features and corresponding class labels. Before labelling the data, it's common to preprocess it.</a:t>
            </a:r>
            <a:r>
              <a:rPr lang="en-US" sz="1800" b="0" i="0" dirty="0">
                <a:solidFill>
                  <a:srgbClr val="0D0D0D"/>
                </a:solidFill>
                <a:effectLst/>
                <a:latin typeface="Söhne"/>
              </a:rPr>
              <a:t> </a:t>
            </a:r>
          </a:p>
          <a:p>
            <a:pPr>
              <a:lnSpc>
                <a:spcPct val="150000"/>
              </a:lnSpc>
              <a:buFont typeface="Wingdings" panose="05000000000000000000" pitchFamily="2" charset="2"/>
              <a:buChar char="v"/>
            </a:pPr>
            <a:r>
              <a:rPr lang="en-US" sz="1800" b="0" i="0" dirty="0">
                <a:solidFill>
                  <a:srgbClr val="0D0D0D"/>
                </a:solidFill>
                <a:effectLst/>
                <a:latin typeface="Times New Roman" panose="02020603050405020304" pitchFamily="18" charset="0"/>
                <a:cs typeface="Times New Roman" panose="02020603050405020304" pitchFamily="18" charset="0"/>
              </a:rPr>
              <a:t>This might involve steps such as normalization (scaling features to a similar range), handling missing values, or encoding categorical variables.</a:t>
            </a:r>
          </a:p>
          <a:p>
            <a:pPr marL="0" indent="0">
              <a:lnSpc>
                <a:spcPct val="150000"/>
              </a:lnSpc>
              <a:buNone/>
            </a:pPr>
            <a:endParaRPr lang="en-US" sz="1400" b="0" i="0" dirty="0">
              <a:solidFill>
                <a:srgbClr val="0D0D0D"/>
              </a:solidFill>
              <a:effectLst/>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FC708DB1-620D-A708-65CC-57C70903A7B3}"/>
              </a:ext>
            </a:extLst>
          </p:cNvPr>
          <p:cNvSpPr>
            <a:spLocks noGrp="1"/>
          </p:cNvSpPr>
          <p:nvPr>
            <p:ph type="ftr" sz="quarter" idx="11"/>
          </p:nvPr>
        </p:nvSpPr>
        <p:spPr/>
        <p:txBody>
          <a:bodyPr/>
          <a:lstStyle/>
          <a:p>
            <a:r>
              <a:rPr lang="en-US"/>
              <a:t>14</a:t>
            </a:r>
          </a:p>
        </p:txBody>
      </p:sp>
    </p:spTree>
    <p:extLst>
      <p:ext uri="{BB962C8B-B14F-4D97-AF65-F5344CB8AC3E}">
        <p14:creationId xmlns:p14="http://schemas.microsoft.com/office/powerpoint/2010/main" val="2750134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91528C-10F7-C916-79DC-E6E6EDCC2B2B}"/>
              </a:ext>
            </a:extLst>
          </p:cNvPr>
          <p:cNvSpPr>
            <a:spLocks noGrp="1"/>
          </p:cNvSpPr>
          <p:nvPr>
            <p:ph idx="1"/>
          </p:nvPr>
        </p:nvSpPr>
        <p:spPr>
          <a:xfrm>
            <a:off x="381000" y="685800"/>
            <a:ext cx="8229600" cy="5729924"/>
          </a:xfrm>
        </p:spPr>
        <p:txBody>
          <a:bodyPr>
            <a:normAutofit fontScale="92500" lnSpcReduction="20000"/>
          </a:bodyPr>
          <a:lstStyle/>
          <a:p>
            <a:pPr>
              <a:lnSpc>
                <a:spcPct val="150000"/>
              </a:lnSpc>
              <a:buFont typeface="Wingdings" panose="05000000000000000000" pitchFamily="2" charset="2"/>
              <a:buChar char="v"/>
            </a:pPr>
            <a:r>
              <a:rPr lang="en-US" sz="1900" b="0" i="0" dirty="0">
                <a:solidFill>
                  <a:srgbClr val="0D0D0D"/>
                </a:solidFill>
                <a:effectLst/>
                <a:latin typeface="Times New Roman" panose="02020603050405020304" pitchFamily="18" charset="0"/>
                <a:cs typeface="Times New Roman" panose="02020603050405020304" pitchFamily="18" charset="0"/>
              </a:rPr>
              <a:t>Assign each data point in your dataset a class </a:t>
            </a:r>
            <a:r>
              <a:rPr lang="en-US" sz="1900" b="0" i="0" dirty="0" err="1">
                <a:solidFill>
                  <a:srgbClr val="0D0D0D"/>
                </a:solidFill>
                <a:effectLst/>
                <a:latin typeface="Times New Roman" panose="02020603050405020304" pitchFamily="18" charset="0"/>
                <a:cs typeface="Times New Roman" panose="02020603050405020304" pitchFamily="18" charset="0"/>
              </a:rPr>
              <a:t>label.For</a:t>
            </a:r>
            <a:r>
              <a:rPr lang="en-US" sz="1900" b="0" i="0" dirty="0">
                <a:solidFill>
                  <a:srgbClr val="0D0D0D"/>
                </a:solidFill>
                <a:effectLst/>
                <a:latin typeface="Times New Roman" panose="02020603050405020304" pitchFamily="18" charset="0"/>
                <a:cs typeface="Times New Roman" panose="02020603050405020304" pitchFamily="18" charset="0"/>
              </a:rPr>
              <a:t> binary classification, you might have two labels (e.g., 0 and 1), and for multiclass classification, you'd have multiple labels corresponding to different classes.</a:t>
            </a:r>
            <a:endParaRPr lang="en-US" sz="1900" dirty="0">
              <a:solidFill>
                <a:srgbClr val="0D0D0D"/>
              </a:solidFill>
              <a:latin typeface="Times New Roman" panose="02020603050405020304" pitchFamily="18" charset="0"/>
              <a:cs typeface="Times New Roman" panose="02020603050405020304" pitchFamily="18" charset="0"/>
            </a:endParaRPr>
          </a:p>
          <a:p>
            <a:pPr marL="0" indent="0">
              <a:buNone/>
            </a:pPr>
            <a:endParaRPr lang="en-IN" sz="1900" dirty="0">
              <a:latin typeface="Times New Roman" panose="02020603050405020304" pitchFamily="18" charset="0"/>
              <a:cs typeface="Times New Roman" panose="02020603050405020304" pitchFamily="18" charset="0"/>
            </a:endParaRPr>
          </a:p>
          <a:p>
            <a:pPr marL="0" indent="0">
              <a:lnSpc>
                <a:spcPct val="150000"/>
              </a:lnSpc>
              <a:buNone/>
            </a:pPr>
            <a:r>
              <a:rPr lang="en-US" sz="1900" b="1" dirty="0">
                <a:solidFill>
                  <a:srgbClr val="0D0D0D"/>
                </a:solidFill>
                <a:latin typeface="Times New Roman" panose="02020603050405020304" pitchFamily="18" charset="0"/>
                <a:cs typeface="Times New Roman" panose="02020603050405020304" pitchFamily="18" charset="0"/>
              </a:rPr>
              <a:t>STAGE 2-GENERATION OF VOCABULARY:</a:t>
            </a:r>
          </a:p>
          <a:p>
            <a:pPr>
              <a:lnSpc>
                <a:spcPct val="150000"/>
              </a:lnSpc>
              <a:buFont typeface="Wingdings" panose="05000000000000000000" pitchFamily="2" charset="2"/>
              <a:buChar char="v"/>
            </a:pPr>
            <a:r>
              <a:rPr lang="en-US" sz="1900" b="0" i="0" dirty="0">
                <a:solidFill>
                  <a:srgbClr val="0D0D0D"/>
                </a:solidFill>
                <a:effectLst/>
                <a:latin typeface="Times New Roman" panose="02020603050405020304" pitchFamily="18" charset="0"/>
                <a:cs typeface="Times New Roman" panose="02020603050405020304" pitchFamily="18" charset="0"/>
              </a:rPr>
              <a:t>Generating a vocabulary is a fundamental step in natural language processing (NLP) tasks, such as text classification, sentiment analysis, and machine translation.</a:t>
            </a:r>
          </a:p>
          <a:p>
            <a:pPr>
              <a:lnSpc>
                <a:spcPct val="150000"/>
              </a:lnSpc>
              <a:buFont typeface="Wingdings" panose="05000000000000000000" pitchFamily="2" charset="2"/>
              <a:buChar char="v"/>
            </a:pPr>
            <a:r>
              <a:rPr lang="en-US" sz="1900" b="0" i="0" dirty="0">
                <a:solidFill>
                  <a:srgbClr val="0D0D0D"/>
                </a:solidFill>
                <a:effectLst/>
                <a:latin typeface="Times New Roman" panose="02020603050405020304" pitchFamily="18" charset="0"/>
                <a:cs typeface="Times New Roman" panose="02020603050405020304" pitchFamily="18" charset="0"/>
              </a:rPr>
              <a:t>The steps involved in this stage are Tokenization, Lowercasing, Stemming, etc.</a:t>
            </a:r>
            <a:endParaRPr lang="en-US" sz="1900" dirty="0">
              <a:solidFill>
                <a:srgbClr val="0D0D0D"/>
              </a:solidFill>
              <a:latin typeface="Times New Roman" panose="02020603050405020304" pitchFamily="18" charset="0"/>
              <a:cs typeface="Times New Roman" panose="02020603050405020304" pitchFamily="18" charset="0"/>
            </a:endParaRPr>
          </a:p>
          <a:p>
            <a:pPr marL="0" indent="0">
              <a:lnSpc>
                <a:spcPct val="150000"/>
              </a:lnSpc>
              <a:buNone/>
            </a:pPr>
            <a:endParaRPr lang="en-IN" sz="1900" b="1" dirty="0">
              <a:latin typeface="Times New Roman" panose="02020603050405020304" pitchFamily="18" charset="0"/>
              <a:cs typeface="Times New Roman" panose="02020603050405020304" pitchFamily="18" charset="0"/>
            </a:endParaRPr>
          </a:p>
          <a:p>
            <a:pPr marL="0" indent="0">
              <a:lnSpc>
                <a:spcPct val="150000"/>
              </a:lnSpc>
              <a:buNone/>
            </a:pPr>
            <a:r>
              <a:rPr lang="en-IN" sz="1900" b="1" dirty="0">
                <a:latin typeface="Times New Roman" panose="02020603050405020304" pitchFamily="18" charset="0"/>
                <a:cs typeface="Times New Roman" panose="02020603050405020304" pitchFamily="18" charset="0"/>
              </a:rPr>
              <a:t>STAGE 3-CREATION OF DOCUMENT-TERM MATRIX:   </a:t>
            </a:r>
          </a:p>
          <a:p>
            <a:pPr>
              <a:lnSpc>
                <a:spcPct val="150000"/>
              </a:lnSpc>
              <a:buFont typeface="Wingdings" panose="05000000000000000000" pitchFamily="2" charset="2"/>
              <a:buChar char="v"/>
            </a:pPr>
            <a:r>
              <a:rPr lang="en-US" sz="1900" b="0" i="0" dirty="0">
                <a:solidFill>
                  <a:srgbClr val="0D0D0D"/>
                </a:solidFill>
                <a:effectLst/>
                <a:latin typeface="Times New Roman" panose="02020603050405020304" pitchFamily="18" charset="0"/>
                <a:cs typeface="Times New Roman" panose="02020603050405020304" pitchFamily="18" charset="0"/>
              </a:rPr>
              <a:t>In the context of Kernel Support Vector Machines (KSVM) for text classification, a document-term matrix (DTM) is a crucial representation of the text data. </a:t>
            </a:r>
          </a:p>
          <a:p>
            <a:pPr>
              <a:lnSpc>
                <a:spcPct val="150000"/>
              </a:lnSpc>
              <a:buFont typeface="Wingdings" panose="05000000000000000000" pitchFamily="2" charset="2"/>
              <a:buChar char="v"/>
            </a:pPr>
            <a:r>
              <a:rPr lang="en-US" sz="1900" b="0" i="0" dirty="0">
                <a:solidFill>
                  <a:srgbClr val="0D0D0D"/>
                </a:solidFill>
                <a:effectLst/>
                <a:latin typeface="Times New Roman" panose="02020603050405020304" pitchFamily="18" charset="0"/>
                <a:cs typeface="Times New Roman" panose="02020603050405020304" pitchFamily="18" charset="0"/>
              </a:rPr>
              <a:t>It's essentially a mathematical representation of the texts in a corpus, where rows correspond to documents (or samples) and columns correspond to terms (or features, typically words).</a:t>
            </a:r>
            <a:endParaRPr lang="en-IN" sz="1900" b="1"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86781947-5D20-CCD5-0C31-6490E380BDB2}"/>
              </a:ext>
            </a:extLst>
          </p:cNvPr>
          <p:cNvSpPr>
            <a:spLocks noGrp="1"/>
          </p:cNvSpPr>
          <p:nvPr>
            <p:ph type="ftr" sz="quarter" idx="11"/>
          </p:nvPr>
        </p:nvSpPr>
        <p:spPr/>
        <p:txBody>
          <a:bodyPr/>
          <a:lstStyle/>
          <a:p>
            <a:r>
              <a:rPr lang="en-US"/>
              <a:t>15</a:t>
            </a:r>
          </a:p>
        </p:txBody>
      </p:sp>
    </p:spTree>
    <p:extLst>
      <p:ext uri="{BB962C8B-B14F-4D97-AF65-F5344CB8AC3E}">
        <p14:creationId xmlns:p14="http://schemas.microsoft.com/office/powerpoint/2010/main" val="37498706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6B5D-F736-1366-9ADA-1B2E103CCAAB}"/>
              </a:ext>
            </a:extLst>
          </p:cNvPr>
          <p:cNvSpPr>
            <a:spLocks noGrp="1"/>
          </p:cNvSpPr>
          <p:nvPr>
            <p:ph type="title"/>
          </p:nvPr>
        </p:nvSpPr>
        <p:spPr>
          <a:xfrm>
            <a:off x="457200" y="274638"/>
            <a:ext cx="8229600" cy="868362"/>
          </a:xfrm>
        </p:spPr>
        <p:txBody>
          <a:bodyPr>
            <a:normAutofit fontScale="90000"/>
          </a:bodyPr>
          <a:lstStyle/>
          <a:p>
            <a:r>
              <a:rPr lang="en-IN" sz="3600" b="1" dirty="0">
                <a:latin typeface="Times New Roman" panose="02020603050405020304" pitchFamily="18" charset="0"/>
                <a:cs typeface="Times New Roman" panose="02020603050405020304" pitchFamily="18" charset="0"/>
              </a:rPr>
              <a:t>COMPARISON BETWEEN K-SVM AND</a:t>
            </a:r>
            <a:br>
              <a:rPr lang="en-IN" sz="3600" b="1" dirty="0">
                <a:latin typeface="Times New Roman" panose="02020603050405020304" pitchFamily="18" charset="0"/>
                <a:cs typeface="Times New Roman" panose="02020603050405020304" pitchFamily="18" charset="0"/>
              </a:rPr>
            </a:br>
            <a:r>
              <a:rPr lang="en-IN" sz="3600" b="1" dirty="0">
                <a:latin typeface="Times New Roman" panose="02020603050405020304" pitchFamily="18" charset="0"/>
                <a:cs typeface="Times New Roman" panose="02020603050405020304" pitchFamily="18" charset="0"/>
              </a:rPr>
              <a:t>EDL-TSGSO </a:t>
            </a:r>
          </a:p>
        </p:txBody>
      </p:sp>
      <p:graphicFrame>
        <p:nvGraphicFramePr>
          <p:cNvPr id="11" name="Content Placeholder 10">
            <a:extLst>
              <a:ext uri="{FF2B5EF4-FFF2-40B4-BE49-F238E27FC236}">
                <a16:creationId xmlns:a16="http://schemas.microsoft.com/office/drawing/2014/main" id="{473C5B97-E9B4-538D-1335-0919129F6C29}"/>
              </a:ext>
            </a:extLst>
          </p:cNvPr>
          <p:cNvGraphicFramePr>
            <a:graphicFrameLocks noGrp="1"/>
          </p:cNvGraphicFramePr>
          <p:nvPr>
            <p:ph idx="1"/>
            <p:extLst>
              <p:ext uri="{D42A27DB-BD31-4B8C-83A1-F6EECF244321}">
                <p14:modId xmlns:p14="http://schemas.microsoft.com/office/powerpoint/2010/main" val="378715034"/>
              </p:ext>
            </p:extLst>
          </p:nvPr>
        </p:nvGraphicFramePr>
        <p:xfrm>
          <a:off x="381000" y="1604954"/>
          <a:ext cx="8534400" cy="4189812"/>
        </p:xfrm>
        <a:graphic>
          <a:graphicData uri="http://schemas.openxmlformats.org/drawingml/2006/table">
            <a:tbl>
              <a:tblPr/>
              <a:tblGrid>
                <a:gridCol w="1792224">
                  <a:extLst>
                    <a:ext uri="{9D8B030D-6E8A-4147-A177-3AD203B41FA5}">
                      <a16:colId xmlns:a16="http://schemas.microsoft.com/office/drawing/2014/main" val="1465914317"/>
                    </a:ext>
                  </a:extLst>
                </a:gridCol>
                <a:gridCol w="3584448">
                  <a:extLst>
                    <a:ext uri="{9D8B030D-6E8A-4147-A177-3AD203B41FA5}">
                      <a16:colId xmlns:a16="http://schemas.microsoft.com/office/drawing/2014/main" val="1266930669"/>
                    </a:ext>
                  </a:extLst>
                </a:gridCol>
                <a:gridCol w="3157728">
                  <a:extLst>
                    <a:ext uri="{9D8B030D-6E8A-4147-A177-3AD203B41FA5}">
                      <a16:colId xmlns:a16="http://schemas.microsoft.com/office/drawing/2014/main" val="2024125289"/>
                    </a:ext>
                  </a:extLst>
                </a:gridCol>
              </a:tblGrid>
              <a:tr h="53468">
                <a:tc>
                  <a:txBody>
                    <a:bodyPr/>
                    <a:lstStyle/>
                    <a:p>
                      <a:pPr fontAlgn="b"/>
                      <a:r>
                        <a:rPr lang="en-IN" sz="1800" b="1" dirty="0">
                          <a:effectLst/>
                          <a:latin typeface="Times New Roman" panose="02020603050405020304" pitchFamily="18" charset="0"/>
                          <a:cs typeface="Times New Roman" panose="02020603050405020304" pitchFamily="18" charset="0"/>
                        </a:rPr>
                        <a:t>Aspect</a:t>
                      </a:r>
                    </a:p>
                  </a:txBody>
                  <a:tcPr marL="12503" marR="12503" marT="6251" marB="625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
                      <a:r>
                        <a:rPr lang="en-IN" sz="1800" b="1">
                          <a:effectLst/>
                          <a:latin typeface="Times New Roman" panose="02020603050405020304" pitchFamily="18" charset="0"/>
                          <a:cs typeface="Times New Roman" panose="02020603050405020304" pitchFamily="18" charset="0"/>
                        </a:rPr>
                        <a:t>K-SVM</a:t>
                      </a:r>
                    </a:p>
                  </a:txBody>
                  <a:tcPr marL="12503" marR="12503" marT="6251" marB="625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
                      <a:r>
                        <a:rPr lang="en-IN" sz="1800" b="1">
                          <a:effectLst/>
                          <a:latin typeface="Times New Roman" panose="02020603050405020304" pitchFamily="18" charset="0"/>
                          <a:cs typeface="Times New Roman" panose="02020603050405020304" pitchFamily="18" charset="0"/>
                        </a:rPr>
                        <a:t>EDL-TSGSO</a:t>
                      </a:r>
                    </a:p>
                  </a:txBody>
                  <a:tcPr marL="12503" marR="12503" marT="6251" marB="625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27284566"/>
                  </a:ext>
                </a:extLst>
              </a:tr>
              <a:tr h="551842">
                <a:tc>
                  <a:txBody>
                    <a:bodyPr/>
                    <a:lstStyle/>
                    <a:p>
                      <a:pPr fontAlgn="base"/>
                      <a:r>
                        <a:rPr lang="en-IN" sz="1800">
                          <a:effectLst/>
                          <a:latin typeface="Times New Roman" panose="02020603050405020304" pitchFamily="18" charset="0"/>
                          <a:cs typeface="Times New Roman" panose="02020603050405020304" pitchFamily="18" charset="0"/>
                        </a:rPr>
                        <a:t>Type of algorithm</a:t>
                      </a:r>
                    </a:p>
                  </a:txBody>
                  <a:tcPr marL="12503" marR="12503" marT="6251" marB="62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IN" sz="1800">
                          <a:effectLst/>
                          <a:latin typeface="Times New Roman" panose="02020603050405020304" pitchFamily="18" charset="0"/>
                          <a:cs typeface="Times New Roman" panose="02020603050405020304" pitchFamily="18" charset="0"/>
                        </a:rPr>
                        <a:t>Supervised learning algorithm</a:t>
                      </a:r>
                    </a:p>
                  </a:txBody>
                  <a:tcPr marL="12503" marR="12503" marT="6251" marB="62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800">
                          <a:effectLst/>
                          <a:latin typeface="Times New Roman" panose="02020603050405020304" pitchFamily="18" charset="0"/>
                          <a:cs typeface="Times New Roman" panose="02020603050405020304" pitchFamily="18" charset="0"/>
                        </a:rPr>
                        <a:t>Evolutionary algorithm combined with deep learning</a:t>
                      </a:r>
                    </a:p>
                  </a:txBody>
                  <a:tcPr marL="12503" marR="12503" marT="6251" marB="62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352962553"/>
                  </a:ext>
                </a:extLst>
              </a:tr>
              <a:tr h="551842">
                <a:tc>
                  <a:txBody>
                    <a:bodyPr/>
                    <a:lstStyle/>
                    <a:p>
                      <a:pPr fontAlgn="base"/>
                      <a:r>
                        <a:rPr lang="en-IN" sz="1800">
                          <a:effectLst/>
                          <a:latin typeface="Times New Roman" panose="02020603050405020304" pitchFamily="18" charset="0"/>
                          <a:cs typeface="Times New Roman" panose="02020603050405020304" pitchFamily="18" charset="0"/>
                        </a:rPr>
                        <a:t>Approach</a:t>
                      </a:r>
                    </a:p>
                  </a:txBody>
                  <a:tcPr marL="12503" marR="12503" marT="6251" marB="62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IN" sz="1800" dirty="0">
                          <a:effectLst/>
                          <a:latin typeface="Times New Roman" panose="02020603050405020304" pitchFamily="18" charset="0"/>
                          <a:cs typeface="Times New Roman" panose="02020603050405020304" pitchFamily="18" charset="0"/>
                        </a:rPr>
                        <a:t>Kernel-based approach</a:t>
                      </a:r>
                    </a:p>
                  </a:txBody>
                  <a:tcPr marL="12503" marR="12503" marT="6251" marB="62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800" dirty="0">
                          <a:effectLst/>
                          <a:latin typeface="Times New Roman" panose="02020603050405020304" pitchFamily="18" charset="0"/>
                          <a:cs typeface="Times New Roman" panose="02020603050405020304" pitchFamily="18" charset="0"/>
                        </a:rPr>
                        <a:t>Evolutionary optimization combined with deep learning</a:t>
                      </a:r>
                    </a:p>
                  </a:txBody>
                  <a:tcPr marL="12503" marR="12503" marT="6251" marB="62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60683398"/>
                  </a:ext>
                </a:extLst>
              </a:tr>
              <a:tr h="551842">
                <a:tc>
                  <a:txBody>
                    <a:bodyPr/>
                    <a:lstStyle/>
                    <a:p>
                      <a:pPr fontAlgn="base"/>
                      <a:r>
                        <a:rPr lang="en-IN" sz="1800" dirty="0">
                          <a:effectLst/>
                          <a:latin typeface="Times New Roman" panose="02020603050405020304" pitchFamily="18" charset="0"/>
                          <a:cs typeface="Times New Roman" panose="02020603050405020304" pitchFamily="18" charset="0"/>
                        </a:rPr>
                        <a:t>Complexity</a:t>
                      </a:r>
                    </a:p>
                  </a:txBody>
                  <a:tcPr marL="12503" marR="12503" marT="6251" marB="62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800">
                          <a:effectLst/>
                          <a:latin typeface="Times New Roman" panose="02020603050405020304" pitchFamily="18" charset="0"/>
                          <a:cs typeface="Times New Roman" panose="02020603050405020304" pitchFamily="18" charset="0"/>
                        </a:rPr>
                        <a:t>Can be computationally expensive, especially for large datasets</a:t>
                      </a:r>
                    </a:p>
                  </a:txBody>
                  <a:tcPr marL="12503" marR="12503" marT="6251" marB="62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800" dirty="0">
                          <a:effectLst/>
                          <a:latin typeface="Times New Roman" panose="02020603050405020304" pitchFamily="18" charset="0"/>
                          <a:cs typeface="Times New Roman" panose="02020603050405020304" pitchFamily="18" charset="0"/>
                        </a:rPr>
                        <a:t>Generally less computationally expensive than K-SVM</a:t>
                      </a:r>
                    </a:p>
                  </a:txBody>
                  <a:tcPr marL="12503" marR="12503" marT="6251" marB="62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184736622"/>
                  </a:ext>
                </a:extLst>
              </a:tr>
              <a:tr h="821616">
                <a:tc>
                  <a:txBody>
                    <a:bodyPr/>
                    <a:lstStyle/>
                    <a:p>
                      <a:pPr fontAlgn="base"/>
                      <a:r>
                        <a:rPr lang="en-IN" sz="1800" dirty="0">
                          <a:effectLst/>
                          <a:latin typeface="Times New Roman" panose="02020603050405020304" pitchFamily="18" charset="0"/>
                          <a:cs typeface="Times New Roman" panose="02020603050405020304" pitchFamily="18" charset="0"/>
                        </a:rPr>
                        <a:t>Usage</a:t>
                      </a:r>
                    </a:p>
                  </a:txBody>
                  <a:tcPr marL="12503" marR="12503" marT="6251" marB="62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800">
                          <a:effectLst/>
                          <a:latin typeface="Times New Roman" panose="02020603050405020304" pitchFamily="18" charset="0"/>
                          <a:cs typeface="Times New Roman" panose="02020603050405020304" pitchFamily="18" charset="0"/>
                        </a:rPr>
                        <a:t>Widely used in various fields such as classification, regression, and anomaly detection</a:t>
                      </a:r>
                    </a:p>
                  </a:txBody>
                  <a:tcPr marL="12503" marR="12503" marT="6251" marB="62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800" dirty="0">
                          <a:effectLst/>
                          <a:latin typeface="Times New Roman" panose="02020603050405020304" pitchFamily="18" charset="0"/>
                          <a:cs typeface="Times New Roman" panose="02020603050405020304" pitchFamily="18" charset="0"/>
                        </a:rPr>
                        <a:t>Less commonly used due to its complexity and computational requirements</a:t>
                      </a:r>
                    </a:p>
                  </a:txBody>
                  <a:tcPr marL="12503" marR="12503" marT="6251" marB="62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62753925"/>
                  </a:ext>
                </a:extLst>
              </a:tr>
              <a:tr h="1361163">
                <a:tc>
                  <a:txBody>
                    <a:bodyPr/>
                    <a:lstStyle/>
                    <a:p>
                      <a:pPr fontAlgn="base"/>
                      <a:r>
                        <a:rPr lang="en-IN" sz="1800">
                          <a:effectLst/>
                          <a:latin typeface="Times New Roman" panose="02020603050405020304" pitchFamily="18" charset="0"/>
                          <a:cs typeface="Times New Roman" panose="02020603050405020304" pitchFamily="18" charset="0"/>
                        </a:rPr>
                        <a:t>Scalability</a:t>
                      </a:r>
                    </a:p>
                  </a:txBody>
                  <a:tcPr marL="12503" marR="12503" marT="6251" marB="62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800">
                          <a:effectLst/>
                          <a:latin typeface="Times New Roman" panose="02020603050405020304" pitchFamily="18" charset="0"/>
                          <a:cs typeface="Times New Roman" panose="02020603050405020304" pitchFamily="18" charset="0"/>
                        </a:rPr>
                        <a:t>SVMs can be less scalable for very large datasets</a:t>
                      </a:r>
                    </a:p>
                  </a:txBody>
                  <a:tcPr marL="12503" marR="12503" marT="6251" marB="62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800" dirty="0">
                          <a:effectLst/>
                          <a:latin typeface="Times New Roman" panose="02020603050405020304" pitchFamily="18" charset="0"/>
                          <a:cs typeface="Times New Roman" panose="02020603050405020304" pitchFamily="18" charset="0"/>
                        </a:rPr>
                        <a:t>Depending on the implementation, scalability may be a concern with large datasets due to the computational demands of deep learning</a:t>
                      </a:r>
                    </a:p>
                  </a:txBody>
                  <a:tcPr marL="12503" marR="12503" marT="6251" marB="62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268890342"/>
                  </a:ext>
                </a:extLst>
              </a:tr>
            </a:tbl>
          </a:graphicData>
        </a:graphic>
      </p:graphicFrame>
      <p:sp>
        <p:nvSpPr>
          <p:cNvPr id="5" name="Footer Placeholder 4">
            <a:extLst>
              <a:ext uri="{FF2B5EF4-FFF2-40B4-BE49-F238E27FC236}">
                <a16:creationId xmlns:a16="http://schemas.microsoft.com/office/drawing/2014/main" id="{6134A70C-9109-605C-C4A9-4326B29FC0AF}"/>
              </a:ext>
            </a:extLst>
          </p:cNvPr>
          <p:cNvSpPr>
            <a:spLocks noGrp="1"/>
          </p:cNvSpPr>
          <p:nvPr>
            <p:ph type="ftr" sz="quarter" idx="11"/>
          </p:nvPr>
        </p:nvSpPr>
        <p:spPr/>
        <p:txBody>
          <a:bodyPr/>
          <a:lstStyle/>
          <a:p>
            <a:r>
              <a:rPr lang="en-US"/>
              <a:t>16</a:t>
            </a:r>
          </a:p>
        </p:txBody>
      </p:sp>
    </p:spTree>
    <p:extLst>
      <p:ext uri="{BB962C8B-B14F-4D97-AF65-F5344CB8AC3E}">
        <p14:creationId xmlns:p14="http://schemas.microsoft.com/office/powerpoint/2010/main" val="28345588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05C6F-1963-548F-8277-C9D531DCB08F}"/>
              </a:ext>
            </a:extLst>
          </p:cNvPr>
          <p:cNvSpPr>
            <a:spLocks noGrp="1"/>
          </p:cNvSpPr>
          <p:nvPr>
            <p:ph type="title"/>
          </p:nvPr>
        </p:nvSpPr>
        <p:spPr>
          <a:xfrm>
            <a:off x="457200" y="0"/>
            <a:ext cx="8229600" cy="1417638"/>
          </a:xfrm>
        </p:spPr>
        <p:txBody>
          <a:bodyPr>
            <a:normAutofit/>
          </a:bodyPr>
          <a:lstStyle/>
          <a:p>
            <a:r>
              <a:rPr lang="en-IN" sz="3600" b="1" dirty="0">
                <a:latin typeface="Times New Roman" panose="02020603050405020304" pitchFamily="18" charset="0"/>
                <a:cs typeface="Times New Roman" panose="02020603050405020304" pitchFamily="18" charset="0"/>
              </a:rPr>
              <a:t>ALGORITHM GRAPH</a:t>
            </a:r>
          </a:p>
        </p:txBody>
      </p:sp>
      <p:graphicFrame>
        <p:nvGraphicFramePr>
          <p:cNvPr id="11" name="Table 10">
            <a:extLst>
              <a:ext uri="{FF2B5EF4-FFF2-40B4-BE49-F238E27FC236}">
                <a16:creationId xmlns:a16="http://schemas.microsoft.com/office/drawing/2014/main" id="{87C506BB-7DEE-47C8-9B80-9CDA931EE26F}"/>
              </a:ext>
            </a:extLst>
          </p:cNvPr>
          <p:cNvGraphicFramePr>
            <a:graphicFrameLocks noGrp="1"/>
          </p:cNvGraphicFramePr>
          <p:nvPr>
            <p:extLst>
              <p:ext uri="{D42A27DB-BD31-4B8C-83A1-F6EECF244321}">
                <p14:modId xmlns:p14="http://schemas.microsoft.com/office/powerpoint/2010/main" val="4158027857"/>
              </p:ext>
            </p:extLst>
          </p:nvPr>
        </p:nvGraphicFramePr>
        <p:xfrm>
          <a:off x="609600" y="4769818"/>
          <a:ext cx="5181600" cy="1662752"/>
        </p:xfrm>
        <a:graphic>
          <a:graphicData uri="http://schemas.openxmlformats.org/drawingml/2006/table">
            <a:tbl>
              <a:tblPr>
                <a:tableStyleId>{5C22544A-7EE6-4342-B048-85BDC9FD1C3A}</a:tableStyleId>
              </a:tblPr>
              <a:tblGrid>
                <a:gridCol w="1036320">
                  <a:extLst>
                    <a:ext uri="{9D8B030D-6E8A-4147-A177-3AD203B41FA5}">
                      <a16:colId xmlns:a16="http://schemas.microsoft.com/office/drawing/2014/main" val="762910552"/>
                    </a:ext>
                  </a:extLst>
                </a:gridCol>
                <a:gridCol w="1036320">
                  <a:extLst>
                    <a:ext uri="{9D8B030D-6E8A-4147-A177-3AD203B41FA5}">
                      <a16:colId xmlns:a16="http://schemas.microsoft.com/office/drawing/2014/main" val="436898302"/>
                    </a:ext>
                  </a:extLst>
                </a:gridCol>
                <a:gridCol w="1036320">
                  <a:extLst>
                    <a:ext uri="{9D8B030D-6E8A-4147-A177-3AD203B41FA5}">
                      <a16:colId xmlns:a16="http://schemas.microsoft.com/office/drawing/2014/main" val="2085288194"/>
                    </a:ext>
                  </a:extLst>
                </a:gridCol>
                <a:gridCol w="1036320">
                  <a:extLst>
                    <a:ext uri="{9D8B030D-6E8A-4147-A177-3AD203B41FA5}">
                      <a16:colId xmlns:a16="http://schemas.microsoft.com/office/drawing/2014/main" val="3253603149"/>
                    </a:ext>
                  </a:extLst>
                </a:gridCol>
                <a:gridCol w="1036320">
                  <a:extLst>
                    <a:ext uri="{9D8B030D-6E8A-4147-A177-3AD203B41FA5}">
                      <a16:colId xmlns:a16="http://schemas.microsoft.com/office/drawing/2014/main" val="1475327694"/>
                    </a:ext>
                  </a:extLst>
                </a:gridCol>
              </a:tblGrid>
              <a:tr h="323340">
                <a:tc>
                  <a:txBody>
                    <a:bodyPr/>
                    <a:lstStyle/>
                    <a:p>
                      <a:pPr algn="l" fontAlgn="ct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0" marR="0" marT="0" marB="0" anchor="ctr"/>
                </a:tc>
                <a:tc>
                  <a:txBody>
                    <a:bodyPr/>
                    <a:lstStyle/>
                    <a:p>
                      <a:pPr algn="l" fontAlgn="ctr"/>
                      <a:r>
                        <a:rPr lang="en-US" sz="1800" u="none" strike="noStrike" dirty="0">
                          <a:effectLst/>
                          <a:latin typeface="Times New Roman" panose="02020603050405020304" pitchFamily="18" charset="0"/>
                          <a:cs typeface="Times New Roman" panose="02020603050405020304" pitchFamily="18" charset="0"/>
                        </a:rPr>
                        <a:t>Accuracy</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0" marR="0" marT="0" marB="0" anchor="ctr"/>
                </a:tc>
                <a:tc>
                  <a:txBody>
                    <a:bodyPr/>
                    <a:lstStyle/>
                    <a:p>
                      <a:pPr algn="l" fontAlgn="ctr"/>
                      <a:r>
                        <a:rPr lang="en-US" sz="1800" u="none" strike="noStrike" dirty="0">
                          <a:effectLst/>
                          <a:latin typeface="Times New Roman" panose="02020603050405020304" pitchFamily="18" charset="0"/>
                          <a:cs typeface="Times New Roman" panose="02020603050405020304" pitchFamily="18" charset="0"/>
                        </a:rPr>
                        <a:t>Precision</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0" marR="0" marT="0" marB="0" anchor="ctr"/>
                </a:tc>
                <a:tc>
                  <a:txBody>
                    <a:bodyPr/>
                    <a:lstStyle/>
                    <a:p>
                      <a:pPr algn="l" fontAlgn="ctr"/>
                      <a:r>
                        <a:rPr lang="en-US" sz="1800" u="none" strike="noStrike" dirty="0">
                          <a:effectLst/>
                          <a:latin typeface="Times New Roman" panose="02020603050405020304" pitchFamily="18" charset="0"/>
                          <a:cs typeface="Times New Roman" panose="02020603050405020304" pitchFamily="18" charset="0"/>
                        </a:rPr>
                        <a:t>Sensitivity</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0" marR="0" marT="0" marB="0" anchor="ctr"/>
                </a:tc>
                <a:tc>
                  <a:txBody>
                    <a:bodyPr/>
                    <a:lstStyle/>
                    <a:p>
                      <a:pPr algn="l" fontAlgn="ctr"/>
                      <a:r>
                        <a:rPr lang="en-US" sz="1800" u="none" strike="noStrike" dirty="0">
                          <a:effectLst/>
                          <a:latin typeface="Times New Roman" panose="02020603050405020304" pitchFamily="18" charset="0"/>
                          <a:cs typeface="Times New Roman" panose="02020603050405020304" pitchFamily="18" charset="0"/>
                        </a:rPr>
                        <a:t>Specificity</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2727916150"/>
                  </a:ext>
                </a:extLst>
              </a:tr>
              <a:tr h="692733">
                <a:tc>
                  <a:txBody>
                    <a:bodyPr/>
                    <a:lstStyle/>
                    <a:p>
                      <a:pPr algn="l" fontAlgn="ctr"/>
                      <a:r>
                        <a:rPr lang="en-US" sz="1800" u="none" strike="noStrike" dirty="0">
                          <a:effectLst/>
                          <a:latin typeface="Times New Roman" panose="02020603050405020304" pitchFamily="18" charset="0"/>
                          <a:cs typeface="Times New Roman" panose="02020603050405020304" pitchFamily="18" charset="0"/>
                        </a:rPr>
                        <a:t>KSVM</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0" marR="0" marT="0" marB="0" anchor="ctr"/>
                </a:tc>
                <a:tc>
                  <a:txBody>
                    <a:bodyPr/>
                    <a:lstStyle/>
                    <a:p>
                      <a:pPr algn="r" fontAlgn="ctr"/>
                      <a:r>
                        <a:rPr lang="en-US" sz="1800" u="none" strike="noStrike" dirty="0">
                          <a:effectLst/>
                          <a:latin typeface="Times New Roman" panose="02020603050405020304" pitchFamily="18" charset="0"/>
                          <a:cs typeface="Times New Roman" panose="02020603050405020304" pitchFamily="18" charset="0"/>
                        </a:rPr>
                        <a:t>90.74</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0" marR="0" marT="0" marB="0" anchor="ctr"/>
                </a:tc>
                <a:tc>
                  <a:txBody>
                    <a:bodyPr/>
                    <a:lstStyle/>
                    <a:p>
                      <a:pPr algn="r" fontAlgn="ctr"/>
                      <a:r>
                        <a:rPr lang="en-US" sz="1800" u="none" strike="noStrike" dirty="0">
                          <a:effectLst/>
                          <a:latin typeface="Times New Roman" panose="02020603050405020304" pitchFamily="18" charset="0"/>
                          <a:cs typeface="Times New Roman" panose="02020603050405020304" pitchFamily="18" charset="0"/>
                        </a:rPr>
                        <a:t>89.74</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0" marR="0" marT="0" marB="0" anchor="ctr"/>
                </a:tc>
                <a:tc>
                  <a:txBody>
                    <a:bodyPr/>
                    <a:lstStyle/>
                    <a:p>
                      <a:pPr algn="r" fontAlgn="ctr"/>
                      <a:r>
                        <a:rPr lang="en-US" sz="1800" u="none" strike="noStrike" dirty="0">
                          <a:effectLst/>
                          <a:latin typeface="Times New Roman" panose="02020603050405020304" pitchFamily="18" charset="0"/>
                          <a:cs typeface="Times New Roman" panose="02020603050405020304" pitchFamily="18" charset="0"/>
                        </a:rPr>
                        <a:t>97.22</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0" marR="0" marT="0" marB="0" anchor="ctr"/>
                </a:tc>
                <a:tc>
                  <a:txBody>
                    <a:bodyPr/>
                    <a:lstStyle/>
                    <a:p>
                      <a:pPr algn="r" fontAlgn="ctr"/>
                      <a:r>
                        <a:rPr lang="en-US" sz="1800" u="none" strike="noStrike" dirty="0">
                          <a:effectLst/>
                          <a:latin typeface="Times New Roman" panose="02020603050405020304" pitchFamily="18" charset="0"/>
                          <a:cs typeface="Times New Roman" panose="02020603050405020304" pitchFamily="18" charset="0"/>
                        </a:rPr>
                        <a:t>77.78</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3887574385"/>
                  </a:ext>
                </a:extLst>
              </a:tr>
              <a:tr h="646679">
                <a:tc>
                  <a:txBody>
                    <a:bodyPr/>
                    <a:lstStyle/>
                    <a:p>
                      <a:pPr algn="l" fontAlgn="ctr"/>
                      <a:r>
                        <a:rPr lang="en-US" sz="1800" u="none" strike="noStrike" dirty="0">
                          <a:effectLst/>
                          <a:latin typeface="Times New Roman" panose="02020603050405020304" pitchFamily="18" charset="0"/>
                          <a:cs typeface="Times New Roman" panose="02020603050405020304" pitchFamily="18" charset="0"/>
                        </a:rPr>
                        <a:t>EDL-TSGSO</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0" marR="0" marT="0" marB="0" anchor="ctr"/>
                </a:tc>
                <a:tc>
                  <a:txBody>
                    <a:bodyPr/>
                    <a:lstStyle/>
                    <a:p>
                      <a:pPr algn="r" fontAlgn="ctr"/>
                      <a:r>
                        <a:rPr lang="en-US" sz="1800" u="none" strike="noStrike" dirty="0">
                          <a:effectLst/>
                          <a:latin typeface="Times New Roman" panose="02020603050405020304" pitchFamily="18" charset="0"/>
                          <a:cs typeface="Times New Roman" panose="02020603050405020304" pitchFamily="18" charset="0"/>
                        </a:rPr>
                        <a:t>85.19</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0" marR="0" marT="0" marB="0" anchor="ctr"/>
                </a:tc>
                <a:tc>
                  <a:txBody>
                    <a:bodyPr/>
                    <a:lstStyle/>
                    <a:p>
                      <a:pPr algn="r" fontAlgn="ctr"/>
                      <a:r>
                        <a:rPr lang="en-US" sz="1800" u="none" strike="noStrike" dirty="0">
                          <a:effectLst/>
                          <a:latin typeface="Times New Roman" panose="02020603050405020304" pitchFamily="18" charset="0"/>
                          <a:cs typeface="Times New Roman" panose="02020603050405020304" pitchFamily="18" charset="0"/>
                        </a:rPr>
                        <a:t>87.84</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0" marR="0" marT="0" marB="0" anchor="ctr"/>
                </a:tc>
                <a:tc>
                  <a:txBody>
                    <a:bodyPr/>
                    <a:lstStyle/>
                    <a:p>
                      <a:pPr algn="r" fontAlgn="ctr"/>
                      <a:r>
                        <a:rPr lang="en-US" sz="1800" u="none" strike="noStrike" dirty="0">
                          <a:effectLst/>
                          <a:latin typeface="Times New Roman" panose="02020603050405020304" pitchFamily="18" charset="0"/>
                          <a:cs typeface="Times New Roman" panose="02020603050405020304" pitchFamily="18" charset="0"/>
                        </a:rPr>
                        <a:t>90.27</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0" marR="0" marT="0" marB="0" anchor="ctr"/>
                </a:tc>
                <a:tc>
                  <a:txBody>
                    <a:bodyPr/>
                    <a:lstStyle/>
                    <a:p>
                      <a:pPr algn="r" fontAlgn="ctr"/>
                      <a:r>
                        <a:rPr lang="en-US" sz="1800" u="none" strike="noStrike" dirty="0">
                          <a:effectLst/>
                          <a:latin typeface="Times New Roman" panose="02020603050405020304" pitchFamily="18" charset="0"/>
                          <a:cs typeface="Times New Roman" panose="02020603050405020304" pitchFamily="18" charset="0"/>
                        </a:rPr>
                        <a:t>75</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2258378072"/>
                  </a:ext>
                </a:extLst>
              </a:tr>
            </a:tbl>
          </a:graphicData>
        </a:graphic>
      </p:graphicFrame>
      <p:sp>
        <p:nvSpPr>
          <p:cNvPr id="5" name="Footer Placeholder 4">
            <a:extLst>
              <a:ext uri="{FF2B5EF4-FFF2-40B4-BE49-F238E27FC236}">
                <a16:creationId xmlns:a16="http://schemas.microsoft.com/office/drawing/2014/main" id="{94990FA3-A6D7-20DA-BACB-1FD31B3D7123}"/>
              </a:ext>
            </a:extLst>
          </p:cNvPr>
          <p:cNvSpPr>
            <a:spLocks noGrp="1"/>
          </p:cNvSpPr>
          <p:nvPr>
            <p:ph type="ftr" sz="quarter" idx="11"/>
          </p:nvPr>
        </p:nvSpPr>
        <p:spPr/>
        <p:txBody>
          <a:bodyPr/>
          <a:lstStyle/>
          <a:p>
            <a:r>
              <a:rPr lang="en-US"/>
              <a:t>17</a:t>
            </a:r>
          </a:p>
        </p:txBody>
      </p:sp>
      <p:sp>
        <p:nvSpPr>
          <p:cNvPr id="6" name="TextBox 5">
            <a:extLst>
              <a:ext uri="{FF2B5EF4-FFF2-40B4-BE49-F238E27FC236}">
                <a16:creationId xmlns:a16="http://schemas.microsoft.com/office/drawing/2014/main" id="{EEC0EE85-17DC-4AB9-C3A7-2624A7D98A60}"/>
              </a:ext>
            </a:extLst>
          </p:cNvPr>
          <p:cNvSpPr txBox="1"/>
          <p:nvPr/>
        </p:nvSpPr>
        <p:spPr>
          <a:xfrm>
            <a:off x="6019800" y="1713637"/>
            <a:ext cx="3048000" cy="1477328"/>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X-axis=</a:t>
            </a:r>
            <a:r>
              <a:rPr lang="en-IN" dirty="0">
                <a:latin typeface="Times New Roman" panose="02020603050405020304" pitchFamily="18" charset="0"/>
                <a:cs typeface="Times New Roman" panose="02020603050405020304" pitchFamily="18" charset="0"/>
              </a:rPr>
              <a:t>Accuracy, Precision,</a:t>
            </a:r>
          </a:p>
          <a:p>
            <a:r>
              <a:rPr lang="en-IN" dirty="0">
                <a:latin typeface="Times New Roman" panose="02020603050405020304" pitchFamily="18" charset="0"/>
                <a:cs typeface="Times New Roman" panose="02020603050405020304" pitchFamily="18" charset="0"/>
              </a:rPr>
              <a:t>Sensitivity, Specificity</a:t>
            </a:r>
          </a:p>
          <a:p>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Y-axis=</a:t>
            </a:r>
            <a:r>
              <a:rPr lang="en-IN" dirty="0">
                <a:latin typeface="Times New Roman" panose="02020603050405020304" pitchFamily="18" charset="0"/>
                <a:cs typeface="Times New Roman" panose="02020603050405020304" pitchFamily="18" charset="0"/>
              </a:rPr>
              <a:t>Percentage</a:t>
            </a:r>
          </a:p>
          <a:p>
            <a:endParaRPr lang="en-IN" dirty="0"/>
          </a:p>
        </p:txBody>
      </p:sp>
      <p:sp>
        <p:nvSpPr>
          <p:cNvPr id="4" name="TextBox 3">
            <a:extLst>
              <a:ext uri="{FF2B5EF4-FFF2-40B4-BE49-F238E27FC236}">
                <a16:creationId xmlns:a16="http://schemas.microsoft.com/office/drawing/2014/main" id="{17B513E9-6B6C-1C0C-5318-5DEFB4A78251}"/>
              </a:ext>
            </a:extLst>
          </p:cNvPr>
          <p:cNvSpPr txBox="1"/>
          <p:nvPr/>
        </p:nvSpPr>
        <p:spPr>
          <a:xfrm>
            <a:off x="6096000" y="4769818"/>
            <a:ext cx="3048000" cy="1754326"/>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FORMULAS:</a:t>
            </a:r>
          </a:p>
          <a:p>
            <a:r>
              <a:rPr lang="en-IN" dirty="0">
                <a:latin typeface="Times New Roman" panose="02020603050405020304" pitchFamily="18" charset="0"/>
                <a:cs typeface="Times New Roman" panose="02020603050405020304" pitchFamily="18" charset="0"/>
              </a:rPr>
              <a:t>ACCURACY=TP/(TP+FN)</a:t>
            </a:r>
          </a:p>
          <a:p>
            <a:r>
              <a:rPr lang="en-IN" dirty="0">
                <a:latin typeface="Times New Roman" panose="02020603050405020304" pitchFamily="18" charset="0"/>
                <a:cs typeface="Times New Roman" panose="02020603050405020304" pitchFamily="18" charset="0"/>
              </a:rPr>
              <a:t>PRECISION=TP/(TP+FP)</a:t>
            </a:r>
          </a:p>
          <a:p>
            <a:r>
              <a:rPr lang="en-IN" dirty="0">
                <a:latin typeface="Times New Roman" panose="02020603050405020304" pitchFamily="18" charset="0"/>
                <a:cs typeface="Times New Roman" panose="02020603050405020304" pitchFamily="18" charset="0"/>
              </a:rPr>
              <a:t>SENSITIVITY=TP/(TP+FN)</a:t>
            </a:r>
          </a:p>
          <a:p>
            <a:r>
              <a:rPr lang="en-IN" dirty="0">
                <a:latin typeface="Times New Roman" panose="02020603050405020304" pitchFamily="18" charset="0"/>
                <a:cs typeface="Times New Roman" panose="02020603050405020304" pitchFamily="18" charset="0"/>
              </a:rPr>
              <a:t>SPECIFICITY=TN/(TN+FP</a:t>
            </a:r>
            <a:r>
              <a:rPr lang="en-IN" dirty="0"/>
              <a:t>)</a:t>
            </a:r>
          </a:p>
          <a:p>
            <a:endParaRPr lang="en-IN" b="1" dirty="0"/>
          </a:p>
        </p:txBody>
      </p:sp>
      <p:pic>
        <p:nvPicPr>
          <p:cNvPr id="14" name="Content Placeholder 13">
            <a:extLst>
              <a:ext uri="{FF2B5EF4-FFF2-40B4-BE49-F238E27FC236}">
                <a16:creationId xmlns:a16="http://schemas.microsoft.com/office/drawing/2014/main" id="{DB5A9C63-7713-9B33-9E38-EB7DC812F6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4788" y="1266368"/>
            <a:ext cx="5520027" cy="3316655"/>
          </a:xfrm>
        </p:spPr>
      </p:pic>
    </p:spTree>
    <p:extLst>
      <p:ext uri="{BB962C8B-B14F-4D97-AF65-F5344CB8AC3E}">
        <p14:creationId xmlns:p14="http://schemas.microsoft.com/office/powerpoint/2010/main" val="11795471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b="1" dirty="0">
                <a:latin typeface="Times New Roman" panose="02020603050405020304" pitchFamily="18" charset="0"/>
                <a:cs typeface="Times New Roman" panose="02020603050405020304" pitchFamily="18" charset="0"/>
              </a:rPr>
              <a:t>MODULES</a:t>
            </a:r>
          </a:p>
        </p:txBody>
      </p:sp>
      <p:sp>
        <p:nvSpPr>
          <p:cNvPr id="3" name="Content Placeholder 2"/>
          <p:cNvSpPr>
            <a:spLocks noGrp="1"/>
          </p:cNvSpPr>
          <p:nvPr>
            <p:ph idx="1"/>
          </p:nvPr>
        </p:nvSpPr>
        <p:spPr>
          <a:xfrm>
            <a:off x="1905000" y="1524000"/>
            <a:ext cx="5562600" cy="3505200"/>
          </a:xfrm>
        </p:spPr>
        <p:txBody>
          <a:bodyPr>
            <a:normAutofit fontScale="85000" lnSpcReduction="20000"/>
          </a:bodyPr>
          <a:lstStyle/>
          <a:p>
            <a:pPr algn="just">
              <a:lnSpc>
                <a:spcPct val="150000"/>
              </a:lnSpc>
            </a:pPr>
            <a:endParaRPr lang="en-IN" sz="1600" dirty="0">
              <a:latin typeface="Times New Roman" panose="02020603050405020304" pitchFamily="18" charset="0"/>
              <a:cs typeface="Times New Roman" panose="02020603050405020304" pitchFamily="18" charset="0"/>
            </a:endParaRPr>
          </a:p>
          <a:p>
            <a:pPr algn="just">
              <a:lnSpc>
                <a:spcPct val="150000"/>
              </a:lnSpc>
            </a:pPr>
            <a:r>
              <a:rPr lang="en-GB" dirty="0">
                <a:latin typeface="Times New Roman" panose="02020603050405020304" pitchFamily="18" charset="0"/>
                <a:cs typeface="Times New Roman" panose="02020603050405020304" pitchFamily="18" charset="0"/>
              </a:rPr>
              <a:t>Labelling of Data</a:t>
            </a:r>
          </a:p>
          <a:p>
            <a:pPr algn="just">
              <a:lnSpc>
                <a:spcPct val="150000"/>
              </a:lnSpc>
            </a:pPr>
            <a:r>
              <a:rPr lang="en-GB" dirty="0">
                <a:latin typeface="Times New Roman" panose="02020603050405020304" pitchFamily="18" charset="0"/>
                <a:cs typeface="Times New Roman" panose="02020603050405020304" pitchFamily="18" charset="0"/>
              </a:rPr>
              <a:t>Generation of Vocabulary</a:t>
            </a:r>
          </a:p>
          <a:p>
            <a:pPr algn="just">
              <a:lnSpc>
                <a:spcPct val="150000"/>
              </a:lnSpc>
            </a:pPr>
            <a:r>
              <a:rPr lang="en-GB" dirty="0">
                <a:latin typeface="Times New Roman" panose="02020603050405020304" pitchFamily="18" charset="0"/>
                <a:cs typeface="Times New Roman" panose="02020603050405020304" pitchFamily="18" charset="0"/>
              </a:rPr>
              <a:t>Creation of Document-Term matrix</a:t>
            </a:r>
          </a:p>
          <a:p>
            <a:pPr algn="just">
              <a:lnSpc>
                <a:spcPct val="150000"/>
              </a:lnSpc>
            </a:pPr>
            <a:r>
              <a:rPr lang="en-GB" dirty="0">
                <a:latin typeface="Times New Roman" panose="02020603050405020304" pitchFamily="18" charset="0"/>
                <a:cs typeface="Times New Roman" panose="02020603050405020304" pitchFamily="18" charset="0"/>
              </a:rPr>
              <a:t>K-SVM Classification</a:t>
            </a:r>
          </a:p>
          <a:p>
            <a:pPr algn="just">
              <a:lnSpc>
                <a:spcPct val="150000"/>
              </a:lnSpc>
            </a:pPr>
            <a:r>
              <a:rPr lang="en-GB" dirty="0">
                <a:latin typeface="Times New Roman" panose="02020603050405020304" pitchFamily="18" charset="0"/>
                <a:cs typeface="Times New Roman" panose="02020603050405020304" pitchFamily="18" charset="0"/>
              </a:rPr>
              <a:t>Evaluation and Result</a:t>
            </a:r>
          </a:p>
          <a:p>
            <a:pPr algn="just">
              <a:lnSpc>
                <a:spcPct val="150000"/>
              </a:lnSpc>
            </a:pPr>
            <a:endParaRPr lang="en-GB" dirty="0"/>
          </a:p>
        </p:txBody>
      </p:sp>
      <p:sp>
        <p:nvSpPr>
          <p:cNvPr id="6" name="Footer Placeholder 5">
            <a:extLst>
              <a:ext uri="{FF2B5EF4-FFF2-40B4-BE49-F238E27FC236}">
                <a16:creationId xmlns:a16="http://schemas.microsoft.com/office/drawing/2014/main" id="{2C99670A-1B9A-9372-64B7-D49B91C900FB}"/>
              </a:ext>
            </a:extLst>
          </p:cNvPr>
          <p:cNvSpPr>
            <a:spLocks noGrp="1"/>
          </p:cNvSpPr>
          <p:nvPr>
            <p:ph type="ftr" sz="quarter" idx="11"/>
          </p:nvPr>
        </p:nvSpPr>
        <p:spPr/>
        <p:txBody>
          <a:bodyPr/>
          <a:lstStyle/>
          <a:p>
            <a:r>
              <a:rPr lang="en-US"/>
              <a:t>18</a:t>
            </a:r>
          </a:p>
        </p:txBody>
      </p:sp>
    </p:spTree>
    <p:extLst>
      <p:ext uri="{BB962C8B-B14F-4D97-AF65-F5344CB8AC3E}">
        <p14:creationId xmlns:p14="http://schemas.microsoft.com/office/powerpoint/2010/main" val="41765001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A0E1A2-BEB8-9A8D-1159-0CF836500D34}"/>
              </a:ext>
            </a:extLst>
          </p:cNvPr>
          <p:cNvSpPr>
            <a:spLocks noGrp="1"/>
          </p:cNvSpPr>
          <p:nvPr>
            <p:ph idx="1"/>
          </p:nvPr>
        </p:nvSpPr>
        <p:spPr>
          <a:xfrm>
            <a:off x="457200" y="1066800"/>
            <a:ext cx="8229600" cy="5349083"/>
          </a:xfrm>
        </p:spPr>
        <p:txBody>
          <a:bodyPr>
            <a:normAutofit/>
          </a:bodyPr>
          <a:lstStyle/>
          <a:p>
            <a:pPr marL="0" indent="0">
              <a:buNone/>
            </a:pPr>
            <a:r>
              <a:rPr lang="en-IN" sz="2000" b="1" dirty="0">
                <a:latin typeface="Times New Roman" panose="02020603050405020304" pitchFamily="18" charset="0"/>
                <a:cs typeface="Times New Roman" panose="02020603050405020304" pitchFamily="18" charset="0"/>
              </a:rPr>
              <a:t>LABELLING OF DATA:</a:t>
            </a:r>
          </a:p>
          <a:p>
            <a:pPr algn="l">
              <a:lnSpc>
                <a:spcPct val="150000"/>
              </a:lnSpc>
              <a:buFont typeface="Wingdings" panose="05000000000000000000" pitchFamily="2" charset="2"/>
              <a:buChar char="v"/>
            </a:pPr>
            <a:r>
              <a:rPr lang="en-US" sz="1800" b="0" i="0" dirty="0">
                <a:solidFill>
                  <a:srgbClr val="0D0D0D"/>
                </a:solidFill>
                <a:effectLst/>
                <a:latin typeface="Times New Roman" panose="02020603050405020304" pitchFamily="18" charset="0"/>
                <a:cs typeface="Times New Roman" panose="02020603050405020304" pitchFamily="18" charset="0"/>
              </a:rPr>
              <a:t>In the context of the KSVM (Kernel Support Vector Machine) algorithm, "labelling of data" refers to the process of assigning class labels to the training instances. KSVM is a type of SVM where the kernel trick is used to map the input data into a higher-dimensional space, making it possible to find a nonlinear decision boundary.</a:t>
            </a:r>
          </a:p>
          <a:p>
            <a:pPr algn="l">
              <a:lnSpc>
                <a:spcPct val="150000"/>
              </a:lnSpc>
              <a:buFont typeface="Wingdings" panose="05000000000000000000" pitchFamily="2" charset="2"/>
              <a:buChar char="v"/>
            </a:pPr>
            <a:r>
              <a:rPr lang="en-US" sz="1800" b="0" i="0" dirty="0">
                <a:solidFill>
                  <a:srgbClr val="0D0D0D"/>
                </a:solidFill>
                <a:effectLst/>
                <a:latin typeface="Times New Roman" panose="02020603050405020304" pitchFamily="18" charset="0"/>
                <a:cs typeface="Times New Roman" panose="02020603050405020304" pitchFamily="18" charset="0"/>
              </a:rPr>
              <a:t>Here's how the labelling process typically works in the KSVM algorithm:</a:t>
            </a:r>
          </a:p>
          <a:p>
            <a:pPr marL="0" indent="0" algn="l">
              <a:lnSpc>
                <a:spcPct val="150000"/>
              </a:lnSpc>
              <a:buNone/>
            </a:pPr>
            <a:endParaRPr lang="en-US" sz="1800" b="0" i="0" dirty="0">
              <a:solidFill>
                <a:srgbClr val="0D0D0D"/>
              </a:solidFill>
              <a:effectLst/>
              <a:latin typeface="Times New Roman" panose="02020603050405020304" pitchFamily="18" charset="0"/>
              <a:cs typeface="Times New Roman" panose="02020603050405020304" pitchFamily="18" charset="0"/>
            </a:endParaRPr>
          </a:p>
          <a:p>
            <a:pPr marL="0" indent="0">
              <a:buNone/>
            </a:pPr>
            <a:endParaRPr lang="en-IN" sz="1400" b="1"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457200" y="274638"/>
            <a:ext cx="8229600" cy="792162"/>
          </a:xfrm>
        </p:spPr>
        <p:txBody>
          <a:bodyPr>
            <a:normAutofit/>
          </a:bodyPr>
          <a:lstStyle/>
          <a:p>
            <a:r>
              <a:rPr lang="en-GB" sz="3200" b="1" dirty="0">
                <a:latin typeface="Times New Roman" panose="02020603050405020304" pitchFamily="18" charset="0"/>
                <a:cs typeface="Times New Roman" panose="02020603050405020304" pitchFamily="18" charset="0"/>
              </a:rPr>
              <a:t>  </a:t>
            </a:r>
            <a:r>
              <a:rPr lang="en-GB" sz="3600" b="1" dirty="0">
                <a:latin typeface="Times New Roman" panose="02020603050405020304" pitchFamily="18" charset="0"/>
                <a:cs typeface="Times New Roman" panose="02020603050405020304" pitchFamily="18" charset="0"/>
              </a:rPr>
              <a:t>MODULES DESCRIPTION</a:t>
            </a:r>
            <a:endParaRPr lang="en-GB" sz="3600" dirty="0"/>
          </a:p>
        </p:txBody>
      </p:sp>
      <p:sp>
        <p:nvSpPr>
          <p:cNvPr id="5" name="Rectangle 4">
            <a:extLst>
              <a:ext uri="{FF2B5EF4-FFF2-40B4-BE49-F238E27FC236}">
                <a16:creationId xmlns:a16="http://schemas.microsoft.com/office/drawing/2014/main" id="{22251374-E8B3-1EA2-14FF-86539CEE78D8}"/>
              </a:ext>
            </a:extLst>
          </p:cNvPr>
          <p:cNvSpPr/>
          <p:nvPr/>
        </p:nvSpPr>
        <p:spPr>
          <a:xfrm>
            <a:off x="1409700" y="3657600"/>
            <a:ext cx="1219200" cy="6096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pitchFamily="18" charset="0"/>
                <a:cs typeface="Times New Roman" panose="02020603050405020304" pitchFamily="18" charset="0"/>
              </a:rPr>
              <a:t>Data Collection</a:t>
            </a:r>
          </a:p>
        </p:txBody>
      </p:sp>
      <p:sp>
        <p:nvSpPr>
          <p:cNvPr id="6" name="Rectangle 5">
            <a:extLst>
              <a:ext uri="{FF2B5EF4-FFF2-40B4-BE49-F238E27FC236}">
                <a16:creationId xmlns:a16="http://schemas.microsoft.com/office/drawing/2014/main" id="{088D9C06-CBD5-948B-5093-502CE61F62AE}"/>
              </a:ext>
            </a:extLst>
          </p:cNvPr>
          <p:cNvSpPr/>
          <p:nvPr/>
        </p:nvSpPr>
        <p:spPr>
          <a:xfrm>
            <a:off x="3581400" y="3657600"/>
            <a:ext cx="1219200" cy="6096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pitchFamily="18" charset="0"/>
                <a:cs typeface="Times New Roman" panose="02020603050405020304" pitchFamily="18" charset="0"/>
              </a:rPr>
              <a:t>Data preprocessing</a:t>
            </a:r>
          </a:p>
        </p:txBody>
      </p:sp>
      <p:sp>
        <p:nvSpPr>
          <p:cNvPr id="7" name="Rectangle 6">
            <a:extLst>
              <a:ext uri="{FF2B5EF4-FFF2-40B4-BE49-F238E27FC236}">
                <a16:creationId xmlns:a16="http://schemas.microsoft.com/office/drawing/2014/main" id="{248F1190-322F-A116-4D87-0006EEAA7E29}"/>
              </a:ext>
            </a:extLst>
          </p:cNvPr>
          <p:cNvSpPr/>
          <p:nvPr/>
        </p:nvSpPr>
        <p:spPr>
          <a:xfrm>
            <a:off x="5779681" y="3657600"/>
            <a:ext cx="1219200" cy="6096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pitchFamily="18" charset="0"/>
                <a:cs typeface="Times New Roman" panose="02020603050405020304" pitchFamily="18" charset="0"/>
              </a:rPr>
              <a:t>Labelling</a:t>
            </a:r>
          </a:p>
        </p:txBody>
      </p:sp>
      <p:sp>
        <p:nvSpPr>
          <p:cNvPr id="8" name="Rectangle 7">
            <a:extLst>
              <a:ext uri="{FF2B5EF4-FFF2-40B4-BE49-F238E27FC236}">
                <a16:creationId xmlns:a16="http://schemas.microsoft.com/office/drawing/2014/main" id="{34DD97DC-797F-191B-B885-338903D3E4BC}"/>
              </a:ext>
            </a:extLst>
          </p:cNvPr>
          <p:cNvSpPr/>
          <p:nvPr/>
        </p:nvSpPr>
        <p:spPr>
          <a:xfrm>
            <a:off x="3581400" y="4891881"/>
            <a:ext cx="1219200" cy="6096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pitchFamily="18" charset="0"/>
                <a:cs typeface="Times New Roman" panose="02020603050405020304" pitchFamily="18" charset="0"/>
              </a:rPr>
              <a:t>Testing /Evaluation</a:t>
            </a:r>
          </a:p>
        </p:txBody>
      </p:sp>
      <p:sp>
        <p:nvSpPr>
          <p:cNvPr id="9" name="Rectangle 8">
            <a:extLst>
              <a:ext uri="{FF2B5EF4-FFF2-40B4-BE49-F238E27FC236}">
                <a16:creationId xmlns:a16="http://schemas.microsoft.com/office/drawing/2014/main" id="{E4B65AEF-925F-FF94-0780-3E027FC81CCD}"/>
              </a:ext>
            </a:extLst>
          </p:cNvPr>
          <p:cNvSpPr/>
          <p:nvPr/>
        </p:nvSpPr>
        <p:spPr>
          <a:xfrm>
            <a:off x="1409700" y="4891881"/>
            <a:ext cx="1219200" cy="6096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pitchFamily="18" charset="0"/>
                <a:cs typeface="Times New Roman" panose="02020603050405020304" pitchFamily="18" charset="0"/>
              </a:rPr>
              <a:t>Training</a:t>
            </a:r>
          </a:p>
        </p:txBody>
      </p:sp>
      <p:sp>
        <p:nvSpPr>
          <p:cNvPr id="12" name="Rectangle 11">
            <a:extLst>
              <a:ext uri="{FF2B5EF4-FFF2-40B4-BE49-F238E27FC236}">
                <a16:creationId xmlns:a16="http://schemas.microsoft.com/office/drawing/2014/main" id="{D32A80C8-00B6-E66A-4DE9-B373091C474E}"/>
              </a:ext>
            </a:extLst>
          </p:cNvPr>
          <p:cNvSpPr/>
          <p:nvPr/>
        </p:nvSpPr>
        <p:spPr>
          <a:xfrm>
            <a:off x="5779681" y="4891881"/>
            <a:ext cx="1219200" cy="6096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pitchFamily="18" charset="0"/>
                <a:cs typeface="Times New Roman" panose="02020603050405020304" pitchFamily="18" charset="0"/>
              </a:rPr>
              <a:t>Prediction</a:t>
            </a:r>
          </a:p>
        </p:txBody>
      </p:sp>
      <p:cxnSp>
        <p:nvCxnSpPr>
          <p:cNvPr id="14" name="Straight Arrow Connector 13">
            <a:extLst>
              <a:ext uri="{FF2B5EF4-FFF2-40B4-BE49-F238E27FC236}">
                <a16:creationId xmlns:a16="http://schemas.microsoft.com/office/drawing/2014/main" id="{801CCC77-19B1-DE98-3BEE-CF9021F3B8DA}"/>
              </a:ext>
            </a:extLst>
          </p:cNvPr>
          <p:cNvCxnSpPr>
            <a:stCxn id="5" idx="3"/>
            <a:endCxn id="6" idx="1"/>
          </p:cNvCxnSpPr>
          <p:nvPr/>
        </p:nvCxnSpPr>
        <p:spPr>
          <a:xfrm>
            <a:off x="2628900" y="3962400"/>
            <a:ext cx="9525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8DC5477-B907-992D-07DF-E8DD0133B46F}"/>
              </a:ext>
            </a:extLst>
          </p:cNvPr>
          <p:cNvCxnSpPr>
            <a:stCxn id="6" idx="3"/>
            <a:endCxn id="7" idx="1"/>
          </p:cNvCxnSpPr>
          <p:nvPr/>
        </p:nvCxnSpPr>
        <p:spPr>
          <a:xfrm>
            <a:off x="4800600" y="3962400"/>
            <a:ext cx="9790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E4EE989-F918-79B8-99AD-2C9B084B9C22}"/>
              </a:ext>
            </a:extLst>
          </p:cNvPr>
          <p:cNvCxnSpPr>
            <a:stCxn id="7" idx="2"/>
            <a:endCxn id="12" idx="0"/>
          </p:cNvCxnSpPr>
          <p:nvPr/>
        </p:nvCxnSpPr>
        <p:spPr>
          <a:xfrm>
            <a:off x="6389281" y="4267200"/>
            <a:ext cx="0" cy="624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707EF28-853A-E77E-850F-2AE53C45963C}"/>
              </a:ext>
            </a:extLst>
          </p:cNvPr>
          <p:cNvCxnSpPr>
            <a:stCxn id="12" idx="1"/>
            <a:endCxn id="8" idx="3"/>
          </p:cNvCxnSpPr>
          <p:nvPr/>
        </p:nvCxnSpPr>
        <p:spPr>
          <a:xfrm flipH="1">
            <a:off x="4800600" y="5196681"/>
            <a:ext cx="9790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8B289DD5-3EE7-411B-D0D8-9401EAFAD8A1}"/>
              </a:ext>
            </a:extLst>
          </p:cNvPr>
          <p:cNvCxnSpPr>
            <a:stCxn id="8" idx="1"/>
            <a:endCxn id="9" idx="3"/>
          </p:cNvCxnSpPr>
          <p:nvPr/>
        </p:nvCxnSpPr>
        <p:spPr>
          <a:xfrm flipH="1">
            <a:off x="2628900" y="5196681"/>
            <a:ext cx="9525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Footer Placeholder 10">
            <a:extLst>
              <a:ext uri="{FF2B5EF4-FFF2-40B4-BE49-F238E27FC236}">
                <a16:creationId xmlns:a16="http://schemas.microsoft.com/office/drawing/2014/main" id="{30537A87-99AC-C80C-9785-824565542DEB}"/>
              </a:ext>
            </a:extLst>
          </p:cNvPr>
          <p:cNvSpPr>
            <a:spLocks noGrp="1"/>
          </p:cNvSpPr>
          <p:nvPr>
            <p:ph type="ftr" sz="quarter" idx="11"/>
          </p:nvPr>
        </p:nvSpPr>
        <p:spPr/>
        <p:txBody>
          <a:bodyPr/>
          <a:lstStyle/>
          <a:p>
            <a:r>
              <a:rPr lang="en-US"/>
              <a:t>19</a:t>
            </a:r>
          </a:p>
        </p:txBody>
      </p:sp>
    </p:spTree>
    <p:extLst>
      <p:ext uri="{BB962C8B-B14F-4D97-AF65-F5344CB8AC3E}">
        <p14:creationId xmlns:p14="http://schemas.microsoft.com/office/powerpoint/2010/main" val="158457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US" sz="3600" b="1" dirty="0">
                <a:latin typeface="Times New Roman" pitchFamily="18" charset="0"/>
                <a:cs typeface="Times New Roman" pitchFamily="18" charset="0"/>
              </a:rPr>
              <a:t>ABSTRACT</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914400"/>
            <a:ext cx="8534400" cy="5715000"/>
          </a:xfrm>
        </p:spPr>
        <p:txBody>
          <a:bodyPr>
            <a:normAutofit fontScale="55000" lnSpcReduction="20000"/>
          </a:bodyPr>
          <a:lstStyle/>
          <a:p>
            <a:pPr marL="230981" indent="-221933" algn="just">
              <a:lnSpc>
                <a:spcPct val="150000"/>
              </a:lnSpc>
              <a:spcBef>
                <a:spcPts val="94"/>
              </a:spcBef>
              <a:buFont typeface="Wingdings"/>
              <a:buChar char=""/>
              <a:tabLst>
                <a:tab pos="231458" algn="l"/>
              </a:tabLst>
            </a:pPr>
            <a:r>
              <a:rPr lang="en-GB" sz="3300" dirty="0">
                <a:latin typeface="Times New Roman" pitchFamily="18" charset="0"/>
                <a:cs typeface="Times New Roman" pitchFamily="18" charset="0"/>
              </a:rPr>
              <a:t>Cyberbullying has emerged as a pervasive and concerning issue on social media platforms, impacting the mental health and well-being of individuals worldwide.</a:t>
            </a:r>
          </a:p>
          <a:p>
            <a:pPr marL="230981" indent="-221933" algn="just">
              <a:lnSpc>
                <a:spcPct val="150000"/>
              </a:lnSpc>
              <a:spcBef>
                <a:spcPts val="94"/>
              </a:spcBef>
              <a:buFont typeface="Wingdings"/>
              <a:buChar char=""/>
              <a:tabLst>
                <a:tab pos="231458" algn="l"/>
              </a:tabLst>
            </a:pPr>
            <a:r>
              <a:rPr lang="en-GB" sz="3300" dirty="0">
                <a:latin typeface="Times New Roman" pitchFamily="18" charset="0"/>
                <a:cs typeface="Times New Roman" pitchFamily="18" charset="0"/>
              </a:rPr>
              <a:t> To address this problem, this study proposes a cyberbullying detection system using the (K-SVM) algorithm.</a:t>
            </a:r>
          </a:p>
          <a:p>
            <a:pPr marL="230981" indent="-221933" algn="just">
              <a:lnSpc>
                <a:spcPct val="150000"/>
              </a:lnSpc>
              <a:spcBef>
                <a:spcPts val="94"/>
              </a:spcBef>
              <a:buFont typeface="Wingdings"/>
              <a:buChar char=""/>
              <a:tabLst>
                <a:tab pos="231458" algn="l"/>
              </a:tabLst>
            </a:pPr>
            <a:r>
              <a:rPr lang="en-GB" sz="3300" dirty="0">
                <a:latin typeface="Times New Roman" pitchFamily="18" charset="0"/>
                <a:cs typeface="Times New Roman" pitchFamily="18" charset="0"/>
              </a:rPr>
              <a:t> Leveraging the power of machine learning, the system aims to automatically identify and flag instances of cyberbullying in real-time social media content. </a:t>
            </a:r>
          </a:p>
          <a:p>
            <a:pPr marL="230981" indent="-221933" algn="just">
              <a:lnSpc>
                <a:spcPct val="150000"/>
              </a:lnSpc>
              <a:spcBef>
                <a:spcPts val="94"/>
              </a:spcBef>
              <a:buFont typeface="Wingdings"/>
              <a:buChar char=""/>
              <a:tabLst>
                <a:tab pos="231458" algn="l"/>
              </a:tabLst>
            </a:pPr>
            <a:r>
              <a:rPr lang="en-GB" sz="3300" dirty="0">
                <a:latin typeface="Times New Roman" pitchFamily="18" charset="0"/>
                <a:cs typeface="Times New Roman" pitchFamily="18" charset="0"/>
              </a:rPr>
              <a:t>The development of the detection system begins with the collection and labelling of a comprehensive dataset containing examples of cyberbullying and non-cyberbullying posts or comments.</a:t>
            </a:r>
          </a:p>
          <a:p>
            <a:pPr marL="230981" indent="-221933" algn="just">
              <a:lnSpc>
                <a:spcPct val="150000"/>
              </a:lnSpc>
              <a:spcBef>
                <a:spcPts val="94"/>
              </a:spcBef>
              <a:buFont typeface="Wingdings"/>
              <a:buChar char=""/>
              <a:tabLst>
                <a:tab pos="231458" algn="l"/>
              </a:tabLst>
            </a:pPr>
            <a:r>
              <a:rPr lang="en-GB" sz="3300" dirty="0">
                <a:latin typeface="Times New Roman" pitchFamily="18" charset="0"/>
                <a:cs typeface="Times New Roman" pitchFamily="18" charset="0"/>
              </a:rPr>
              <a:t> After pre-processing the text data by removing irrelevant information, converting text to lowercase, and  tokenizing it, meaningful features are extracted using the bag-of-words or TF-IDF techniques. </a:t>
            </a:r>
          </a:p>
          <a:p>
            <a:pPr marL="230981" indent="-221933" algn="just">
              <a:lnSpc>
                <a:spcPct val="150000"/>
              </a:lnSpc>
              <a:spcBef>
                <a:spcPts val="94"/>
              </a:spcBef>
              <a:buFont typeface="Wingdings"/>
              <a:buChar char=""/>
              <a:tabLst>
                <a:tab pos="231458" algn="l"/>
              </a:tabLst>
            </a:pPr>
            <a:r>
              <a:rPr lang="en-GB" sz="3300" dirty="0">
                <a:latin typeface="Times New Roman" pitchFamily="18" charset="0"/>
                <a:cs typeface="Times New Roman" pitchFamily="18" charset="0"/>
              </a:rPr>
              <a:t>These transformed feature vectors serve as inputs for training the K-SVM classifier, which seeks to find the optimal hyper plane for effectively distinguishing cyberbullying from non-cyberbullying content. </a:t>
            </a:r>
            <a:endParaRPr lang="en-GB" sz="3300" dirty="0"/>
          </a:p>
          <a:p>
            <a:pPr marL="0" lvl="0" indent="0" algn="just">
              <a:lnSpc>
                <a:spcPct val="150000"/>
              </a:lnSpc>
              <a:spcAft>
                <a:spcPts val="1000"/>
              </a:spcAft>
              <a:buNone/>
              <a:tabLst>
                <a:tab pos="457200" algn="l"/>
              </a:tabLst>
            </a:pP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EB838459-5D9B-12C8-3C0D-E5EA11016BBA}"/>
              </a:ext>
            </a:extLst>
          </p:cNvPr>
          <p:cNvSpPr>
            <a:spLocks noGrp="1"/>
          </p:cNvSpPr>
          <p:nvPr>
            <p:ph type="ftr" sz="quarter" idx="11"/>
          </p:nvPr>
        </p:nvSpPr>
        <p:spPr/>
        <p:txBody>
          <a:bodyPr/>
          <a:lstStyle/>
          <a:p>
            <a:r>
              <a:rPr lang="en-US"/>
              <a:t>2</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615781"/>
          </a:xfrm>
        </p:spPr>
        <p:txBody>
          <a:bodyPr>
            <a:normAutofit/>
          </a:bodyPr>
          <a:lstStyle/>
          <a:p>
            <a:pPr marL="0" indent="0" algn="just">
              <a:lnSpc>
                <a:spcPct val="150000"/>
              </a:lnSpc>
              <a:buNone/>
            </a:pPr>
            <a:r>
              <a:rPr lang="en-GB" sz="2000" b="1" dirty="0">
                <a:latin typeface="Times New Roman" panose="02020603050405020304" pitchFamily="18" charset="0"/>
                <a:cs typeface="Times New Roman" panose="02020603050405020304" pitchFamily="18" charset="0"/>
              </a:rPr>
              <a:t>GENERATION OF VOCABULARY:</a:t>
            </a:r>
          </a:p>
          <a:p>
            <a:pPr algn="just">
              <a:lnSpc>
                <a:spcPct val="150000"/>
              </a:lnSpc>
              <a:buFont typeface="Wingdings" panose="05000000000000000000" pitchFamily="2" charset="2"/>
              <a:buChar char="v"/>
            </a:pPr>
            <a:r>
              <a:rPr lang="en-IN" sz="1800" dirty="0">
                <a:latin typeface="Times New Roman" panose="02020603050405020304" pitchFamily="18" charset="0"/>
                <a:cs typeface="Times New Roman" panose="02020603050405020304" pitchFamily="18" charset="0"/>
              </a:rPr>
              <a:t> This module is designed to pre-process the raw text data to make it suitable for feature extraction and K-SVM classification. </a:t>
            </a:r>
          </a:p>
          <a:p>
            <a:pPr algn="just">
              <a:lnSpc>
                <a:spcPct val="150000"/>
              </a:lnSpc>
              <a:buFont typeface="Wingdings" panose="05000000000000000000" pitchFamily="2" charset="2"/>
              <a:buChar char="v"/>
            </a:pPr>
            <a:r>
              <a:rPr lang="en-IN" sz="1800" dirty="0">
                <a:latin typeface="Times New Roman" panose="02020603050405020304" pitchFamily="18" charset="0"/>
                <a:cs typeface="Times New Roman" panose="02020603050405020304" pitchFamily="18" charset="0"/>
              </a:rPr>
              <a:t>Clean the text data by removing special characters, URLs, and other irrelevant information. Convert the text to lowercase to ensure case insensitivity. </a:t>
            </a:r>
          </a:p>
          <a:p>
            <a:pPr algn="just">
              <a:lnSpc>
                <a:spcPct val="150000"/>
              </a:lnSpc>
              <a:buFont typeface="Wingdings" panose="05000000000000000000" pitchFamily="2" charset="2"/>
              <a:buChar char="v"/>
            </a:pPr>
            <a:r>
              <a:rPr lang="en-IN" sz="1800" dirty="0">
                <a:latin typeface="Times New Roman" panose="02020603050405020304" pitchFamily="18" charset="0"/>
                <a:cs typeface="Times New Roman" panose="02020603050405020304" pitchFamily="18" charset="0"/>
              </a:rPr>
              <a:t>Tokenize the text into individual words or tokens. Apply stemming or lemmatization to reduce words to their root form (optional).</a:t>
            </a:r>
            <a:endParaRPr lang="en-GB" sz="180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3B2B600F-5EB0-14F6-F262-78C3860B0DC6}"/>
              </a:ext>
            </a:extLst>
          </p:cNvPr>
          <p:cNvSpPr/>
          <p:nvPr/>
        </p:nvSpPr>
        <p:spPr>
          <a:xfrm>
            <a:off x="6781800" y="5495529"/>
            <a:ext cx="1371600" cy="6858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pitchFamily="18" charset="0"/>
                <a:cs typeface="Times New Roman" panose="02020603050405020304" pitchFamily="18" charset="0"/>
              </a:rPr>
              <a:t>Tokenization</a:t>
            </a:r>
          </a:p>
        </p:txBody>
      </p:sp>
      <p:sp>
        <p:nvSpPr>
          <p:cNvPr id="4" name="Rectangle 3">
            <a:extLst>
              <a:ext uri="{FF2B5EF4-FFF2-40B4-BE49-F238E27FC236}">
                <a16:creationId xmlns:a16="http://schemas.microsoft.com/office/drawing/2014/main" id="{69A496AA-288B-8597-E1F3-1D3C8253174B}"/>
              </a:ext>
            </a:extLst>
          </p:cNvPr>
          <p:cNvSpPr/>
          <p:nvPr/>
        </p:nvSpPr>
        <p:spPr>
          <a:xfrm>
            <a:off x="4064000" y="5495529"/>
            <a:ext cx="1371600" cy="6858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pitchFamily="18" charset="0"/>
                <a:cs typeface="Times New Roman" panose="02020603050405020304" pitchFamily="18" charset="0"/>
              </a:rPr>
              <a:t>Stemming</a:t>
            </a:r>
          </a:p>
        </p:txBody>
      </p:sp>
      <p:sp>
        <p:nvSpPr>
          <p:cNvPr id="5" name="Rectangle 4">
            <a:extLst>
              <a:ext uri="{FF2B5EF4-FFF2-40B4-BE49-F238E27FC236}">
                <a16:creationId xmlns:a16="http://schemas.microsoft.com/office/drawing/2014/main" id="{A391E6A1-310B-C2C4-E16B-9845BFD86CC3}"/>
              </a:ext>
            </a:extLst>
          </p:cNvPr>
          <p:cNvSpPr/>
          <p:nvPr/>
        </p:nvSpPr>
        <p:spPr>
          <a:xfrm>
            <a:off x="6781800" y="4000500"/>
            <a:ext cx="1371600" cy="6858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pitchFamily="18" charset="0"/>
                <a:cs typeface="Times New Roman" panose="02020603050405020304" pitchFamily="18" charset="0"/>
              </a:rPr>
              <a:t>Covert text to Lowercase</a:t>
            </a:r>
          </a:p>
        </p:txBody>
      </p:sp>
      <p:sp>
        <p:nvSpPr>
          <p:cNvPr id="7" name="Rectangle 6">
            <a:extLst>
              <a:ext uri="{FF2B5EF4-FFF2-40B4-BE49-F238E27FC236}">
                <a16:creationId xmlns:a16="http://schemas.microsoft.com/office/drawing/2014/main" id="{CCE55261-6253-AEF0-3E39-7FC0C7D7B3E3}"/>
              </a:ext>
            </a:extLst>
          </p:cNvPr>
          <p:cNvSpPr/>
          <p:nvPr/>
        </p:nvSpPr>
        <p:spPr>
          <a:xfrm>
            <a:off x="4038600" y="4000500"/>
            <a:ext cx="1371600" cy="6858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pitchFamily="18" charset="0"/>
                <a:cs typeface="Times New Roman" panose="02020603050405020304" pitchFamily="18" charset="0"/>
              </a:rPr>
              <a:t>Data Cleaning</a:t>
            </a:r>
          </a:p>
        </p:txBody>
      </p:sp>
      <p:sp>
        <p:nvSpPr>
          <p:cNvPr id="8" name="Rectangle 7">
            <a:extLst>
              <a:ext uri="{FF2B5EF4-FFF2-40B4-BE49-F238E27FC236}">
                <a16:creationId xmlns:a16="http://schemas.microsoft.com/office/drawing/2014/main" id="{7EECD44E-298B-4A8B-8EC3-DC7325B10D0F}"/>
              </a:ext>
            </a:extLst>
          </p:cNvPr>
          <p:cNvSpPr/>
          <p:nvPr/>
        </p:nvSpPr>
        <p:spPr>
          <a:xfrm>
            <a:off x="1447799" y="4000500"/>
            <a:ext cx="1371600" cy="6858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pitchFamily="18" charset="0"/>
                <a:cs typeface="Times New Roman" panose="02020603050405020304" pitchFamily="18" charset="0"/>
              </a:rPr>
              <a:t>Pre-Processing</a:t>
            </a:r>
          </a:p>
        </p:txBody>
      </p:sp>
      <p:cxnSp>
        <p:nvCxnSpPr>
          <p:cNvPr id="10" name="Straight Arrow Connector 9">
            <a:extLst>
              <a:ext uri="{FF2B5EF4-FFF2-40B4-BE49-F238E27FC236}">
                <a16:creationId xmlns:a16="http://schemas.microsoft.com/office/drawing/2014/main" id="{C33E18DA-75CD-7FFC-D6A6-F7806C792150}"/>
              </a:ext>
            </a:extLst>
          </p:cNvPr>
          <p:cNvCxnSpPr>
            <a:cxnSpLocks/>
            <a:stCxn id="8" idx="3"/>
            <a:endCxn id="7" idx="1"/>
          </p:cNvCxnSpPr>
          <p:nvPr/>
        </p:nvCxnSpPr>
        <p:spPr>
          <a:xfrm>
            <a:off x="2819399" y="4343400"/>
            <a:ext cx="12192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0C0FD5F-8CA5-2F1A-CD60-2ABA0D2C0B01}"/>
              </a:ext>
            </a:extLst>
          </p:cNvPr>
          <p:cNvCxnSpPr>
            <a:stCxn id="7" idx="3"/>
            <a:endCxn id="5" idx="1"/>
          </p:cNvCxnSpPr>
          <p:nvPr/>
        </p:nvCxnSpPr>
        <p:spPr>
          <a:xfrm>
            <a:off x="5410200" y="4343400"/>
            <a:ext cx="1371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C3848DB-6C7E-6C92-9D49-A2C214C3338F}"/>
              </a:ext>
            </a:extLst>
          </p:cNvPr>
          <p:cNvCxnSpPr>
            <a:stCxn id="5" idx="2"/>
            <a:endCxn id="6" idx="0"/>
          </p:cNvCxnSpPr>
          <p:nvPr/>
        </p:nvCxnSpPr>
        <p:spPr>
          <a:xfrm>
            <a:off x="7467600" y="4686300"/>
            <a:ext cx="0" cy="8092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25187F0-7BF9-4E92-52F4-BE5F12CE2871}"/>
              </a:ext>
            </a:extLst>
          </p:cNvPr>
          <p:cNvCxnSpPr>
            <a:stCxn id="6" idx="1"/>
            <a:endCxn id="4" idx="3"/>
          </p:cNvCxnSpPr>
          <p:nvPr/>
        </p:nvCxnSpPr>
        <p:spPr>
          <a:xfrm flipH="1">
            <a:off x="5435600" y="5838429"/>
            <a:ext cx="1346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A51A1874-C6AF-E4A9-D7C2-E734BCE02F8E}"/>
              </a:ext>
            </a:extLst>
          </p:cNvPr>
          <p:cNvSpPr/>
          <p:nvPr/>
        </p:nvSpPr>
        <p:spPr>
          <a:xfrm>
            <a:off x="1435100" y="5495529"/>
            <a:ext cx="1384299" cy="6858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pitchFamily="18" charset="0"/>
                <a:cs typeface="Times New Roman" panose="02020603050405020304" pitchFamily="18" charset="0"/>
              </a:rPr>
              <a:t>Feature Selection</a:t>
            </a:r>
          </a:p>
        </p:txBody>
      </p:sp>
      <p:cxnSp>
        <p:nvCxnSpPr>
          <p:cNvPr id="22" name="Straight Arrow Connector 21">
            <a:extLst>
              <a:ext uri="{FF2B5EF4-FFF2-40B4-BE49-F238E27FC236}">
                <a16:creationId xmlns:a16="http://schemas.microsoft.com/office/drawing/2014/main" id="{D402F127-8438-ADC5-75E1-5FBBFAECF55C}"/>
              </a:ext>
            </a:extLst>
          </p:cNvPr>
          <p:cNvCxnSpPr>
            <a:stCxn id="4" idx="1"/>
            <a:endCxn id="20" idx="3"/>
          </p:cNvCxnSpPr>
          <p:nvPr/>
        </p:nvCxnSpPr>
        <p:spPr>
          <a:xfrm flipH="1">
            <a:off x="2819399" y="5838429"/>
            <a:ext cx="12446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Footer Placeholder 10">
            <a:extLst>
              <a:ext uri="{FF2B5EF4-FFF2-40B4-BE49-F238E27FC236}">
                <a16:creationId xmlns:a16="http://schemas.microsoft.com/office/drawing/2014/main" id="{9B15E491-5A66-A59D-95A5-73832640A7AC}"/>
              </a:ext>
            </a:extLst>
          </p:cNvPr>
          <p:cNvSpPr>
            <a:spLocks noGrp="1"/>
          </p:cNvSpPr>
          <p:nvPr>
            <p:ph type="ftr" sz="quarter" idx="11"/>
          </p:nvPr>
        </p:nvSpPr>
        <p:spPr/>
        <p:txBody>
          <a:bodyPr/>
          <a:lstStyle/>
          <a:p>
            <a:r>
              <a:rPr lang="en-US"/>
              <a:t>20</a:t>
            </a:r>
          </a:p>
        </p:txBody>
      </p:sp>
    </p:spTree>
    <p:extLst>
      <p:ext uri="{BB962C8B-B14F-4D97-AF65-F5344CB8AC3E}">
        <p14:creationId xmlns:p14="http://schemas.microsoft.com/office/powerpoint/2010/main" val="2358656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1B06E3-CAAF-7356-1E8C-EB6ECF4CC320}"/>
              </a:ext>
            </a:extLst>
          </p:cNvPr>
          <p:cNvSpPr>
            <a:spLocks noGrp="1"/>
          </p:cNvSpPr>
          <p:nvPr>
            <p:ph idx="1"/>
          </p:nvPr>
        </p:nvSpPr>
        <p:spPr>
          <a:xfrm>
            <a:off x="457200" y="228600"/>
            <a:ext cx="8229600" cy="5653881"/>
          </a:xfrm>
        </p:spPr>
        <p:txBody>
          <a:bodyPr/>
          <a:lstStyle/>
          <a:p>
            <a:pPr marL="0" indent="0">
              <a:buNone/>
            </a:pPr>
            <a:r>
              <a:rPr lang="en-IN" sz="20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CREATION OF DOCUMENT-TERM MATRIX:</a:t>
            </a:r>
            <a:r>
              <a:rPr lang="en-IN"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a:buNone/>
            </a:pPr>
            <a:r>
              <a:rPr lang="en-IN"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50000"/>
              </a:lnSpc>
              <a:buFont typeface="Wingdings" panose="05000000000000000000" pitchFamily="2" charset="2"/>
              <a:buChar char="v"/>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This module performs highlight extraction from the pre-handled text information, changing over it into mathematical element vectors that the </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K-SVM</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can process. </a:t>
            </a:r>
          </a:p>
          <a:p>
            <a:pPr>
              <a:lnSpc>
                <a:spcPct val="150000"/>
              </a:lnSpc>
              <a:buFont typeface="Wingdings" panose="05000000000000000000" pitchFamily="2" charset="2"/>
              <a:buChar char="v"/>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Use strategies like bag- of-words or TF-IDF to address the text information as mathematical vectors. </a:t>
            </a:r>
          </a:p>
          <a:p>
            <a:pPr>
              <a:lnSpc>
                <a:spcPct val="150000"/>
              </a:lnSpc>
              <a:buFont typeface="Wingdings" panose="05000000000000000000" pitchFamily="2" charset="2"/>
              <a:buChar char="v"/>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Make include frameworks containing the changed information, prepared for preparing the SVM model.</a:t>
            </a:r>
          </a:p>
          <a:p>
            <a:endParaRPr lang="en-IN"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IN" dirty="0"/>
              <a:t>                                                                     </a:t>
            </a:r>
          </a:p>
          <a:p>
            <a:pPr marL="0" indent="0">
              <a:buNone/>
            </a:pPr>
            <a:endParaRPr lang="en-IN" dirty="0"/>
          </a:p>
        </p:txBody>
      </p:sp>
      <p:sp>
        <p:nvSpPr>
          <p:cNvPr id="4" name="Rectangle 3">
            <a:extLst>
              <a:ext uri="{FF2B5EF4-FFF2-40B4-BE49-F238E27FC236}">
                <a16:creationId xmlns:a16="http://schemas.microsoft.com/office/drawing/2014/main" id="{B3455779-7081-D643-1D9C-1970033491D3}"/>
              </a:ext>
            </a:extLst>
          </p:cNvPr>
          <p:cNvSpPr/>
          <p:nvPr/>
        </p:nvSpPr>
        <p:spPr>
          <a:xfrm>
            <a:off x="1196977" y="3657600"/>
            <a:ext cx="1371600" cy="6858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pitchFamily="18" charset="0"/>
                <a:cs typeface="Times New Roman" panose="02020603050405020304" pitchFamily="18" charset="0"/>
              </a:rPr>
              <a:t>TF-IDF Technique</a:t>
            </a:r>
          </a:p>
        </p:txBody>
      </p:sp>
      <p:sp>
        <p:nvSpPr>
          <p:cNvPr id="5" name="Rectangle 4">
            <a:extLst>
              <a:ext uri="{FF2B5EF4-FFF2-40B4-BE49-F238E27FC236}">
                <a16:creationId xmlns:a16="http://schemas.microsoft.com/office/drawing/2014/main" id="{B6D5074E-869E-7575-E581-4FAF4A13C66E}"/>
              </a:ext>
            </a:extLst>
          </p:cNvPr>
          <p:cNvSpPr/>
          <p:nvPr/>
        </p:nvSpPr>
        <p:spPr>
          <a:xfrm>
            <a:off x="3308353" y="3657600"/>
            <a:ext cx="1371600" cy="6858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400" dirty="0">
              <a:solidFill>
                <a:schemeClr val="tx1"/>
              </a:solidFill>
              <a:latin typeface="Times New Roman" panose="02020603050405020304" pitchFamily="18" charset="0"/>
              <a:cs typeface="Times New Roman" panose="02020603050405020304" pitchFamily="18" charset="0"/>
            </a:endParaRPr>
          </a:p>
          <a:p>
            <a:pPr algn="ctr"/>
            <a:r>
              <a:rPr lang="en-IN" sz="1400" dirty="0">
                <a:solidFill>
                  <a:schemeClr val="tx1"/>
                </a:solidFill>
                <a:latin typeface="Times New Roman" panose="02020603050405020304" pitchFamily="18" charset="0"/>
                <a:cs typeface="Times New Roman" panose="02020603050405020304" pitchFamily="18" charset="0"/>
              </a:rPr>
              <a:t>Feature Selection</a:t>
            </a:r>
          </a:p>
          <a:p>
            <a:pPr algn="ctr"/>
            <a:endParaRPr lang="en-IN" sz="1400" dirty="0">
              <a:solidFill>
                <a:schemeClr val="tx1"/>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68D50F11-C71D-F6CA-32B5-A13562855A5D}"/>
              </a:ext>
            </a:extLst>
          </p:cNvPr>
          <p:cNvSpPr/>
          <p:nvPr/>
        </p:nvSpPr>
        <p:spPr>
          <a:xfrm>
            <a:off x="5441955" y="3657600"/>
            <a:ext cx="1371600" cy="6858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400" dirty="0">
              <a:solidFill>
                <a:schemeClr val="tx1"/>
              </a:solidFill>
            </a:endParaRPr>
          </a:p>
          <a:p>
            <a:pPr algn="ctr"/>
            <a:r>
              <a:rPr lang="en-IN" sz="1400" dirty="0">
                <a:solidFill>
                  <a:schemeClr val="tx1"/>
                </a:solidFill>
                <a:latin typeface="Times New Roman" panose="02020603050405020304" pitchFamily="18" charset="0"/>
                <a:cs typeface="Times New Roman" panose="02020603050405020304" pitchFamily="18" charset="0"/>
              </a:rPr>
              <a:t>Change into Mathematical element vectors</a:t>
            </a:r>
          </a:p>
          <a:p>
            <a:pPr algn="ctr"/>
            <a:endParaRPr lang="en-IN" sz="1400" dirty="0">
              <a:solidFill>
                <a:schemeClr val="tx1"/>
              </a:solidFill>
            </a:endParaRPr>
          </a:p>
        </p:txBody>
      </p:sp>
      <p:sp>
        <p:nvSpPr>
          <p:cNvPr id="9" name="Rectangle 8">
            <a:extLst>
              <a:ext uri="{FF2B5EF4-FFF2-40B4-BE49-F238E27FC236}">
                <a16:creationId xmlns:a16="http://schemas.microsoft.com/office/drawing/2014/main" id="{16B3F537-249A-7E7A-4DCB-25803AC08E40}"/>
              </a:ext>
            </a:extLst>
          </p:cNvPr>
          <p:cNvSpPr/>
          <p:nvPr/>
        </p:nvSpPr>
        <p:spPr>
          <a:xfrm>
            <a:off x="5441955" y="5105400"/>
            <a:ext cx="1371600" cy="6858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400" dirty="0">
              <a:solidFill>
                <a:schemeClr val="tx1"/>
              </a:solidFill>
            </a:endParaRPr>
          </a:p>
          <a:p>
            <a:pPr algn="ctr"/>
            <a:r>
              <a:rPr lang="en-IN" sz="1400" dirty="0">
                <a:solidFill>
                  <a:schemeClr val="tx1"/>
                </a:solidFill>
                <a:latin typeface="Times New Roman" panose="02020603050405020304" pitchFamily="18" charset="0"/>
                <a:cs typeface="Times New Roman" panose="02020603050405020304" pitchFamily="18" charset="0"/>
              </a:rPr>
              <a:t>Training and Testing K-SVM classifier</a:t>
            </a:r>
          </a:p>
          <a:p>
            <a:pPr algn="ctr"/>
            <a:endParaRPr lang="en-IN" sz="1400" dirty="0">
              <a:solidFill>
                <a:schemeClr val="tx1"/>
              </a:solidFill>
            </a:endParaRPr>
          </a:p>
        </p:txBody>
      </p:sp>
      <p:cxnSp>
        <p:nvCxnSpPr>
          <p:cNvPr id="11" name="Straight Arrow Connector 10">
            <a:extLst>
              <a:ext uri="{FF2B5EF4-FFF2-40B4-BE49-F238E27FC236}">
                <a16:creationId xmlns:a16="http://schemas.microsoft.com/office/drawing/2014/main" id="{C05C0C06-CE89-967B-5DE4-BDFA25C81D5D}"/>
              </a:ext>
            </a:extLst>
          </p:cNvPr>
          <p:cNvCxnSpPr>
            <a:endCxn id="5" idx="1"/>
          </p:cNvCxnSpPr>
          <p:nvPr/>
        </p:nvCxnSpPr>
        <p:spPr>
          <a:xfrm>
            <a:off x="2568577" y="4000500"/>
            <a:ext cx="7397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A1F3B9B-0395-A999-F541-900C24941916}"/>
              </a:ext>
            </a:extLst>
          </p:cNvPr>
          <p:cNvCxnSpPr>
            <a:stCxn id="5" idx="3"/>
            <a:endCxn id="7" idx="1"/>
          </p:cNvCxnSpPr>
          <p:nvPr/>
        </p:nvCxnSpPr>
        <p:spPr>
          <a:xfrm>
            <a:off x="4679953" y="4000500"/>
            <a:ext cx="7620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E31AF33-FFE9-2FF5-D24C-B7A73E85E1D7}"/>
              </a:ext>
            </a:extLst>
          </p:cNvPr>
          <p:cNvCxnSpPr>
            <a:stCxn id="7" idx="2"/>
            <a:endCxn id="9" idx="0"/>
          </p:cNvCxnSpPr>
          <p:nvPr/>
        </p:nvCxnSpPr>
        <p:spPr>
          <a:xfrm>
            <a:off x="6127755" y="4343400"/>
            <a:ext cx="0" cy="762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Footer Placeholder 7">
            <a:extLst>
              <a:ext uri="{FF2B5EF4-FFF2-40B4-BE49-F238E27FC236}">
                <a16:creationId xmlns:a16="http://schemas.microsoft.com/office/drawing/2014/main" id="{5F96E87D-3B09-5403-3DCA-0AFEB1A7738F}"/>
              </a:ext>
            </a:extLst>
          </p:cNvPr>
          <p:cNvSpPr>
            <a:spLocks noGrp="1"/>
          </p:cNvSpPr>
          <p:nvPr>
            <p:ph type="ftr" sz="quarter" idx="11"/>
          </p:nvPr>
        </p:nvSpPr>
        <p:spPr/>
        <p:txBody>
          <a:bodyPr/>
          <a:lstStyle/>
          <a:p>
            <a:r>
              <a:rPr lang="en-US"/>
              <a:t>21</a:t>
            </a:r>
          </a:p>
        </p:txBody>
      </p:sp>
    </p:spTree>
    <p:extLst>
      <p:ext uri="{BB962C8B-B14F-4D97-AF65-F5344CB8AC3E}">
        <p14:creationId xmlns:p14="http://schemas.microsoft.com/office/powerpoint/2010/main" val="3314714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4E1C6A-3120-6B33-5615-5A43CE191D9E}"/>
              </a:ext>
            </a:extLst>
          </p:cNvPr>
          <p:cNvSpPr>
            <a:spLocks noGrp="1"/>
          </p:cNvSpPr>
          <p:nvPr>
            <p:ph idx="1"/>
          </p:nvPr>
        </p:nvSpPr>
        <p:spPr>
          <a:xfrm>
            <a:off x="381000" y="152400"/>
            <a:ext cx="8229600" cy="6553200"/>
          </a:xfrm>
        </p:spPr>
        <p:txBody>
          <a:bodyPr/>
          <a:lstStyle/>
          <a:p>
            <a:pPr marL="0" indent="0">
              <a:buNone/>
            </a:pPr>
            <a:r>
              <a:rPr lang="en-IN" sz="20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K-SVM CLASSIFICATION:</a:t>
            </a:r>
            <a:endParaRPr lang="en-IN"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buFont typeface="Wingdings" panose="05000000000000000000" pitchFamily="2" charset="2"/>
              <a:buChar char="v"/>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These modules are liable for preparing the </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K-SVM</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classifier on the pre-handled and highlight chosen information. Part the dataset into preparing and testing sets.</a:t>
            </a:r>
          </a:p>
          <a:p>
            <a:pPr>
              <a:lnSpc>
                <a:spcPct val="150000"/>
              </a:lnSpc>
              <a:buFont typeface="Wingdings" panose="05000000000000000000" pitchFamily="2" charset="2"/>
              <a:buChar char="v"/>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Utilize the preparation set to prepare the </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K-SVM</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classifier with suitable hyper boundaries and portion settings. This module evaluates the exhibition of the prepared </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K-SVM</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classifier on concealed information. </a:t>
            </a:r>
          </a:p>
          <a:p>
            <a:pPr>
              <a:lnSpc>
                <a:spcPct val="150000"/>
              </a:lnSpc>
              <a:buFont typeface="Wingdings" panose="05000000000000000000" pitchFamily="2" charset="2"/>
              <a:buChar char="v"/>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Utilize the testing set to assess the </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K-SVM</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classifier's exhibition in recognizing cyberbullying occasions. Work out exactness, accuracy, review, F1-score, and ROC-AUC to assess the classifier's adequacy.</a:t>
            </a:r>
            <a:r>
              <a:rPr lang="en-IN"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p>
          <a:p>
            <a:pPr marL="0" indent="0">
              <a:lnSpc>
                <a:spcPct val="150000"/>
              </a:lnSpc>
              <a:buNone/>
            </a:pPr>
            <a:r>
              <a:rPr lang="en-IN"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p>
          <a:p>
            <a:pPr marL="0" indent="0">
              <a:buNone/>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2000" dirty="0"/>
          </a:p>
        </p:txBody>
      </p:sp>
      <p:sp>
        <p:nvSpPr>
          <p:cNvPr id="5" name="Rectangle 4">
            <a:extLst>
              <a:ext uri="{FF2B5EF4-FFF2-40B4-BE49-F238E27FC236}">
                <a16:creationId xmlns:a16="http://schemas.microsoft.com/office/drawing/2014/main" id="{198BCBA0-7652-5C9D-B8B0-A9B5BDD136A0}"/>
              </a:ext>
            </a:extLst>
          </p:cNvPr>
          <p:cNvSpPr/>
          <p:nvPr/>
        </p:nvSpPr>
        <p:spPr>
          <a:xfrm>
            <a:off x="800100" y="4250531"/>
            <a:ext cx="1371600" cy="6858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pitchFamily="18" charset="0"/>
                <a:cs typeface="Times New Roman" panose="02020603050405020304" pitchFamily="18" charset="0"/>
              </a:rPr>
              <a:t>K-SVM Classification</a:t>
            </a:r>
          </a:p>
        </p:txBody>
      </p:sp>
      <p:sp>
        <p:nvSpPr>
          <p:cNvPr id="6" name="Rectangle 5">
            <a:extLst>
              <a:ext uri="{FF2B5EF4-FFF2-40B4-BE49-F238E27FC236}">
                <a16:creationId xmlns:a16="http://schemas.microsoft.com/office/drawing/2014/main" id="{C63A61B8-3AB6-E368-048B-BE87360B5DC2}"/>
              </a:ext>
            </a:extLst>
          </p:cNvPr>
          <p:cNvSpPr/>
          <p:nvPr/>
        </p:nvSpPr>
        <p:spPr>
          <a:xfrm>
            <a:off x="3143250" y="4254341"/>
            <a:ext cx="1371600" cy="6858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pitchFamily="18" charset="0"/>
                <a:cs typeface="Times New Roman" panose="02020603050405020304" pitchFamily="18" charset="0"/>
              </a:rPr>
              <a:t>Training the </a:t>
            </a:r>
          </a:p>
          <a:p>
            <a:pPr algn="ctr"/>
            <a:r>
              <a:rPr lang="en-IN" sz="1400" dirty="0">
                <a:solidFill>
                  <a:schemeClr val="tx1"/>
                </a:solidFill>
                <a:latin typeface="Times New Roman" panose="02020603050405020304" pitchFamily="18" charset="0"/>
                <a:cs typeface="Times New Roman" panose="02020603050405020304" pitchFamily="18" charset="0"/>
              </a:rPr>
              <a:t>K-SVM Classifier</a:t>
            </a:r>
          </a:p>
        </p:txBody>
      </p:sp>
      <p:sp>
        <p:nvSpPr>
          <p:cNvPr id="7" name="Rectangle 6">
            <a:extLst>
              <a:ext uri="{FF2B5EF4-FFF2-40B4-BE49-F238E27FC236}">
                <a16:creationId xmlns:a16="http://schemas.microsoft.com/office/drawing/2014/main" id="{50C2623D-D5F0-E320-2307-14BA27A1112F}"/>
              </a:ext>
            </a:extLst>
          </p:cNvPr>
          <p:cNvSpPr/>
          <p:nvPr/>
        </p:nvSpPr>
        <p:spPr>
          <a:xfrm>
            <a:off x="5486400" y="4250531"/>
            <a:ext cx="1371600" cy="6858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pitchFamily="18" charset="0"/>
                <a:cs typeface="Times New Roman" panose="02020603050405020304" pitchFamily="18" charset="0"/>
              </a:rPr>
              <a:t>Testing the</a:t>
            </a:r>
          </a:p>
          <a:p>
            <a:pPr algn="ctr"/>
            <a:r>
              <a:rPr lang="en-IN" sz="1400" dirty="0">
                <a:solidFill>
                  <a:schemeClr val="tx1"/>
                </a:solidFill>
                <a:latin typeface="Times New Roman" panose="02020603050405020304" pitchFamily="18" charset="0"/>
                <a:cs typeface="Times New Roman" panose="02020603050405020304" pitchFamily="18" charset="0"/>
              </a:rPr>
              <a:t> K-SVM Classifier</a:t>
            </a:r>
          </a:p>
        </p:txBody>
      </p:sp>
      <p:sp>
        <p:nvSpPr>
          <p:cNvPr id="8" name="Rectangle 7">
            <a:extLst>
              <a:ext uri="{FF2B5EF4-FFF2-40B4-BE49-F238E27FC236}">
                <a16:creationId xmlns:a16="http://schemas.microsoft.com/office/drawing/2014/main" id="{5BD66C02-F921-C2CA-9E68-9349C0A10DAC}"/>
              </a:ext>
            </a:extLst>
          </p:cNvPr>
          <p:cNvSpPr/>
          <p:nvPr/>
        </p:nvSpPr>
        <p:spPr>
          <a:xfrm>
            <a:off x="5486400" y="5647610"/>
            <a:ext cx="1371600" cy="6858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err="1">
                <a:solidFill>
                  <a:schemeClr val="tx1"/>
                </a:solidFill>
                <a:latin typeface="Times New Roman" panose="02020603050405020304" pitchFamily="18" charset="0"/>
                <a:cs typeface="Times New Roman" panose="02020603050405020304" pitchFamily="18" charset="0"/>
              </a:rPr>
              <a:t>Evaluting</a:t>
            </a:r>
            <a:r>
              <a:rPr lang="en-IN" sz="1400" dirty="0">
                <a:solidFill>
                  <a:schemeClr val="tx1"/>
                </a:solidFill>
                <a:latin typeface="Times New Roman" panose="02020603050405020304" pitchFamily="18" charset="0"/>
                <a:cs typeface="Times New Roman" panose="02020603050405020304" pitchFamily="18" charset="0"/>
              </a:rPr>
              <a:t> the Performance</a:t>
            </a:r>
          </a:p>
        </p:txBody>
      </p:sp>
      <p:cxnSp>
        <p:nvCxnSpPr>
          <p:cNvPr id="12" name="Straight Arrow Connector 11">
            <a:extLst>
              <a:ext uri="{FF2B5EF4-FFF2-40B4-BE49-F238E27FC236}">
                <a16:creationId xmlns:a16="http://schemas.microsoft.com/office/drawing/2014/main" id="{CEE6D92A-A9C3-8CB3-043F-6637E4776ABB}"/>
              </a:ext>
            </a:extLst>
          </p:cNvPr>
          <p:cNvCxnSpPr>
            <a:stCxn id="5" idx="3"/>
            <a:endCxn id="6" idx="1"/>
          </p:cNvCxnSpPr>
          <p:nvPr/>
        </p:nvCxnSpPr>
        <p:spPr>
          <a:xfrm>
            <a:off x="2171700" y="4593431"/>
            <a:ext cx="971550" cy="38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CF2C84F-FE68-F952-C6EA-8855C546F50D}"/>
              </a:ext>
            </a:extLst>
          </p:cNvPr>
          <p:cNvCxnSpPr>
            <a:stCxn id="6" idx="3"/>
            <a:endCxn id="7" idx="1"/>
          </p:cNvCxnSpPr>
          <p:nvPr/>
        </p:nvCxnSpPr>
        <p:spPr>
          <a:xfrm flipV="1">
            <a:off x="4514850" y="4593431"/>
            <a:ext cx="971550" cy="38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C7113CE-B2E1-66CC-B3C2-77973ED5CD3D}"/>
              </a:ext>
            </a:extLst>
          </p:cNvPr>
          <p:cNvCxnSpPr>
            <a:cxnSpLocks/>
            <a:stCxn id="7" idx="2"/>
            <a:endCxn id="8" idx="0"/>
          </p:cNvCxnSpPr>
          <p:nvPr/>
        </p:nvCxnSpPr>
        <p:spPr>
          <a:xfrm>
            <a:off x="6172200" y="4936331"/>
            <a:ext cx="0" cy="711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Footer Placeholder 8">
            <a:extLst>
              <a:ext uri="{FF2B5EF4-FFF2-40B4-BE49-F238E27FC236}">
                <a16:creationId xmlns:a16="http://schemas.microsoft.com/office/drawing/2014/main" id="{C6EA0196-AF94-E2A7-23DA-53E87914E3C9}"/>
              </a:ext>
            </a:extLst>
          </p:cNvPr>
          <p:cNvSpPr>
            <a:spLocks noGrp="1"/>
          </p:cNvSpPr>
          <p:nvPr>
            <p:ph type="ftr" sz="quarter" idx="11"/>
          </p:nvPr>
        </p:nvSpPr>
        <p:spPr/>
        <p:txBody>
          <a:bodyPr/>
          <a:lstStyle/>
          <a:p>
            <a:r>
              <a:rPr lang="en-US"/>
              <a:t>22</a:t>
            </a:r>
          </a:p>
        </p:txBody>
      </p:sp>
    </p:spTree>
    <p:extLst>
      <p:ext uri="{BB962C8B-B14F-4D97-AF65-F5344CB8AC3E}">
        <p14:creationId xmlns:p14="http://schemas.microsoft.com/office/powerpoint/2010/main" val="1540236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5275E-0597-CB69-F451-A6C0EDF133AB}"/>
              </a:ext>
            </a:extLst>
          </p:cNvPr>
          <p:cNvSpPr>
            <a:spLocks noGrp="1"/>
          </p:cNvSpPr>
          <p:nvPr>
            <p:ph type="title"/>
          </p:nvPr>
        </p:nvSpPr>
        <p:spPr>
          <a:xfrm>
            <a:off x="4267200" y="5287148"/>
            <a:ext cx="1143000" cy="334962"/>
          </a:xfrm>
        </p:spPr>
        <p:txBody>
          <a:bodyPr>
            <a:normAutofit/>
          </a:bodyPr>
          <a:lstStyle/>
          <a:p>
            <a:r>
              <a:rPr lang="en-IN" sz="1400" dirty="0">
                <a:latin typeface="Times New Roman" panose="02020603050405020304" pitchFamily="18" charset="0"/>
                <a:cs typeface="Times New Roman" panose="02020603050405020304" pitchFamily="18" charset="0"/>
              </a:rPr>
              <a:t>Yes</a:t>
            </a:r>
          </a:p>
        </p:txBody>
      </p:sp>
      <p:sp>
        <p:nvSpPr>
          <p:cNvPr id="3" name="Content Placeholder 2">
            <a:extLst>
              <a:ext uri="{FF2B5EF4-FFF2-40B4-BE49-F238E27FC236}">
                <a16:creationId xmlns:a16="http://schemas.microsoft.com/office/drawing/2014/main" id="{6EA1EB8D-66EB-F5DE-AF4A-9CA2B4572134}"/>
              </a:ext>
            </a:extLst>
          </p:cNvPr>
          <p:cNvSpPr>
            <a:spLocks noGrp="1"/>
          </p:cNvSpPr>
          <p:nvPr>
            <p:ph idx="1"/>
          </p:nvPr>
        </p:nvSpPr>
        <p:spPr>
          <a:xfrm>
            <a:off x="457200" y="228600"/>
            <a:ext cx="8229600" cy="5897563"/>
          </a:xfrm>
        </p:spPr>
        <p:txBody>
          <a:bodyPr/>
          <a:lstStyle/>
          <a:p>
            <a:pPr marL="0" indent="0">
              <a:buNone/>
            </a:pPr>
            <a:r>
              <a:rPr lang="en-IN" sz="2000" b="1" dirty="0">
                <a:latin typeface="Times New Roman" panose="02020603050405020304" pitchFamily="18" charset="0"/>
                <a:cs typeface="Times New Roman" panose="02020603050405020304" pitchFamily="18" charset="0"/>
              </a:rPr>
              <a:t>EVALUATION AND RESULT :</a:t>
            </a:r>
          </a:p>
          <a:p>
            <a:pPr marL="0" indent="0" algn="just">
              <a:lnSpc>
                <a:spcPct val="150000"/>
              </a:lnSpc>
              <a:buNone/>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These module examines the outcomes got from the testing module to assess the cyberbullying recognition framework's general exhibition. </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Generally, the evaluation of classifiers is done using several evaluation matrices depends on the confusion matrix. Among of those criteria are Accuracy, precision, recall and f-score. </a:t>
            </a:r>
          </a:p>
          <a:p>
            <a:pPr marL="0" indent="0" algn="just">
              <a:lnSpc>
                <a:spcPct val="150000"/>
              </a:lnSpc>
              <a:buNone/>
            </a:pP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sp>
        <p:nvSpPr>
          <p:cNvPr id="4" name="Rectangle 3">
            <a:extLst>
              <a:ext uri="{FF2B5EF4-FFF2-40B4-BE49-F238E27FC236}">
                <a16:creationId xmlns:a16="http://schemas.microsoft.com/office/drawing/2014/main" id="{20FF4912-BFAB-CF4D-DBF6-0DD6762D58EC}"/>
              </a:ext>
            </a:extLst>
          </p:cNvPr>
          <p:cNvSpPr/>
          <p:nvPr/>
        </p:nvSpPr>
        <p:spPr>
          <a:xfrm>
            <a:off x="1377359" y="2743200"/>
            <a:ext cx="1371600" cy="6858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pitchFamily="18" charset="0"/>
                <a:cs typeface="Times New Roman" panose="02020603050405020304" pitchFamily="18" charset="0"/>
              </a:rPr>
              <a:t>Evaluation and Performance</a:t>
            </a:r>
          </a:p>
        </p:txBody>
      </p:sp>
      <p:sp>
        <p:nvSpPr>
          <p:cNvPr id="5" name="Rectangle 4">
            <a:extLst>
              <a:ext uri="{FF2B5EF4-FFF2-40B4-BE49-F238E27FC236}">
                <a16:creationId xmlns:a16="http://schemas.microsoft.com/office/drawing/2014/main" id="{30645FD8-9433-3432-9D94-E4642E5C1ABE}"/>
              </a:ext>
            </a:extLst>
          </p:cNvPr>
          <p:cNvSpPr/>
          <p:nvPr/>
        </p:nvSpPr>
        <p:spPr>
          <a:xfrm>
            <a:off x="6505132" y="4182284"/>
            <a:ext cx="1371600" cy="6858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pitchFamily="18" charset="0"/>
                <a:cs typeface="Times New Roman" panose="02020603050405020304" pitchFamily="18" charset="0"/>
              </a:rPr>
              <a:t>Feature Selection Adjustment</a:t>
            </a:r>
          </a:p>
        </p:txBody>
      </p:sp>
      <p:sp>
        <p:nvSpPr>
          <p:cNvPr id="6" name="Rectangle 5">
            <a:extLst>
              <a:ext uri="{FF2B5EF4-FFF2-40B4-BE49-F238E27FC236}">
                <a16:creationId xmlns:a16="http://schemas.microsoft.com/office/drawing/2014/main" id="{4F4B4861-C078-2061-0182-188B10763E4E}"/>
              </a:ext>
            </a:extLst>
          </p:cNvPr>
          <p:cNvSpPr/>
          <p:nvPr/>
        </p:nvSpPr>
        <p:spPr>
          <a:xfrm>
            <a:off x="3886200" y="5622110"/>
            <a:ext cx="1371600" cy="71773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pitchFamily="18" charset="0"/>
                <a:cs typeface="Times New Roman" panose="02020603050405020304" pitchFamily="18" charset="0"/>
              </a:rPr>
              <a:t>Model Deployment</a:t>
            </a:r>
          </a:p>
        </p:txBody>
      </p:sp>
      <p:sp>
        <p:nvSpPr>
          <p:cNvPr id="7" name="Rectangle 6">
            <a:extLst>
              <a:ext uri="{FF2B5EF4-FFF2-40B4-BE49-F238E27FC236}">
                <a16:creationId xmlns:a16="http://schemas.microsoft.com/office/drawing/2014/main" id="{E1B692BB-BFBA-C30C-50D2-0C2125C1E0DA}"/>
              </a:ext>
            </a:extLst>
          </p:cNvPr>
          <p:cNvSpPr/>
          <p:nvPr/>
        </p:nvSpPr>
        <p:spPr>
          <a:xfrm>
            <a:off x="3842341" y="2769870"/>
            <a:ext cx="1371600" cy="6858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pitchFamily="18" charset="0"/>
                <a:cs typeface="Times New Roman" panose="02020603050405020304" pitchFamily="18" charset="0"/>
              </a:rPr>
              <a:t>Metrices Calculation</a:t>
            </a:r>
          </a:p>
        </p:txBody>
      </p:sp>
      <p:sp>
        <p:nvSpPr>
          <p:cNvPr id="8" name="Diamond 7">
            <a:extLst>
              <a:ext uri="{FF2B5EF4-FFF2-40B4-BE49-F238E27FC236}">
                <a16:creationId xmlns:a16="http://schemas.microsoft.com/office/drawing/2014/main" id="{F969E436-32AB-1701-3306-61E33564F992}"/>
              </a:ext>
            </a:extLst>
          </p:cNvPr>
          <p:cNvSpPr/>
          <p:nvPr/>
        </p:nvSpPr>
        <p:spPr>
          <a:xfrm>
            <a:off x="3518491" y="3943349"/>
            <a:ext cx="2057400" cy="1181101"/>
          </a:xfrm>
          <a:prstGeom prst="diamond">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pitchFamily="18" charset="0"/>
                <a:cs typeface="Times New Roman" panose="02020603050405020304" pitchFamily="18" charset="0"/>
              </a:rPr>
              <a:t>Acceptable</a:t>
            </a:r>
          </a:p>
        </p:txBody>
      </p:sp>
      <p:cxnSp>
        <p:nvCxnSpPr>
          <p:cNvPr id="10" name="Straight Arrow Connector 9">
            <a:extLst>
              <a:ext uri="{FF2B5EF4-FFF2-40B4-BE49-F238E27FC236}">
                <a16:creationId xmlns:a16="http://schemas.microsoft.com/office/drawing/2014/main" id="{16FFC0BE-4A1D-A350-C51C-87EFEEE44BFD}"/>
              </a:ext>
            </a:extLst>
          </p:cNvPr>
          <p:cNvCxnSpPr>
            <a:cxnSpLocks/>
            <a:stCxn id="4" idx="3"/>
          </p:cNvCxnSpPr>
          <p:nvPr/>
        </p:nvCxnSpPr>
        <p:spPr>
          <a:xfrm>
            <a:off x="2748959" y="3086100"/>
            <a:ext cx="10933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C79CD71-09EA-D19C-6516-D162B7508E64}"/>
              </a:ext>
            </a:extLst>
          </p:cNvPr>
          <p:cNvCxnSpPr>
            <a:cxnSpLocks/>
            <a:stCxn id="7" idx="2"/>
          </p:cNvCxnSpPr>
          <p:nvPr/>
        </p:nvCxnSpPr>
        <p:spPr>
          <a:xfrm>
            <a:off x="4528141" y="3455670"/>
            <a:ext cx="0" cy="4226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80CE87E-437A-3290-5FF5-69BDDAECFB86}"/>
              </a:ext>
            </a:extLst>
          </p:cNvPr>
          <p:cNvCxnSpPr>
            <a:cxnSpLocks/>
          </p:cNvCxnSpPr>
          <p:nvPr/>
        </p:nvCxnSpPr>
        <p:spPr>
          <a:xfrm>
            <a:off x="4534786" y="5124450"/>
            <a:ext cx="0" cy="481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D376E03-785F-6CF8-B629-C234C020B27D}"/>
              </a:ext>
            </a:extLst>
          </p:cNvPr>
          <p:cNvCxnSpPr>
            <a:cxnSpLocks/>
          </p:cNvCxnSpPr>
          <p:nvPr/>
        </p:nvCxnSpPr>
        <p:spPr>
          <a:xfrm flipV="1">
            <a:off x="5547094" y="4525184"/>
            <a:ext cx="929906" cy="87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itle 1">
            <a:extLst>
              <a:ext uri="{FF2B5EF4-FFF2-40B4-BE49-F238E27FC236}">
                <a16:creationId xmlns:a16="http://schemas.microsoft.com/office/drawing/2014/main" id="{B91CC5CA-0D3B-8149-1045-8319ACC778CE}"/>
              </a:ext>
            </a:extLst>
          </p:cNvPr>
          <p:cNvSpPr txBox="1">
            <a:spLocks/>
          </p:cNvSpPr>
          <p:nvPr/>
        </p:nvSpPr>
        <p:spPr>
          <a:xfrm>
            <a:off x="5432794" y="4190222"/>
            <a:ext cx="1143000" cy="3349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1400" dirty="0">
                <a:latin typeface="Times New Roman" panose="02020603050405020304" pitchFamily="18" charset="0"/>
                <a:cs typeface="Times New Roman" panose="02020603050405020304" pitchFamily="18" charset="0"/>
              </a:rPr>
              <a:t>No</a:t>
            </a:r>
          </a:p>
        </p:txBody>
      </p:sp>
      <p:sp>
        <p:nvSpPr>
          <p:cNvPr id="13" name="Footer Placeholder 12">
            <a:extLst>
              <a:ext uri="{FF2B5EF4-FFF2-40B4-BE49-F238E27FC236}">
                <a16:creationId xmlns:a16="http://schemas.microsoft.com/office/drawing/2014/main" id="{5A35FCFD-F856-4D45-7357-E58A090A1051}"/>
              </a:ext>
            </a:extLst>
          </p:cNvPr>
          <p:cNvSpPr>
            <a:spLocks noGrp="1"/>
          </p:cNvSpPr>
          <p:nvPr>
            <p:ph type="ftr" sz="quarter" idx="11"/>
          </p:nvPr>
        </p:nvSpPr>
        <p:spPr/>
        <p:txBody>
          <a:bodyPr/>
          <a:lstStyle/>
          <a:p>
            <a:r>
              <a:rPr lang="en-US"/>
              <a:t>23</a:t>
            </a:r>
          </a:p>
        </p:txBody>
      </p:sp>
    </p:spTree>
    <p:extLst>
      <p:ext uri="{BB962C8B-B14F-4D97-AF65-F5344CB8AC3E}">
        <p14:creationId xmlns:p14="http://schemas.microsoft.com/office/powerpoint/2010/main" val="32258964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F03AD-2848-2C90-809C-ABC1701C8BDC}"/>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FLOW DIAGRAM</a:t>
            </a:r>
          </a:p>
        </p:txBody>
      </p:sp>
      <p:sp>
        <p:nvSpPr>
          <p:cNvPr id="3" name="Content Placeholder 2">
            <a:extLst>
              <a:ext uri="{FF2B5EF4-FFF2-40B4-BE49-F238E27FC236}">
                <a16:creationId xmlns:a16="http://schemas.microsoft.com/office/drawing/2014/main" id="{3CDF3510-CE87-039A-3A45-84D10006D04E}"/>
              </a:ext>
            </a:extLst>
          </p:cNvPr>
          <p:cNvSpPr>
            <a:spLocks noGrp="1"/>
          </p:cNvSpPr>
          <p:nvPr>
            <p:ph idx="1"/>
          </p:nvPr>
        </p:nvSpPr>
        <p:spPr/>
        <p:txBody>
          <a:bodyPr/>
          <a:lstStyle/>
          <a:p>
            <a:pPr marL="0" indent="0">
              <a:buNone/>
            </a:pPr>
            <a:r>
              <a:rPr lang="en-IN" dirty="0"/>
              <a:t>  </a:t>
            </a:r>
          </a:p>
        </p:txBody>
      </p:sp>
      <p:sp>
        <p:nvSpPr>
          <p:cNvPr id="4" name="Rectangle 3">
            <a:extLst>
              <a:ext uri="{FF2B5EF4-FFF2-40B4-BE49-F238E27FC236}">
                <a16:creationId xmlns:a16="http://schemas.microsoft.com/office/drawing/2014/main" id="{C4BF04FE-B0A8-922C-C4B9-CEC2CB5289E4}"/>
              </a:ext>
            </a:extLst>
          </p:cNvPr>
          <p:cNvSpPr/>
          <p:nvPr/>
        </p:nvSpPr>
        <p:spPr>
          <a:xfrm>
            <a:off x="1123950" y="2416689"/>
            <a:ext cx="1238250" cy="80301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latin typeface="Times New Roman" panose="02020603050405020304" pitchFamily="18" charset="0"/>
                <a:cs typeface="Times New Roman" panose="02020603050405020304" pitchFamily="18" charset="0"/>
              </a:rPr>
              <a:t>Dataset</a:t>
            </a:r>
          </a:p>
          <a:p>
            <a:pPr algn="ctr"/>
            <a:r>
              <a:rPr lang="en-IN" sz="1600" dirty="0">
                <a:solidFill>
                  <a:schemeClr val="tx1"/>
                </a:solidFill>
                <a:latin typeface="Times New Roman" panose="02020603050405020304" pitchFamily="18" charset="0"/>
                <a:cs typeface="Times New Roman" panose="02020603050405020304" pitchFamily="18" charset="0"/>
              </a:rPr>
              <a:t>(Social media) </a:t>
            </a:r>
          </a:p>
        </p:txBody>
      </p:sp>
      <p:sp>
        <p:nvSpPr>
          <p:cNvPr id="5" name="Cylinder 4">
            <a:extLst>
              <a:ext uri="{FF2B5EF4-FFF2-40B4-BE49-F238E27FC236}">
                <a16:creationId xmlns:a16="http://schemas.microsoft.com/office/drawing/2014/main" id="{29B4FA02-96E7-AED6-0881-793FAEE32D5B}"/>
              </a:ext>
            </a:extLst>
          </p:cNvPr>
          <p:cNvSpPr/>
          <p:nvPr/>
        </p:nvSpPr>
        <p:spPr>
          <a:xfrm>
            <a:off x="3124200" y="2285115"/>
            <a:ext cx="1447800" cy="1066164"/>
          </a:xfrm>
          <a:prstGeom prst="ca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latin typeface="Times New Roman" panose="02020603050405020304" pitchFamily="18" charset="0"/>
                <a:cs typeface="Times New Roman" panose="02020603050405020304" pitchFamily="18" charset="0"/>
              </a:rPr>
              <a:t>Training Dataset</a:t>
            </a:r>
          </a:p>
        </p:txBody>
      </p:sp>
      <p:sp>
        <p:nvSpPr>
          <p:cNvPr id="6" name="Rectangle 5">
            <a:extLst>
              <a:ext uri="{FF2B5EF4-FFF2-40B4-BE49-F238E27FC236}">
                <a16:creationId xmlns:a16="http://schemas.microsoft.com/office/drawing/2014/main" id="{3CE028B1-C6DE-8316-27C1-9FE8DFE42D12}"/>
              </a:ext>
            </a:extLst>
          </p:cNvPr>
          <p:cNvSpPr/>
          <p:nvPr/>
        </p:nvSpPr>
        <p:spPr>
          <a:xfrm>
            <a:off x="5486400" y="1657925"/>
            <a:ext cx="1295400" cy="6858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latin typeface="Times New Roman" panose="02020603050405020304" pitchFamily="18" charset="0"/>
                <a:cs typeface="Times New Roman" panose="02020603050405020304" pitchFamily="18" charset="0"/>
              </a:rPr>
              <a:t>Pre-Processing</a:t>
            </a:r>
          </a:p>
        </p:txBody>
      </p:sp>
      <p:sp>
        <p:nvSpPr>
          <p:cNvPr id="7" name="Rectangle 6">
            <a:extLst>
              <a:ext uri="{FF2B5EF4-FFF2-40B4-BE49-F238E27FC236}">
                <a16:creationId xmlns:a16="http://schemas.microsoft.com/office/drawing/2014/main" id="{9D7681F1-AA4C-0CC3-B458-24DA4797C667}"/>
              </a:ext>
            </a:extLst>
          </p:cNvPr>
          <p:cNvSpPr/>
          <p:nvPr/>
        </p:nvSpPr>
        <p:spPr>
          <a:xfrm>
            <a:off x="5486400" y="3219706"/>
            <a:ext cx="1295400" cy="68579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latin typeface="Times New Roman" panose="02020603050405020304" pitchFamily="18" charset="0"/>
                <a:cs typeface="Times New Roman" panose="02020603050405020304" pitchFamily="18" charset="0"/>
              </a:rPr>
              <a:t>Feature Extraction</a:t>
            </a:r>
          </a:p>
        </p:txBody>
      </p:sp>
      <p:cxnSp>
        <p:nvCxnSpPr>
          <p:cNvPr id="10" name="Straight Arrow Connector 9">
            <a:extLst>
              <a:ext uri="{FF2B5EF4-FFF2-40B4-BE49-F238E27FC236}">
                <a16:creationId xmlns:a16="http://schemas.microsoft.com/office/drawing/2014/main" id="{445D4E5F-56F8-D0B1-F1DD-7A5796BE5914}"/>
              </a:ext>
            </a:extLst>
          </p:cNvPr>
          <p:cNvCxnSpPr>
            <a:stCxn id="4" idx="3"/>
            <a:endCxn id="5" idx="2"/>
          </p:cNvCxnSpPr>
          <p:nvPr/>
        </p:nvCxnSpPr>
        <p:spPr>
          <a:xfrm flipV="1">
            <a:off x="2362200" y="2818197"/>
            <a:ext cx="76200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ADFF956-2A70-3994-F27A-2E9C5DC44CFB}"/>
              </a:ext>
            </a:extLst>
          </p:cNvPr>
          <p:cNvCxnSpPr>
            <a:stCxn id="5" idx="4"/>
            <a:endCxn id="6" idx="1"/>
          </p:cNvCxnSpPr>
          <p:nvPr/>
        </p:nvCxnSpPr>
        <p:spPr>
          <a:xfrm flipV="1">
            <a:off x="4572000" y="2000825"/>
            <a:ext cx="914400" cy="8173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62C6D8F-4CBB-3D7C-061D-538DDB2128A7}"/>
              </a:ext>
            </a:extLst>
          </p:cNvPr>
          <p:cNvCxnSpPr>
            <a:stCxn id="5" idx="4"/>
            <a:endCxn id="7" idx="1"/>
          </p:cNvCxnSpPr>
          <p:nvPr/>
        </p:nvCxnSpPr>
        <p:spPr>
          <a:xfrm>
            <a:off x="4572000" y="2818197"/>
            <a:ext cx="914400" cy="7444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E8129B1-DE38-96CA-C39E-3BCF3FD85EF3}"/>
              </a:ext>
            </a:extLst>
          </p:cNvPr>
          <p:cNvCxnSpPr>
            <a:cxnSpLocks/>
            <a:stCxn id="6" idx="3"/>
          </p:cNvCxnSpPr>
          <p:nvPr/>
        </p:nvCxnSpPr>
        <p:spPr>
          <a:xfrm>
            <a:off x="6781800" y="2000825"/>
            <a:ext cx="990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268DBCA-3E9B-B713-2C68-5D6EF0DC8185}"/>
              </a:ext>
            </a:extLst>
          </p:cNvPr>
          <p:cNvCxnSpPr>
            <a:stCxn id="7" idx="3"/>
          </p:cNvCxnSpPr>
          <p:nvPr/>
        </p:nvCxnSpPr>
        <p:spPr>
          <a:xfrm>
            <a:off x="6781800" y="3562606"/>
            <a:ext cx="990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6839888-A5B8-56BF-D524-71904E701C7E}"/>
              </a:ext>
            </a:extLst>
          </p:cNvPr>
          <p:cNvCxnSpPr/>
          <p:nvPr/>
        </p:nvCxnSpPr>
        <p:spPr>
          <a:xfrm>
            <a:off x="7772400" y="2000825"/>
            <a:ext cx="0" cy="2647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F2E26B4B-B3EE-8F5E-5FAE-5407EACB571D}"/>
              </a:ext>
            </a:extLst>
          </p:cNvPr>
          <p:cNvSpPr/>
          <p:nvPr/>
        </p:nvSpPr>
        <p:spPr>
          <a:xfrm>
            <a:off x="6934201" y="4701111"/>
            <a:ext cx="1676398" cy="9340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ct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K-SVM is applied for classification </a:t>
            </a:r>
            <a:endParaRPr lang="en-IN" sz="1600" dirty="0">
              <a:solidFill>
                <a:schemeClr val="tx1"/>
              </a:solidFill>
              <a:effectLst/>
              <a:ea typeface="Calibri" panose="020F0502020204030204" pitchFamily="34" charset="0"/>
              <a:cs typeface="Times New Roman" panose="02020603050405020304" pitchFamily="18" charset="0"/>
            </a:endParaRPr>
          </a:p>
          <a:p>
            <a:pPr algn="ctr"/>
            <a:endParaRPr lang="en-IN" dirty="0">
              <a:solidFill>
                <a:schemeClr val="tx1"/>
              </a:solidFill>
            </a:endParaRPr>
          </a:p>
        </p:txBody>
      </p:sp>
      <p:sp>
        <p:nvSpPr>
          <p:cNvPr id="28" name="Rectangle 27">
            <a:extLst>
              <a:ext uri="{FF2B5EF4-FFF2-40B4-BE49-F238E27FC236}">
                <a16:creationId xmlns:a16="http://schemas.microsoft.com/office/drawing/2014/main" id="{60FC495E-ACF9-EE59-BFBC-A9A95DDC96F8}"/>
              </a:ext>
            </a:extLst>
          </p:cNvPr>
          <p:cNvSpPr/>
          <p:nvPr/>
        </p:nvSpPr>
        <p:spPr>
          <a:xfrm>
            <a:off x="4838700" y="4701111"/>
            <a:ext cx="1409700" cy="9340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latin typeface="Times New Roman" panose="02020603050405020304" pitchFamily="18" charset="0"/>
                <a:cs typeface="Times New Roman" panose="02020603050405020304" pitchFamily="18" charset="0"/>
              </a:rPr>
              <a:t>Process classified data</a:t>
            </a:r>
          </a:p>
        </p:txBody>
      </p:sp>
      <p:sp>
        <p:nvSpPr>
          <p:cNvPr id="30" name="Rectangle 29">
            <a:extLst>
              <a:ext uri="{FF2B5EF4-FFF2-40B4-BE49-F238E27FC236}">
                <a16:creationId xmlns:a16="http://schemas.microsoft.com/office/drawing/2014/main" id="{2CF7FE6C-2FB7-27E5-88D2-6F6B672CB970}"/>
              </a:ext>
            </a:extLst>
          </p:cNvPr>
          <p:cNvSpPr/>
          <p:nvPr/>
        </p:nvSpPr>
        <p:spPr>
          <a:xfrm>
            <a:off x="1108711" y="4114800"/>
            <a:ext cx="1089652" cy="74269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latin typeface="Times New Roman" panose="02020603050405020304" pitchFamily="18" charset="0"/>
                <a:cs typeface="Times New Roman" panose="02020603050405020304" pitchFamily="18" charset="0"/>
              </a:rPr>
              <a:t>Cyber-bullying</a:t>
            </a:r>
          </a:p>
        </p:txBody>
      </p:sp>
      <p:sp>
        <p:nvSpPr>
          <p:cNvPr id="32" name="Diamond 31">
            <a:extLst>
              <a:ext uri="{FF2B5EF4-FFF2-40B4-BE49-F238E27FC236}">
                <a16:creationId xmlns:a16="http://schemas.microsoft.com/office/drawing/2014/main" id="{400994C6-0056-3E75-D379-05F524B215EA}"/>
              </a:ext>
            </a:extLst>
          </p:cNvPr>
          <p:cNvSpPr/>
          <p:nvPr/>
        </p:nvSpPr>
        <p:spPr>
          <a:xfrm>
            <a:off x="2590799" y="4754024"/>
            <a:ext cx="1855465" cy="828201"/>
          </a:xfrm>
          <a:prstGeom prst="diamond">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rPr>
              <a:t>Decision</a:t>
            </a:r>
          </a:p>
        </p:txBody>
      </p:sp>
      <p:sp>
        <p:nvSpPr>
          <p:cNvPr id="33" name="Rectangle 32">
            <a:extLst>
              <a:ext uri="{FF2B5EF4-FFF2-40B4-BE49-F238E27FC236}">
                <a16:creationId xmlns:a16="http://schemas.microsoft.com/office/drawing/2014/main" id="{F208A793-DAAC-018C-7416-555ED975E39F}"/>
              </a:ext>
            </a:extLst>
          </p:cNvPr>
          <p:cNvSpPr/>
          <p:nvPr/>
        </p:nvSpPr>
        <p:spPr>
          <a:xfrm>
            <a:off x="1108711" y="5435203"/>
            <a:ext cx="1089652" cy="74269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latin typeface="Times New Roman" panose="02020603050405020304" pitchFamily="18" charset="0"/>
                <a:cs typeface="Times New Roman" panose="02020603050405020304" pitchFamily="18" charset="0"/>
              </a:rPr>
              <a:t>Non cyber-bullying</a:t>
            </a:r>
          </a:p>
        </p:txBody>
      </p:sp>
      <p:cxnSp>
        <p:nvCxnSpPr>
          <p:cNvPr id="35" name="Straight Arrow Connector 34">
            <a:extLst>
              <a:ext uri="{FF2B5EF4-FFF2-40B4-BE49-F238E27FC236}">
                <a16:creationId xmlns:a16="http://schemas.microsoft.com/office/drawing/2014/main" id="{FBBC8DE0-C44B-E359-AF48-7F06AA3A2DE7}"/>
              </a:ext>
            </a:extLst>
          </p:cNvPr>
          <p:cNvCxnSpPr>
            <a:stCxn id="27" idx="1"/>
            <a:endCxn id="28" idx="3"/>
          </p:cNvCxnSpPr>
          <p:nvPr/>
        </p:nvCxnSpPr>
        <p:spPr>
          <a:xfrm flipH="1">
            <a:off x="6248400" y="5168124"/>
            <a:ext cx="6858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AD61183-9D33-AA26-3BF9-9145BBF77E2D}"/>
              </a:ext>
            </a:extLst>
          </p:cNvPr>
          <p:cNvCxnSpPr>
            <a:stCxn id="28" idx="1"/>
            <a:endCxn id="32" idx="3"/>
          </p:cNvCxnSpPr>
          <p:nvPr/>
        </p:nvCxnSpPr>
        <p:spPr>
          <a:xfrm flipH="1">
            <a:off x="4446264" y="5168124"/>
            <a:ext cx="39243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7D3D2D8C-372C-FC98-10D9-9A67328E396E}"/>
              </a:ext>
            </a:extLst>
          </p:cNvPr>
          <p:cNvCxnSpPr>
            <a:stCxn id="32" idx="0"/>
            <a:endCxn id="30" idx="3"/>
          </p:cNvCxnSpPr>
          <p:nvPr/>
        </p:nvCxnSpPr>
        <p:spPr>
          <a:xfrm rot="16200000" flipV="1">
            <a:off x="2724510" y="3960001"/>
            <a:ext cx="267876" cy="132016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77FA82FC-45ED-FD91-F2E3-1EDD9263DF24}"/>
              </a:ext>
            </a:extLst>
          </p:cNvPr>
          <p:cNvCxnSpPr>
            <a:stCxn id="32" idx="2"/>
            <a:endCxn id="33" idx="3"/>
          </p:cNvCxnSpPr>
          <p:nvPr/>
        </p:nvCxnSpPr>
        <p:spPr>
          <a:xfrm rot="5400000">
            <a:off x="2746285" y="5034304"/>
            <a:ext cx="224326" cy="132016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Footer Placeholder 10">
            <a:extLst>
              <a:ext uri="{FF2B5EF4-FFF2-40B4-BE49-F238E27FC236}">
                <a16:creationId xmlns:a16="http://schemas.microsoft.com/office/drawing/2014/main" id="{3669958D-9DD5-D3A5-E27E-92E454785DE9}"/>
              </a:ext>
            </a:extLst>
          </p:cNvPr>
          <p:cNvSpPr>
            <a:spLocks noGrp="1"/>
          </p:cNvSpPr>
          <p:nvPr>
            <p:ph type="ftr" sz="quarter" idx="11"/>
          </p:nvPr>
        </p:nvSpPr>
        <p:spPr/>
        <p:txBody>
          <a:bodyPr/>
          <a:lstStyle/>
          <a:p>
            <a:r>
              <a:rPr lang="en-US"/>
              <a:t>24</a:t>
            </a:r>
          </a:p>
        </p:txBody>
      </p:sp>
    </p:spTree>
    <p:extLst>
      <p:ext uri="{BB962C8B-B14F-4D97-AF65-F5344CB8AC3E}">
        <p14:creationId xmlns:p14="http://schemas.microsoft.com/office/powerpoint/2010/main" val="39227020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C4C46-FFC9-38F9-52B0-86B7B73D17B2}"/>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E1D9BE5C-48B6-54C5-93BB-073C31080353}"/>
              </a:ext>
            </a:extLst>
          </p:cNvPr>
          <p:cNvSpPr>
            <a:spLocks noGrp="1"/>
          </p:cNvSpPr>
          <p:nvPr>
            <p:ph idx="1"/>
          </p:nvPr>
        </p:nvSpPr>
        <p:spPr/>
        <p:txBody>
          <a:bodyPr/>
          <a:lstStyle/>
          <a:p>
            <a:pPr algn="just">
              <a:buFont typeface="Wingdings" panose="05000000000000000000" pitchFamily="2" charset="2"/>
              <a:buChar char="v"/>
            </a:pPr>
            <a:r>
              <a:rPr lang="en-IN" sz="1800" dirty="0">
                <a:solidFill>
                  <a:srgbClr val="000000"/>
                </a:solidFill>
                <a:effectLst/>
                <a:latin typeface="Times New Roman" panose="02020603050405020304" pitchFamily="18" charset="0"/>
                <a:ea typeface="Calibri" panose="020F0502020204030204" pitchFamily="34" charset="0"/>
              </a:rPr>
              <a:t>In conclusion, the proposed cyberbullying detection system, utilizing the (K-SVM) algorithm, offers a robust and efficient solution to address the growing concern of cyberbullying on social media platforms.</a:t>
            </a:r>
          </a:p>
          <a:p>
            <a:pPr algn="just">
              <a:buFont typeface="Wingdings" panose="05000000000000000000" pitchFamily="2" charset="2"/>
              <a:buChar char="v"/>
            </a:pPr>
            <a:r>
              <a:rPr lang="en-IN" sz="1800" dirty="0">
                <a:solidFill>
                  <a:srgbClr val="000000"/>
                </a:solidFill>
                <a:effectLst/>
                <a:latin typeface="Times New Roman" panose="02020603050405020304" pitchFamily="18" charset="0"/>
                <a:ea typeface="Calibri" panose="020F0502020204030204" pitchFamily="34" charset="0"/>
              </a:rPr>
              <a:t> By leveraging machine learning techniques, the system can automatically identify instances of cyberbullying in social media content. </a:t>
            </a:r>
          </a:p>
          <a:p>
            <a:pPr algn="just">
              <a:buFont typeface="Wingdings" panose="05000000000000000000" pitchFamily="2" charset="2"/>
              <a:buChar char="v"/>
            </a:pPr>
            <a:r>
              <a:rPr lang="en-IN" sz="1800" dirty="0">
                <a:solidFill>
                  <a:srgbClr val="000000"/>
                </a:solidFill>
                <a:effectLst/>
                <a:latin typeface="Times New Roman" panose="02020603050405020304" pitchFamily="18" charset="0"/>
                <a:ea typeface="Calibri" panose="020F0502020204030204" pitchFamily="34" charset="0"/>
              </a:rPr>
              <a:t>The implementation of the system involves several essential modules, including data loading, data pre-processing, feature selection, K-SVM training, testing, evaluation, and performance analysis.</a:t>
            </a:r>
          </a:p>
          <a:p>
            <a:pPr algn="just">
              <a:buFont typeface="Wingdings" panose="05000000000000000000" pitchFamily="2" charset="2"/>
              <a:buChar char="v"/>
            </a:pPr>
            <a:r>
              <a:rPr lang="en-IN" sz="1800" dirty="0">
                <a:solidFill>
                  <a:srgbClr val="000000"/>
                </a:solidFill>
                <a:effectLst/>
                <a:latin typeface="Times New Roman" panose="02020603050405020304" pitchFamily="18" charset="0"/>
                <a:ea typeface="Calibri" panose="020F0502020204030204" pitchFamily="34" charset="0"/>
              </a:rPr>
              <a:t>The system's advantages lie in its ability to deliver high accuracy in distinguishing between cyberbullying and non-cyberbullying content, enabling users to take prompt action to create a safer online environment.</a:t>
            </a:r>
            <a:endParaRPr lang="en-IN" dirty="0"/>
          </a:p>
        </p:txBody>
      </p:sp>
      <p:sp>
        <p:nvSpPr>
          <p:cNvPr id="4" name="Footer Placeholder 3">
            <a:extLst>
              <a:ext uri="{FF2B5EF4-FFF2-40B4-BE49-F238E27FC236}">
                <a16:creationId xmlns:a16="http://schemas.microsoft.com/office/drawing/2014/main" id="{5C8F23A4-0176-0B03-0F11-4CA7E3D10CE1}"/>
              </a:ext>
            </a:extLst>
          </p:cNvPr>
          <p:cNvSpPr>
            <a:spLocks noGrp="1"/>
          </p:cNvSpPr>
          <p:nvPr>
            <p:ph type="ftr" sz="quarter" idx="11"/>
          </p:nvPr>
        </p:nvSpPr>
        <p:spPr/>
        <p:txBody>
          <a:bodyPr/>
          <a:lstStyle/>
          <a:p>
            <a:r>
              <a:rPr lang="en-US"/>
              <a:t>25</a:t>
            </a:r>
          </a:p>
        </p:txBody>
      </p:sp>
    </p:spTree>
    <p:extLst>
      <p:ext uri="{BB962C8B-B14F-4D97-AF65-F5344CB8AC3E}">
        <p14:creationId xmlns:p14="http://schemas.microsoft.com/office/powerpoint/2010/main" val="39403102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200" b="1" dirty="0">
                <a:latin typeface="Times New Roman" pitchFamily="18" charset="0"/>
                <a:cs typeface="Times New Roman" pitchFamily="18" charset="0"/>
              </a:rPr>
              <a:t>FUTURE ENHANCEMENT</a:t>
            </a:r>
          </a:p>
        </p:txBody>
      </p:sp>
      <p:sp>
        <p:nvSpPr>
          <p:cNvPr id="2" name="Content Placeholder 1"/>
          <p:cNvSpPr>
            <a:spLocks noGrp="1"/>
          </p:cNvSpPr>
          <p:nvPr>
            <p:ph idx="1"/>
          </p:nvPr>
        </p:nvSpPr>
        <p:spPr>
          <a:xfrm>
            <a:off x="647700" y="1406208"/>
            <a:ext cx="7848600" cy="4495800"/>
          </a:xfrm>
        </p:spPr>
        <p:txBody>
          <a:bodyPr>
            <a:noAutofit/>
          </a:bodyPr>
          <a:lstStyle/>
          <a:p>
            <a:pPr algn="just">
              <a:buFont typeface="Wingdings" panose="05000000000000000000" pitchFamily="2" charset="2"/>
              <a:buChar char="v"/>
            </a:pP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Future work for the cyberbullying detection system could focus on enhancing its performance and effectiveness by exploring more advanced machine learning techniques. </a:t>
            </a:r>
          </a:p>
          <a:p>
            <a:pPr algn="just">
              <a:buFont typeface="Wingdings" panose="05000000000000000000" pitchFamily="2" charset="2"/>
              <a:buChar char="v"/>
            </a:pP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One promising avenue is the integration of deep learning models, such as Convolutional Neural Networks (CNNs) or Recurrent Neural Networks (RNNs), which can capture complex patterns and semantic relationships in text data.   </a:t>
            </a:r>
          </a:p>
          <a:p>
            <a:pPr algn="just">
              <a:buFont typeface="Wingdings" panose="05000000000000000000" pitchFamily="2" charset="2"/>
              <a:buChar char="v"/>
            </a:pP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Additionally, incorporating sentiment analysis and contextual information could improve the system's ability to understand the intent behind social media content. </a:t>
            </a:r>
          </a:p>
          <a:p>
            <a:pPr algn="just">
              <a:buFont typeface="Wingdings" panose="05000000000000000000" pitchFamily="2" charset="2"/>
              <a:buChar char="v"/>
            </a:pP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Another crucial aspect for future work is increasing the system's adaptability to diverse languages and cultural nuances, enabling it to effectively detect cyberbullying across different regions and communities.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buNone/>
            </a:pPr>
            <a:endParaRPr lang="en-US" sz="1600" dirty="0">
              <a:latin typeface="Times New Roman" pitchFamily="18" charset="0"/>
              <a:ea typeface="SimHei" pitchFamily="49" charset="-122"/>
              <a:cs typeface="Times New Roman" pitchFamily="18" charset="0"/>
            </a:endParaRPr>
          </a:p>
        </p:txBody>
      </p:sp>
      <p:sp>
        <p:nvSpPr>
          <p:cNvPr id="6" name="Footer Placeholder 5">
            <a:extLst>
              <a:ext uri="{FF2B5EF4-FFF2-40B4-BE49-F238E27FC236}">
                <a16:creationId xmlns:a16="http://schemas.microsoft.com/office/drawing/2014/main" id="{4900D55C-A32D-9E17-A55A-860D6D822A93}"/>
              </a:ext>
            </a:extLst>
          </p:cNvPr>
          <p:cNvSpPr>
            <a:spLocks noGrp="1"/>
          </p:cNvSpPr>
          <p:nvPr>
            <p:ph type="ftr" sz="quarter" idx="11"/>
          </p:nvPr>
        </p:nvSpPr>
        <p:spPr/>
        <p:txBody>
          <a:bodyPr/>
          <a:lstStyle/>
          <a:p>
            <a:r>
              <a:rPr lang="en-US"/>
              <a:t>26</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152400" y="1143000"/>
            <a:ext cx="8763000" cy="5440362"/>
          </a:xfrm>
        </p:spPr>
        <p:txBody>
          <a:bodyPr>
            <a:normAutofit fontScale="25000" lnSpcReduction="20000"/>
          </a:bodyPr>
          <a:lstStyle/>
          <a:p>
            <a:pPr algn="just">
              <a:lnSpc>
                <a:spcPct val="170000"/>
              </a:lnSpc>
              <a:buFont typeface="Wingdings" panose="05000000000000000000" pitchFamily="2" charset="2"/>
              <a:buChar char="v"/>
            </a:pPr>
            <a:r>
              <a:rPr lang="en-IN" sz="7200" kern="1200" dirty="0" err="1">
                <a:solidFill>
                  <a:srgbClr val="000000"/>
                </a:solidFill>
                <a:effectLst/>
                <a:latin typeface="Times New Roman" panose="02020603050405020304" pitchFamily="18" charset="0"/>
                <a:cs typeface="Times New Roman" panose="02020603050405020304" pitchFamily="18" charset="0"/>
              </a:rPr>
              <a:t>Ravuri</a:t>
            </a:r>
            <a:r>
              <a:rPr lang="en-IN" sz="7200" kern="1200" dirty="0">
                <a:solidFill>
                  <a:srgbClr val="000000"/>
                </a:solidFill>
                <a:effectLst/>
                <a:latin typeface="Times New Roman" panose="02020603050405020304" pitchFamily="18" charset="0"/>
                <a:cs typeface="Times New Roman" panose="02020603050405020304" pitchFamily="18" charset="0"/>
              </a:rPr>
              <a:t> </a:t>
            </a:r>
            <a:r>
              <a:rPr lang="en-IN" sz="7200" kern="1200" dirty="0" err="1">
                <a:solidFill>
                  <a:srgbClr val="000000"/>
                </a:solidFill>
                <a:effectLst/>
                <a:latin typeface="Times New Roman" panose="02020603050405020304" pitchFamily="18" charset="0"/>
                <a:cs typeface="Times New Roman" panose="02020603050405020304" pitchFamily="18" charset="0"/>
              </a:rPr>
              <a:t>Daniel,T</a:t>
            </a:r>
            <a:r>
              <a:rPr lang="en-IN" sz="7200" kern="1200" dirty="0">
                <a:solidFill>
                  <a:srgbClr val="000000"/>
                </a:solidFill>
                <a:effectLst/>
                <a:latin typeface="Times New Roman" panose="02020603050405020304" pitchFamily="18" charset="0"/>
                <a:cs typeface="Times New Roman" panose="02020603050405020304" pitchFamily="18" charset="0"/>
              </a:rPr>
              <a:t>. Satyanarayana </a:t>
            </a:r>
            <a:r>
              <a:rPr lang="en-IN" sz="7200" kern="1200" dirty="0" err="1">
                <a:solidFill>
                  <a:srgbClr val="000000"/>
                </a:solidFill>
                <a:effectLst/>
                <a:latin typeface="Times New Roman" panose="02020603050405020304" pitchFamily="18" charset="0"/>
                <a:cs typeface="Times New Roman" panose="02020603050405020304" pitchFamily="18" charset="0"/>
              </a:rPr>
              <a:t>Murthy,Ch</a:t>
            </a:r>
            <a:r>
              <a:rPr lang="en-IN" sz="7200" kern="1200" dirty="0">
                <a:solidFill>
                  <a:srgbClr val="000000"/>
                </a:solidFill>
                <a:effectLst/>
                <a:latin typeface="Times New Roman" panose="02020603050405020304" pitchFamily="18" charset="0"/>
                <a:cs typeface="Times New Roman" panose="02020603050405020304" pitchFamily="18" charset="0"/>
              </a:rPr>
              <a:t>. D. V. P. </a:t>
            </a:r>
            <a:r>
              <a:rPr lang="en-IN" sz="7200" kern="1200" dirty="0" err="1">
                <a:solidFill>
                  <a:srgbClr val="000000"/>
                </a:solidFill>
                <a:effectLst/>
                <a:latin typeface="Times New Roman" panose="02020603050405020304" pitchFamily="18" charset="0"/>
                <a:cs typeface="Times New Roman" panose="02020603050405020304" pitchFamily="18" charset="0"/>
              </a:rPr>
              <a:t>Kumari,E</a:t>
            </a:r>
            <a:r>
              <a:rPr lang="en-IN" sz="7200" kern="1200" dirty="0">
                <a:solidFill>
                  <a:srgbClr val="000000"/>
                </a:solidFill>
                <a:effectLst/>
                <a:latin typeface="Times New Roman" panose="02020603050405020304" pitchFamily="18" charset="0"/>
                <a:cs typeface="Times New Roman" panose="02020603050405020304" pitchFamily="18" charset="0"/>
              </a:rPr>
              <a:t>. Laxmi </a:t>
            </a:r>
            <a:r>
              <a:rPr lang="en-IN" sz="7200" kern="1200" dirty="0" err="1">
                <a:solidFill>
                  <a:srgbClr val="000000"/>
                </a:solidFill>
                <a:effectLst/>
                <a:latin typeface="Times New Roman" panose="02020603050405020304" pitchFamily="18" charset="0"/>
                <a:cs typeface="Times New Roman" panose="02020603050405020304" pitchFamily="18" charset="0"/>
              </a:rPr>
              <a:t>Lydia,Mohamad</a:t>
            </a:r>
            <a:r>
              <a:rPr lang="en-IN" sz="7200" kern="1200" dirty="0">
                <a:solidFill>
                  <a:srgbClr val="000000"/>
                </a:solidFill>
                <a:effectLst/>
                <a:latin typeface="Times New Roman" panose="02020603050405020304" pitchFamily="18" charset="0"/>
                <a:cs typeface="Times New Roman" panose="02020603050405020304" pitchFamily="18" charset="0"/>
              </a:rPr>
              <a:t> Khairi </a:t>
            </a:r>
            <a:r>
              <a:rPr lang="en-IN" sz="7200" kern="1200" dirty="0" err="1">
                <a:solidFill>
                  <a:srgbClr val="000000"/>
                </a:solidFill>
                <a:effectLst/>
                <a:latin typeface="Times New Roman" panose="02020603050405020304" pitchFamily="18" charset="0"/>
                <a:cs typeface="Times New Roman" panose="02020603050405020304" pitchFamily="18" charset="0"/>
              </a:rPr>
              <a:t>Ishak,Myriam</a:t>
            </a:r>
            <a:r>
              <a:rPr lang="en-IN" sz="7200" kern="1200" dirty="0">
                <a:solidFill>
                  <a:srgbClr val="000000"/>
                </a:solidFill>
                <a:effectLst/>
                <a:latin typeface="Times New Roman" panose="02020603050405020304" pitchFamily="18" charset="0"/>
                <a:cs typeface="Times New Roman" panose="02020603050405020304" pitchFamily="18" charset="0"/>
              </a:rPr>
              <a:t> </a:t>
            </a:r>
            <a:r>
              <a:rPr lang="en-IN" sz="7200" kern="1200" dirty="0" err="1">
                <a:solidFill>
                  <a:srgbClr val="000000"/>
                </a:solidFill>
                <a:effectLst/>
                <a:latin typeface="Times New Roman" panose="02020603050405020304" pitchFamily="18" charset="0"/>
                <a:cs typeface="Times New Roman" panose="02020603050405020304" pitchFamily="18" charset="0"/>
              </a:rPr>
              <a:t>Hadjouni,Samih</a:t>
            </a:r>
            <a:r>
              <a:rPr lang="en-IN" sz="7200" kern="1200" dirty="0">
                <a:solidFill>
                  <a:srgbClr val="000000"/>
                </a:solidFill>
                <a:effectLst/>
                <a:latin typeface="Times New Roman" panose="02020603050405020304" pitchFamily="18" charset="0"/>
                <a:cs typeface="Times New Roman" panose="02020603050405020304" pitchFamily="18" charset="0"/>
              </a:rPr>
              <a:t> M. Mostafa,’’</a:t>
            </a:r>
            <a:r>
              <a:rPr lang="en-IN" sz="7200" b="0" kern="1200" dirty="0">
                <a:solidFill>
                  <a:srgbClr val="000000"/>
                </a:solidFill>
                <a:effectLst/>
                <a:latin typeface="Times New Roman" panose="02020603050405020304" pitchFamily="18" charset="0"/>
                <a:cs typeface="Times New Roman" panose="02020603050405020304" pitchFamily="18" charset="0"/>
              </a:rPr>
              <a:t> Ensemble Learning With Tournament Selected Glowworm Swarm Optimization Algorithm for Cyberbullying Detection on Social </a:t>
            </a:r>
            <a:r>
              <a:rPr lang="en-IN" sz="7200" b="0" kern="1200" dirty="0" err="1">
                <a:solidFill>
                  <a:srgbClr val="000000"/>
                </a:solidFill>
                <a:effectLst/>
                <a:latin typeface="Times New Roman" panose="02020603050405020304" pitchFamily="18" charset="0"/>
                <a:cs typeface="Times New Roman" panose="02020603050405020304" pitchFamily="18" charset="0"/>
              </a:rPr>
              <a:t>Media”,</a:t>
            </a:r>
            <a:r>
              <a:rPr lang="en-IN" sz="7200" b="0" i="0" dirty="0" err="1">
                <a:solidFill>
                  <a:srgbClr val="000000"/>
                </a:solidFill>
                <a:effectLst/>
                <a:latin typeface="Times New Roman" panose="02020603050405020304" pitchFamily="18" charset="0"/>
                <a:cs typeface="Times New Roman" panose="02020603050405020304" pitchFamily="18" charset="0"/>
              </a:rPr>
              <a:t>VOLUME</a:t>
            </a:r>
            <a:r>
              <a:rPr lang="en-IN" sz="7200" b="0" i="0" dirty="0">
                <a:solidFill>
                  <a:srgbClr val="000000"/>
                </a:solidFill>
                <a:effectLst/>
                <a:latin typeface="Times New Roman" panose="02020603050405020304" pitchFamily="18" charset="0"/>
                <a:cs typeface="Times New Roman" panose="02020603050405020304" pitchFamily="18" charset="0"/>
              </a:rPr>
              <a:t> :</a:t>
            </a:r>
            <a:r>
              <a:rPr lang="en-IN" sz="7200" dirty="0">
                <a:solidFill>
                  <a:srgbClr val="000000"/>
                </a:solidFill>
                <a:latin typeface="Times New Roman" panose="02020603050405020304" pitchFamily="18" charset="0"/>
                <a:cs typeface="Times New Roman" panose="02020603050405020304" pitchFamily="18" charset="0"/>
              </a:rPr>
              <a:t>11</a:t>
            </a:r>
            <a:r>
              <a:rPr lang="en-IN" sz="7200" b="0" i="0" dirty="0">
                <a:solidFill>
                  <a:srgbClr val="000000"/>
                </a:solidFill>
                <a:effectLst/>
                <a:latin typeface="Times New Roman" panose="02020603050405020304" pitchFamily="18" charset="0"/>
                <a:cs typeface="Times New Roman" panose="02020603050405020304" pitchFamily="18" charset="0"/>
              </a:rPr>
              <a:t>, </a:t>
            </a:r>
            <a:r>
              <a:rPr lang="en-US" sz="7200" b="0" i="0" dirty="0">
                <a:effectLst/>
                <a:latin typeface="Times New Roman" panose="02020603050405020304" pitchFamily="18" charset="0"/>
                <a:cs typeface="Times New Roman" panose="02020603050405020304" pitchFamily="18" charset="0"/>
              </a:rPr>
              <a:t>January 2023,</a:t>
            </a:r>
            <a:r>
              <a:rPr lang="en-IN" sz="7200" b="0" i="0" dirty="0">
                <a:effectLst/>
                <a:latin typeface="Times New Roman" panose="02020603050405020304" pitchFamily="18" charset="0"/>
                <a:cs typeface="Times New Roman" panose="02020603050405020304" pitchFamily="18" charset="0"/>
              </a:rPr>
              <a:t> DOI,10.1109/ACCESS.2023.3326948.</a:t>
            </a:r>
          </a:p>
          <a:p>
            <a:pPr algn="just">
              <a:lnSpc>
                <a:spcPct val="170000"/>
              </a:lnSpc>
              <a:buFont typeface="Wingdings" panose="05000000000000000000" pitchFamily="2" charset="2"/>
              <a:buChar char="v"/>
            </a:pPr>
            <a:r>
              <a:rPr lang="en-US" sz="7200" dirty="0">
                <a:latin typeface="Times New Roman" panose="02020603050405020304" pitchFamily="18" charset="0"/>
                <a:cs typeface="Times New Roman" panose="02020603050405020304" pitchFamily="18" charset="0"/>
              </a:rPr>
              <a:t>Liba </a:t>
            </a:r>
            <a:r>
              <a:rPr lang="en-US" sz="7200" dirty="0" err="1">
                <a:latin typeface="Times New Roman" panose="02020603050405020304" pitchFamily="18" charset="0"/>
                <a:cs typeface="Times New Roman" panose="02020603050405020304" pitchFamily="18" charset="0"/>
              </a:rPr>
              <a:t>Kestsbain</a:t>
            </a:r>
            <a:r>
              <a:rPr lang="en-US" sz="7200" dirty="0">
                <a:latin typeface="Times New Roman" panose="02020603050405020304" pitchFamily="18" charset="0"/>
                <a:cs typeface="Times New Roman" panose="02020603050405020304" pitchFamily="18" charset="0"/>
              </a:rPr>
              <a:t>, Biju </a:t>
            </a:r>
            <a:r>
              <a:rPr lang="en-US" sz="7200" dirty="0" err="1">
                <a:latin typeface="Times New Roman" panose="02020603050405020304" pitchFamily="18" charset="0"/>
                <a:cs typeface="Times New Roman" panose="02020603050405020304" pitchFamily="18" charset="0"/>
              </a:rPr>
              <a:t>Issac,Xiaomin</a:t>
            </a: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Chen,Seibu</a:t>
            </a:r>
            <a:r>
              <a:rPr lang="en-US" sz="7200" dirty="0">
                <a:latin typeface="Times New Roman" panose="02020603050405020304" pitchFamily="18" charset="0"/>
                <a:cs typeface="Times New Roman" panose="02020603050405020304" pitchFamily="18" charset="0"/>
              </a:rPr>
              <a:t> Mary Jacob,”</a:t>
            </a:r>
            <a:r>
              <a:rPr lang="en-IN" sz="72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 Multi-Stage Machine Learning and Fuzzy Approach to Cyber-Hate Detection”</a:t>
            </a:r>
            <a:r>
              <a:rPr lang="en-IN" sz="7200" b="0" i="0" dirty="0">
                <a:solidFill>
                  <a:srgbClr val="333333"/>
                </a:solidFill>
                <a:effectLst/>
                <a:latin typeface="HelveticaNeue Regular"/>
              </a:rPr>
              <a:t> </a:t>
            </a:r>
            <a:r>
              <a:rPr lang="en-IN" sz="7200" i="0" dirty="0">
                <a:effectLst/>
                <a:latin typeface="Times New Roman" panose="02020603050405020304" pitchFamily="18" charset="0"/>
                <a:cs typeface="Times New Roman" panose="02020603050405020304" pitchFamily="18" charset="0"/>
              </a:rPr>
              <a:t>Volume: 11, June 2023, DOI:  10.1109/ACCESS.2023.3282834</a:t>
            </a:r>
            <a:r>
              <a:rPr lang="en-IN" sz="7200" i="0" u="none" strike="noStrike" dirty="0">
                <a:effectLst/>
                <a:latin typeface="Times New Roman" panose="02020603050405020304" pitchFamily="18" charset="0"/>
                <a:cs typeface="Times New Roman" panose="02020603050405020304" pitchFamily="18" charset="0"/>
              </a:rPr>
              <a:t>.</a:t>
            </a:r>
            <a:endParaRPr lang="en-IN" sz="7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70000"/>
              </a:lnSpc>
              <a:buFont typeface="Wingdings" panose="05000000000000000000" pitchFamily="2" charset="2"/>
              <a:buChar char="v"/>
            </a:pPr>
            <a:r>
              <a:rPr lang="en-IN" sz="7200" b="0" kern="1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Semiu</a:t>
            </a:r>
            <a:r>
              <a:rPr lang="en-IN" sz="7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7200" b="0" kern="1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Salawu</a:t>
            </a:r>
            <a:r>
              <a:rPr lang="en-IN" sz="7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Yulan He, and Joanna Lumsden,”</a:t>
            </a:r>
            <a:r>
              <a:rPr lang="en-US" sz="7200" b="0" dirty="0">
                <a:solidFill>
                  <a:schemeClr val="tx1"/>
                </a:solidFill>
                <a:latin typeface="Times New Roman" panose="02020603050405020304" pitchFamily="18" charset="0"/>
                <a:cs typeface="Times New Roman" panose="02020603050405020304" pitchFamily="18" charset="0"/>
              </a:rPr>
              <a:t> Approaches to Automated Detection of Cyberbullying: A Survey”,</a:t>
            </a:r>
            <a:r>
              <a:rPr lang="en-IN" sz="7200" b="0" i="0" dirty="0">
                <a:solidFill>
                  <a:srgbClr val="333333"/>
                </a:solidFill>
                <a:effectLst/>
                <a:latin typeface="HelveticaNeue Regular"/>
              </a:rPr>
              <a:t> </a:t>
            </a:r>
            <a:r>
              <a:rPr lang="en-IN" sz="7200" b="0" i="0" dirty="0">
                <a:effectLst/>
                <a:latin typeface="Times New Roman" panose="02020603050405020304" pitchFamily="18" charset="0"/>
                <a:cs typeface="Times New Roman" panose="02020603050405020304" pitchFamily="18" charset="0"/>
              </a:rPr>
              <a:t>Volume: 11, October 2020, DOI: 10.1109/TAFFC.2017.2761757.</a:t>
            </a:r>
          </a:p>
          <a:p>
            <a:pPr algn="just">
              <a:lnSpc>
                <a:spcPct val="170000"/>
              </a:lnSpc>
            </a:pPr>
            <a:endParaRPr lang="en-IN" sz="72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70000"/>
              </a:lnSpc>
            </a:pPr>
            <a:endParaRPr lang="en-IN" sz="7200" b="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70000"/>
              </a:lnSpc>
              <a:buNone/>
            </a:pPr>
            <a:endParaRPr lang="en-GB" sz="1400"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B85164D3-99B5-DFAE-2F6B-B83216372BDA}"/>
              </a:ext>
            </a:extLst>
          </p:cNvPr>
          <p:cNvSpPr>
            <a:spLocks noGrp="1"/>
          </p:cNvSpPr>
          <p:nvPr>
            <p:ph type="ftr" sz="quarter" idx="11"/>
          </p:nvPr>
        </p:nvSpPr>
        <p:spPr/>
        <p:txBody>
          <a:bodyPr/>
          <a:lstStyle/>
          <a:p>
            <a:r>
              <a:rPr lang="en-US"/>
              <a:t>27</a:t>
            </a:r>
          </a:p>
        </p:txBody>
      </p:sp>
    </p:spTree>
    <p:extLst>
      <p:ext uri="{BB962C8B-B14F-4D97-AF65-F5344CB8AC3E}">
        <p14:creationId xmlns:p14="http://schemas.microsoft.com/office/powerpoint/2010/main" val="30467699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549F0E-567A-E541-9311-4F7E6C20BDF5}"/>
              </a:ext>
            </a:extLst>
          </p:cNvPr>
          <p:cNvSpPr>
            <a:spLocks noGrp="1"/>
          </p:cNvSpPr>
          <p:nvPr>
            <p:ph idx="1"/>
          </p:nvPr>
        </p:nvSpPr>
        <p:spPr>
          <a:xfrm>
            <a:off x="457200" y="685800"/>
            <a:ext cx="8229600" cy="5440363"/>
          </a:xfrm>
        </p:spPr>
        <p:txBody>
          <a:bodyPr>
            <a:normAutofit fontScale="47500" lnSpcReduction="20000"/>
          </a:bodyPr>
          <a:lstStyle/>
          <a:p>
            <a:pPr algn="just">
              <a:lnSpc>
                <a:spcPct val="170000"/>
              </a:lnSpc>
              <a:buFont typeface="Wingdings" panose="05000000000000000000" pitchFamily="2" charset="2"/>
              <a:buChar char="v"/>
            </a:pPr>
            <a:r>
              <a:rPr lang="en-US" sz="3800" dirty="0">
                <a:latin typeface="Times New Roman" panose="02020603050405020304" pitchFamily="18" charset="0"/>
                <a:cs typeface="Times New Roman" panose="02020603050405020304" pitchFamily="18" charset="0"/>
              </a:rPr>
              <a:t>Belal Abdullah </a:t>
            </a:r>
            <a:r>
              <a:rPr lang="en-US" sz="3800" dirty="0" err="1">
                <a:latin typeface="Times New Roman" panose="02020603050405020304" pitchFamily="18" charset="0"/>
                <a:cs typeface="Times New Roman" panose="02020603050405020304" pitchFamily="18" charset="0"/>
              </a:rPr>
              <a:t>Hezam</a:t>
            </a:r>
            <a:r>
              <a:rPr lang="en-US" sz="3800" dirty="0">
                <a:latin typeface="Times New Roman" panose="02020603050405020304" pitchFamily="18" charset="0"/>
                <a:cs typeface="Times New Roman" panose="02020603050405020304" pitchFamily="18" charset="0"/>
              </a:rPr>
              <a:t> </a:t>
            </a:r>
            <a:r>
              <a:rPr lang="en-US" sz="3800" dirty="0" err="1">
                <a:latin typeface="Times New Roman" panose="02020603050405020304" pitchFamily="18" charset="0"/>
                <a:cs typeface="Times New Roman" panose="02020603050405020304" pitchFamily="18" charset="0"/>
              </a:rPr>
              <a:t>Murshed</a:t>
            </a:r>
            <a:r>
              <a:rPr lang="en-US" sz="3800" dirty="0">
                <a:latin typeface="Times New Roman" panose="02020603050405020304" pitchFamily="18" charset="0"/>
                <a:cs typeface="Times New Roman" panose="02020603050405020304" pitchFamily="18" charset="0"/>
              </a:rPr>
              <a:t>, Jemal </a:t>
            </a:r>
            <a:r>
              <a:rPr lang="en-US" sz="3800" dirty="0" err="1">
                <a:latin typeface="Times New Roman" panose="02020603050405020304" pitchFamily="18" charset="0"/>
                <a:cs typeface="Times New Roman" panose="02020603050405020304" pitchFamily="18" charset="0"/>
              </a:rPr>
              <a:t>Abawajy</a:t>
            </a:r>
            <a:r>
              <a:rPr lang="en-US" sz="3800" dirty="0">
                <a:latin typeface="Times New Roman" panose="02020603050405020304" pitchFamily="18" charset="0"/>
                <a:cs typeface="Times New Roman" panose="02020603050405020304" pitchFamily="18" charset="0"/>
              </a:rPr>
              <a:t> , </a:t>
            </a:r>
            <a:r>
              <a:rPr lang="en-US" sz="3800" dirty="0" err="1">
                <a:latin typeface="Times New Roman" panose="02020603050405020304" pitchFamily="18" charset="0"/>
                <a:cs typeface="Times New Roman" panose="02020603050405020304" pitchFamily="18" charset="0"/>
              </a:rPr>
              <a:t>Suresha</a:t>
            </a:r>
            <a:r>
              <a:rPr lang="en-US" sz="3800" dirty="0">
                <a:latin typeface="Times New Roman" panose="02020603050405020304" pitchFamily="18" charset="0"/>
                <a:cs typeface="Times New Roman" panose="02020603050405020304" pitchFamily="18" charset="0"/>
              </a:rPr>
              <a:t> </a:t>
            </a:r>
            <a:r>
              <a:rPr lang="en-US" sz="3800" dirty="0" err="1">
                <a:latin typeface="Times New Roman" panose="02020603050405020304" pitchFamily="18" charset="0"/>
                <a:cs typeface="Times New Roman" panose="02020603050405020304" pitchFamily="18" charset="0"/>
              </a:rPr>
              <a:t>Mallappa</a:t>
            </a:r>
            <a:r>
              <a:rPr lang="en-US" sz="3800" dirty="0">
                <a:latin typeface="Times New Roman" panose="02020603050405020304" pitchFamily="18" charset="0"/>
                <a:cs typeface="Times New Roman" panose="02020603050405020304" pitchFamily="18" charset="0"/>
              </a:rPr>
              <a:t> , </a:t>
            </a:r>
            <a:r>
              <a:rPr lang="en-US" sz="3800" dirty="0" err="1">
                <a:latin typeface="Times New Roman" panose="02020603050405020304" pitchFamily="18" charset="0"/>
                <a:cs typeface="Times New Roman" panose="02020603050405020304" pitchFamily="18" charset="0"/>
              </a:rPr>
              <a:t>Mufeed</a:t>
            </a:r>
            <a:r>
              <a:rPr lang="en-US" sz="3800" dirty="0">
                <a:latin typeface="Times New Roman" panose="02020603050405020304" pitchFamily="18" charset="0"/>
                <a:cs typeface="Times New Roman" panose="02020603050405020304" pitchFamily="18" charset="0"/>
              </a:rPr>
              <a:t> Ahmed </a:t>
            </a:r>
            <a:r>
              <a:rPr lang="en-US" sz="3800" dirty="0" err="1">
                <a:latin typeface="Times New Roman" panose="02020603050405020304" pitchFamily="18" charset="0"/>
                <a:cs typeface="Times New Roman" panose="02020603050405020304" pitchFamily="18" charset="0"/>
              </a:rPr>
              <a:t>Naji</a:t>
            </a:r>
            <a:r>
              <a:rPr lang="en-US" sz="3800" dirty="0">
                <a:latin typeface="Times New Roman" panose="02020603050405020304" pitchFamily="18" charset="0"/>
                <a:cs typeface="Times New Roman" panose="02020603050405020304" pitchFamily="18" charset="0"/>
              </a:rPr>
              <a:t> Saif , and Hasib </a:t>
            </a:r>
            <a:r>
              <a:rPr lang="en-US" sz="3800" dirty="0" err="1">
                <a:latin typeface="Times New Roman" panose="02020603050405020304" pitchFamily="18" charset="0"/>
                <a:cs typeface="Times New Roman" panose="02020603050405020304" pitchFamily="18" charset="0"/>
              </a:rPr>
              <a:t>Daowd</a:t>
            </a:r>
            <a:r>
              <a:rPr lang="en-US" sz="3800" dirty="0">
                <a:latin typeface="Times New Roman" panose="02020603050405020304" pitchFamily="18" charset="0"/>
                <a:cs typeface="Times New Roman" panose="02020603050405020304" pitchFamily="18" charset="0"/>
              </a:rPr>
              <a:t> Esmail al-Ariki,”</a:t>
            </a:r>
            <a:r>
              <a:rPr lang="en-IN" sz="3800" b="0" kern="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DEA-RNN: A Hybrid Deep Learning Approach for Cyberbullying Detection in Twitter Social Media Platform”,</a:t>
            </a:r>
            <a:r>
              <a:rPr lang="en-IN" sz="3800" b="0" i="0" dirty="0">
                <a:solidFill>
                  <a:srgbClr val="333333"/>
                </a:solidFill>
                <a:effectLst/>
                <a:latin typeface="HelveticaNeue Regular"/>
              </a:rPr>
              <a:t> </a:t>
            </a:r>
            <a:r>
              <a:rPr lang="en-IN" sz="3800" b="0" i="0" dirty="0">
                <a:effectLst/>
                <a:latin typeface="Times New Roman" panose="02020603050405020304" pitchFamily="18" charset="0"/>
                <a:cs typeface="Times New Roman" panose="02020603050405020304" pitchFamily="18" charset="0"/>
              </a:rPr>
              <a:t> Volume: 10,  February 2022, DOI: 10.1109/ACCESS.2022.3153675.</a:t>
            </a:r>
            <a:endParaRPr lang="en-IN" sz="3800" b="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70000"/>
              </a:lnSpc>
              <a:buFont typeface="Wingdings" panose="05000000000000000000" pitchFamily="2" charset="2"/>
              <a:buChar char="v"/>
            </a:pPr>
            <a:r>
              <a:rPr lang="en-IN" sz="3800" b="0" dirty="0">
                <a:solidFill>
                  <a:schemeClr val="tx1"/>
                </a:solidFill>
                <a:latin typeface="Times New Roman" panose="02020603050405020304" pitchFamily="18" charset="0"/>
                <a:cs typeface="Times New Roman" panose="02020603050405020304" pitchFamily="18" charset="0"/>
              </a:rPr>
              <a:t>Mohammed Hussein </a:t>
            </a:r>
            <a:r>
              <a:rPr lang="en-IN" sz="3800" b="0" dirty="0" err="1">
                <a:solidFill>
                  <a:schemeClr val="tx1"/>
                </a:solidFill>
                <a:latin typeface="Times New Roman" panose="02020603050405020304" pitchFamily="18" charset="0"/>
                <a:cs typeface="Times New Roman" panose="02020603050405020304" pitchFamily="18" charset="0"/>
              </a:rPr>
              <a:t>Obain</a:t>
            </a:r>
            <a:r>
              <a:rPr lang="en-IN" sz="3800" b="0" dirty="0">
                <a:solidFill>
                  <a:schemeClr val="tx1"/>
                </a:solidFill>
                <a:latin typeface="Times New Roman" panose="02020603050405020304" pitchFamily="18" charset="0"/>
                <a:cs typeface="Times New Roman" panose="02020603050405020304" pitchFamily="18" charset="0"/>
              </a:rPr>
              <a:t>, Shaw kat Kamal Guirguis, Sal eh Mesbah </a:t>
            </a:r>
            <a:r>
              <a:rPr lang="en-IN" sz="3800" b="0" dirty="0" err="1">
                <a:solidFill>
                  <a:schemeClr val="tx1"/>
                </a:solidFill>
                <a:latin typeface="Times New Roman" panose="02020603050405020304" pitchFamily="18" charset="0"/>
                <a:cs typeface="Times New Roman" panose="02020603050405020304" pitchFamily="18" charset="0"/>
              </a:rPr>
              <a:t>Elkaffas</a:t>
            </a:r>
            <a:r>
              <a:rPr lang="en-IN" sz="3800" dirty="0">
                <a:latin typeface="Times New Roman" panose="02020603050405020304" pitchFamily="18" charset="0"/>
                <a:cs typeface="Times New Roman" panose="02020603050405020304" pitchFamily="18" charset="0"/>
              </a:rPr>
              <a:t>,”</a:t>
            </a:r>
            <a:r>
              <a:rPr lang="en-US" sz="3800" b="0" dirty="0">
                <a:solidFill>
                  <a:schemeClr val="tx1"/>
                </a:solidFill>
                <a:latin typeface="Times New Roman" panose="02020603050405020304" pitchFamily="18" charset="0"/>
                <a:cs typeface="Times New Roman" panose="02020603050405020304" pitchFamily="18" charset="0"/>
              </a:rPr>
              <a:t> Cyberbullying Detection and Severity Determination Model</a:t>
            </a:r>
            <a:r>
              <a:rPr lang="en-US" sz="3800" b="0" dirty="0">
                <a:latin typeface="Times New Roman" panose="02020603050405020304" pitchFamily="18" charset="0"/>
                <a:cs typeface="Times New Roman" panose="02020603050405020304" pitchFamily="18" charset="0"/>
              </a:rPr>
              <a:t>”,</a:t>
            </a:r>
            <a:r>
              <a:rPr lang="en-IN" sz="3800" b="0" i="0" dirty="0">
                <a:effectLst/>
                <a:latin typeface="Times New Roman" panose="02020603050405020304" pitchFamily="18" charset="0"/>
                <a:cs typeface="Times New Roman" panose="02020603050405020304" pitchFamily="18" charset="0"/>
              </a:rPr>
              <a:t> Volume: 11, September 2023, DOI: 10.1109/ACCESS.2023.3313113.</a:t>
            </a:r>
          </a:p>
          <a:p>
            <a:pPr algn="just">
              <a:lnSpc>
                <a:spcPct val="170000"/>
              </a:lnSpc>
              <a:buFont typeface="Wingdings" panose="05000000000000000000" pitchFamily="2" charset="2"/>
              <a:buChar char="v"/>
            </a:pPr>
            <a:r>
              <a:rPr lang="en-IN" sz="3800" b="0" dirty="0">
                <a:solidFill>
                  <a:schemeClr val="tx1"/>
                </a:solidFill>
                <a:latin typeface="Times New Roman" panose="02020603050405020304" pitchFamily="18" charset="0"/>
                <a:cs typeface="Times New Roman" panose="02020603050405020304" pitchFamily="18" charset="0"/>
              </a:rPr>
              <a:t>José María </a:t>
            </a:r>
            <a:r>
              <a:rPr lang="en-IN" sz="3800" b="0" dirty="0" err="1">
                <a:solidFill>
                  <a:schemeClr val="tx1"/>
                </a:solidFill>
                <a:latin typeface="Times New Roman" panose="02020603050405020304" pitchFamily="18" charset="0"/>
                <a:cs typeface="Times New Roman" panose="02020603050405020304" pitchFamily="18" charset="0"/>
              </a:rPr>
              <a:t>Molero</a:t>
            </a:r>
            <a:r>
              <a:rPr lang="en-IN" sz="3800" b="0" dirty="0">
                <a:solidFill>
                  <a:schemeClr val="tx1"/>
                </a:solidFill>
                <a:latin typeface="Times New Roman" panose="02020603050405020304" pitchFamily="18" charset="0"/>
                <a:cs typeface="Times New Roman" panose="02020603050405020304" pitchFamily="18" charset="0"/>
              </a:rPr>
              <a:t>, Jorge Pérez Martín, Alvaro </a:t>
            </a:r>
            <a:r>
              <a:rPr lang="en-IN" sz="3800" b="0" dirty="0" err="1">
                <a:solidFill>
                  <a:schemeClr val="tx1"/>
                </a:solidFill>
                <a:latin typeface="Times New Roman" panose="02020603050405020304" pitchFamily="18" charset="0"/>
                <a:cs typeface="Times New Roman" panose="02020603050405020304" pitchFamily="18" charset="0"/>
              </a:rPr>
              <a:t>Rodrigo,Ans</a:t>
            </a:r>
            <a:r>
              <a:rPr lang="en-IN" sz="3800" b="0" dirty="0">
                <a:solidFill>
                  <a:schemeClr val="tx1"/>
                </a:solidFill>
                <a:latin typeface="Times New Roman" panose="02020603050405020304" pitchFamily="18" charset="0"/>
                <a:cs typeface="Times New Roman" panose="02020603050405020304" pitchFamily="18" charset="0"/>
              </a:rPr>
              <a:t> </a:t>
            </a:r>
            <a:r>
              <a:rPr lang="en-IN" sz="3800" b="0" dirty="0" err="1">
                <a:solidFill>
                  <a:schemeClr val="tx1"/>
                </a:solidFill>
                <a:latin typeface="Times New Roman" panose="02020603050405020304" pitchFamily="18" charset="0"/>
                <a:cs typeface="Times New Roman" panose="02020603050405020304" pitchFamily="18" charset="0"/>
              </a:rPr>
              <a:t>elmo</a:t>
            </a:r>
            <a:r>
              <a:rPr lang="en-IN" sz="3800" b="0" dirty="0">
                <a:solidFill>
                  <a:schemeClr val="tx1"/>
                </a:solidFill>
                <a:latin typeface="Times New Roman" panose="02020603050405020304" pitchFamily="18" charset="0"/>
                <a:cs typeface="Times New Roman" panose="02020603050405020304" pitchFamily="18" charset="0"/>
              </a:rPr>
              <a:t> </a:t>
            </a:r>
            <a:r>
              <a:rPr lang="en-IN" sz="3800" b="0" dirty="0" err="1">
                <a:solidFill>
                  <a:schemeClr val="tx1"/>
                </a:solidFill>
                <a:latin typeface="Times New Roman" panose="02020603050405020304" pitchFamily="18" charset="0"/>
                <a:cs typeface="Times New Roman" panose="02020603050405020304" pitchFamily="18" charset="0"/>
              </a:rPr>
              <a:t>Peñas</a:t>
            </a:r>
            <a:r>
              <a:rPr lang="en-IN" sz="3800" b="0" dirty="0">
                <a:solidFill>
                  <a:schemeClr val="tx1"/>
                </a:solidFill>
                <a:latin typeface="Times New Roman" panose="02020603050405020304" pitchFamily="18" charset="0"/>
                <a:cs typeface="Times New Roman" panose="02020603050405020304" pitchFamily="18" charset="0"/>
              </a:rPr>
              <a:t> ,”</a:t>
            </a:r>
            <a:r>
              <a:rPr lang="en-US" sz="3800" b="0" dirty="0">
                <a:solidFill>
                  <a:schemeClr val="tx1"/>
                </a:solidFill>
                <a:latin typeface="Times New Roman" panose="02020603050405020304" pitchFamily="18" charset="0"/>
                <a:cs typeface="Times New Roman" panose="02020603050405020304" pitchFamily="18" charset="0"/>
              </a:rPr>
              <a:t> Offensive Language Detection in Spanish Social Media: Testing From Bag-of-Words to Transformers Models”,</a:t>
            </a:r>
            <a:r>
              <a:rPr lang="en-IN" sz="3800" b="0" i="0" dirty="0">
                <a:solidFill>
                  <a:srgbClr val="333333"/>
                </a:solidFill>
                <a:effectLst/>
                <a:latin typeface="HelveticaNeue Regular"/>
              </a:rPr>
              <a:t> </a:t>
            </a:r>
            <a:r>
              <a:rPr lang="en-IN" sz="3800" b="0" i="0" dirty="0">
                <a:effectLst/>
                <a:latin typeface="Times New Roman" panose="02020603050405020304" pitchFamily="18" charset="0"/>
                <a:cs typeface="Times New Roman" panose="02020603050405020304" pitchFamily="18" charset="0"/>
              </a:rPr>
              <a:t>Volume: 11,  August 2023, DOI: 10.1109/ACCESS.2023.3310244.</a:t>
            </a:r>
            <a:endParaRPr lang="en-IN" sz="3800" dirty="0">
              <a:latin typeface="Times New Roman" panose="02020603050405020304" pitchFamily="18" charset="0"/>
              <a:cs typeface="Times New Roman" panose="02020603050405020304" pitchFamily="18" charset="0"/>
            </a:endParaRPr>
          </a:p>
          <a:p>
            <a:pPr algn="just">
              <a:lnSpc>
                <a:spcPct val="170000"/>
              </a:lnSpc>
            </a:pPr>
            <a:endParaRPr lang="en-US" sz="3300" b="0" dirty="0">
              <a:latin typeface="Times New Roman" panose="02020603050405020304" pitchFamily="18" charset="0"/>
              <a:cs typeface="Times New Roman" panose="02020603050405020304" pitchFamily="18" charset="0"/>
            </a:endParaRPr>
          </a:p>
          <a:p>
            <a:pPr marL="0" indent="0">
              <a:buNone/>
            </a:pPr>
            <a:br>
              <a:rPr lang="en-US" sz="800" dirty="0">
                <a:latin typeface="Times New Roman" panose="02020603050405020304" pitchFamily="18" charset="0"/>
                <a:cs typeface="Times New Roman" panose="02020603050405020304" pitchFamily="18" charset="0"/>
              </a:rPr>
            </a:br>
            <a:endParaRPr lang="en-IN" sz="800" b="0" i="0" dirty="0">
              <a:effectLst/>
              <a:latin typeface="Times New Roman" panose="02020603050405020304" pitchFamily="18" charset="0"/>
              <a:cs typeface="Times New Roman" panose="02020603050405020304" pitchFamily="18" charset="0"/>
            </a:endParaRPr>
          </a:p>
          <a:p>
            <a:pPr marL="0" marR="0" indent="0" algn="l" rtl="0" eaLnBrk="1" fontAlgn="auto" latinLnBrk="0" hangingPunct="1">
              <a:lnSpc>
                <a:spcPct val="150000"/>
              </a:lnSpc>
              <a:spcBef>
                <a:spcPts val="0"/>
              </a:spcBef>
              <a:spcAft>
                <a:spcPts val="0"/>
              </a:spcAft>
              <a:buNone/>
            </a:pPr>
            <a:endParaRPr lang="en-IN" sz="800" dirty="0">
              <a:effectLst/>
              <a:latin typeface="Times New Roman" panose="02020603050405020304" pitchFamily="18" charset="0"/>
              <a:cs typeface="Times New Roman" panose="02020603050405020304" pitchFamily="18" charset="0"/>
            </a:endParaRPr>
          </a:p>
          <a:p>
            <a:pPr algn="just"/>
            <a:endParaRPr lang="en-IN" sz="1400" b="0" dirty="0">
              <a:solidFill>
                <a:schemeClr val="tx1"/>
              </a:solidFill>
              <a:latin typeface="Times New Roman" panose="02020603050405020304" pitchFamily="18" charset="0"/>
              <a:cs typeface="Times New Roman" panose="02020603050405020304" pitchFamily="18" charset="0"/>
            </a:endParaRPr>
          </a:p>
          <a:p>
            <a:pPr algn="just"/>
            <a:endParaRPr lang="en-IN" sz="1400" b="0" dirty="0">
              <a:solidFill>
                <a:schemeClr val="tx1"/>
              </a:solidFill>
              <a:latin typeface="Times New Roman" panose="02020603050405020304" pitchFamily="18" charset="0"/>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a:p>
            <a:pPr algn="just"/>
            <a:endParaRPr lang="en-IN" sz="1400" b="0" dirty="0">
              <a:solidFill>
                <a:schemeClr val="tx1"/>
              </a:solidFill>
              <a:latin typeface="Times New Roman" panose="02020603050405020304" pitchFamily="18" charset="0"/>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a:p>
            <a:pPr algn="just"/>
            <a:endParaRPr lang="en-IN" sz="1400" b="0" dirty="0">
              <a:latin typeface="Times New Roman" panose="02020603050405020304" pitchFamily="18" charset="0"/>
              <a:cs typeface="Times New Roman" panose="02020603050405020304" pitchFamily="18" charset="0"/>
            </a:endParaRPr>
          </a:p>
          <a:p>
            <a:pPr algn="just"/>
            <a:endParaRPr lang="en-IN" sz="1400" b="0" dirty="0">
              <a:solidFill>
                <a:schemeClr val="tx1"/>
              </a:solidFill>
              <a:latin typeface="Times New Roman" panose="02020603050405020304" pitchFamily="18" charset="0"/>
              <a:cs typeface="Times New Roman" panose="02020603050405020304" pitchFamily="18" charset="0"/>
            </a:endParaRPr>
          </a:p>
          <a:p>
            <a:pPr algn="just"/>
            <a:endParaRPr lang="en-IN" sz="1400" dirty="0"/>
          </a:p>
        </p:txBody>
      </p:sp>
      <p:sp>
        <p:nvSpPr>
          <p:cNvPr id="5" name="Footer Placeholder 4">
            <a:extLst>
              <a:ext uri="{FF2B5EF4-FFF2-40B4-BE49-F238E27FC236}">
                <a16:creationId xmlns:a16="http://schemas.microsoft.com/office/drawing/2014/main" id="{860E1B75-F51E-97FE-C446-800125E11165}"/>
              </a:ext>
            </a:extLst>
          </p:cNvPr>
          <p:cNvSpPr>
            <a:spLocks noGrp="1"/>
          </p:cNvSpPr>
          <p:nvPr>
            <p:ph type="ftr" sz="quarter" idx="11"/>
          </p:nvPr>
        </p:nvSpPr>
        <p:spPr/>
        <p:txBody>
          <a:bodyPr/>
          <a:lstStyle/>
          <a:p>
            <a:r>
              <a:rPr lang="en-US"/>
              <a:t>28</a:t>
            </a:r>
          </a:p>
        </p:txBody>
      </p:sp>
    </p:spTree>
    <p:extLst>
      <p:ext uri="{BB962C8B-B14F-4D97-AF65-F5344CB8AC3E}">
        <p14:creationId xmlns:p14="http://schemas.microsoft.com/office/powerpoint/2010/main" val="13831675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2C80B0-0E9A-AD61-55E8-0CFDF436DF37}"/>
              </a:ext>
            </a:extLst>
          </p:cNvPr>
          <p:cNvSpPr>
            <a:spLocks noGrp="1"/>
          </p:cNvSpPr>
          <p:nvPr>
            <p:ph idx="1"/>
          </p:nvPr>
        </p:nvSpPr>
        <p:spPr>
          <a:xfrm>
            <a:off x="457200" y="381000"/>
            <a:ext cx="8229600" cy="5745163"/>
          </a:xfrm>
        </p:spPr>
        <p:txBody>
          <a:bodyPr>
            <a:normAutofit fontScale="25000" lnSpcReduction="20000"/>
          </a:bodyPr>
          <a:lstStyle/>
          <a:p>
            <a:pPr algn="just">
              <a:lnSpc>
                <a:spcPct val="170000"/>
              </a:lnSpc>
            </a:pPr>
            <a:endParaRPr lang="en-IN" sz="3200" b="0" dirty="0">
              <a:solidFill>
                <a:schemeClr val="tx1"/>
              </a:solidFill>
              <a:latin typeface="Times New Roman" panose="02020603050405020304" pitchFamily="18" charset="0"/>
              <a:cs typeface="Times New Roman" panose="02020603050405020304" pitchFamily="18" charset="0"/>
            </a:endParaRPr>
          </a:p>
          <a:p>
            <a:pPr algn="just">
              <a:lnSpc>
                <a:spcPct val="170000"/>
              </a:lnSpc>
              <a:buFont typeface="Wingdings" panose="05000000000000000000" pitchFamily="2" charset="2"/>
              <a:buChar char="v"/>
            </a:pPr>
            <a:r>
              <a:rPr lang="en-IN" sz="7200" b="0" dirty="0" err="1">
                <a:solidFill>
                  <a:schemeClr val="tx1"/>
                </a:solidFill>
                <a:latin typeface="Times New Roman" panose="02020603050405020304" pitchFamily="18" charset="0"/>
                <a:cs typeface="Times New Roman" panose="02020603050405020304" pitchFamily="18" charset="0"/>
              </a:rPr>
              <a:t>Murtaza,Henry</a:t>
            </a:r>
            <a:r>
              <a:rPr lang="en-IN" sz="7200" b="0" dirty="0">
                <a:solidFill>
                  <a:schemeClr val="tx1"/>
                </a:solidFill>
                <a:latin typeface="Times New Roman" panose="02020603050405020304" pitchFamily="18" charset="0"/>
                <a:cs typeface="Times New Roman" panose="02020603050405020304" pitchFamily="18" charset="0"/>
              </a:rPr>
              <a:t> Friday </a:t>
            </a:r>
            <a:r>
              <a:rPr lang="en-IN" sz="7200" b="0" dirty="0" err="1">
                <a:solidFill>
                  <a:schemeClr val="tx1"/>
                </a:solidFill>
                <a:latin typeface="Times New Roman" panose="02020603050405020304" pitchFamily="18" charset="0"/>
                <a:cs typeface="Times New Roman" panose="02020603050405020304" pitchFamily="18" charset="0"/>
              </a:rPr>
              <a:t>Nweke,Ihsan</a:t>
            </a:r>
            <a:r>
              <a:rPr lang="en-IN" sz="7200" b="0" dirty="0">
                <a:solidFill>
                  <a:schemeClr val="tx1"/>
                </a:solidFill>
                <a:latin typeface="Times New Roman" panose="02020603050405020304" pitchFamily="18" charset="0"/>
                <a:cs typeface="Times New Roman" panose="02020603050405020304" pitchFamily="18" charset="0"/>
              </a:rPr>
              <a:t> </a:t>
            </a:r>
            <a:r>
              <a:rPr lang="en-IN" sz="7200" b="0" dirty="0" err="1">
                <a:solidFill>
                  <a:schemeClr val="tx1"/>
                </a:solidFill>
                <a:latin typeface="Times New Roman" panose="02020603050405020304" pitchFamily="18" charset="0"/>
                <a:cs typeface="Times New Roman" panose="02020603050405020304" pitchFamily="18" charset="0"/>
              </a:rPr>
              <a:t>Ali,Ghulam</a:t>
            </a:r>
            <a:r>
              <a:rPr lang="en-IN" sz="7200" b="0" dirty="0">
                <a:solidFill>
                  <a:schemeClr val="tx1"/>
                </a:solidFill>
                <a:latin typeface="Times New Roman" panose="02020603050405020304" pitchFamily="18" charset="0"/>
                <a:cs typeface="Times New Roman" panose="02020603050405020304" pitchFamily="18" charset="0"/>
              </a:rPr>
              <a:t> </a:t>
            </a:r>
            <a:r>
              <a:rPr lang="en-IN" sz="7200" b="0" dirty="0" err="1">
                <a:solidFill>
                  <a:schemeClr val="tx1"/>
                </a:solidFill>
                <a:latin typeface="Times New Roman" panose="02020603050405020304" pitchFamily="18" charset="0"/>
                <a:cs typeface="Times New Roman" panose="02020603050405020304" pitchFamily="18" charset="0"/>
              </a:rPr>
              <a:t>Mujtaba,Har</a:t>
            </a:r>
            <a:r>
              <a:rPr lang="en-IN" sz="7200" b="0" dirty="0">
                <a:solidFill>
                  <a:schemeClr val="tx1"/>
                </a:solidFill>
                <a:latin typeface="Times New Roman" panose="02020603050405020304" pitchFamily="18" charset="0"/>
                <a:cs typeface="Times New Roman" panose="02020603050405020304" pitchFamily="18" charset="0"/>
              </a:rPr>
              <a:t> </a:t>
            </a:r>
            <a:r>
              <a:rPr lang="en-IN" sz="7200" b="0" dirty="0" err="1">
                <a:solidFill>
                  <a:schemeClr val="tx1"/>
                </a:solidFill>
                <a:latin typeface="Times New Roman" panose="02020603050405020304" pitchFamily="18" charset="0"/>
                <a:cs typeface="Times New Roman" panose="02020603050405020304" pitchFamily="18" charset="0"/>
              </a:rPr>
              <a:t>una</a:t>
            </a:r>
            <a:r>
              <a:rPr lang="en-IN" sz="7200" b="0" dirty="0">
                <a:solidFill>
                  <a:schemeClr val="tx1"/>
                </a:solidFill>
                <a:latin typeface="Times New Roman" panose="02020603050405020304" pitchFamily="18" charset="0"/>
                <a:cs typeface="Times New Roman" panose="02020603050405020304" pitchFamily="18" charset="0"/>
              </a:rPr>
              <a:t> </a:t>
            </a:r>
            <a:r>
              <a:rPr lang="en-IN" sz="7200" b="0" dirty="0" err="1">
                <a:solidFill>
                  <a:schemeClr val="tx1"/>
                </a:solidFill>
                <a:latin typeface="Times New Roman" panose="02020603050405020304" pitchFamily="18" charset="0"/>
                <a:cs typeface="Times New Roman" panose="02020603050405020304" pitchFamily="18" charset="0"/>
              </a:rPr>
              <a:t>Chiroma,Has</a:t>
            </a:r>
            <a:r>
              <a:rPr lang="en-IN" sz="7200" b="0" dirty="0">
                <a:solidFill>
                  <a:schemeClr val="tx1"/>
                </a:solidFill>
                <a:latin typeface="Times New Roman" panose="02020603050405020304" pitchFamily="18" charset="0"/>
                <a:cs typeface="Times New Roman" panose="02020603050405020304" pitchFamily="18" charset="0"/>
              </a:rPr>
              <a:t> an Ali </a:t>
            </a:r>
            <a:r>
              <a:rPr lang="en-IN" sz="7200" b="0" dirty="0" err="1">
                <a:solidFill>
                  <a:schemeClr val="tx1"/>
                </a:solidFill>
                <a:latin typeface="Times New Roman" panose="02020603050405020304" pitchFamily="18" charset="0"/>
                <a:cs typeface="Times New Roman" panose="02020603050405020304" pitchFamily="18" charset="0"/>
              </a:rPr>
              <a:t>KhattakAbd</a:t>
            </a:r>
            <a:r>
              <a:rPr lang="en-IN" sz="7200" b="0" dirty="0">
                <a:solidFill>
                  <a:schemeClr val="tx1"/>
                </a:solidFill>
                <a:latin typeface="Times New Roman" panose="02020603050405020304" pitchFamily="18" charset="0"/>
                <a:cs typeface="Times New Roman" panose="02020603050405020304" pitchFamily="18" charset="0"/>
              </a:rPr>
              <a:t> </a:t>
            </a:r>
            <a:r>
              <a:rPr lang="en-IN" sz="7200" b="0" dirty="0" err="1">
                <a:solidFill>
                  <a:schemeClr val="tx1"/>
                </a:solidFill>
                <a:latin typeface="Times New Roman" panose="02020603050405020304" pitchFamily="18" charset="0"/>
                <a:cs typeface="Times New Roman" panose="02020603050405020304" pitchFamily="18" charset="0"/>
              </a:rPr>
              <a:t>ullah</a:t>
            </a:r>
            <a:r>
              <a:rPr lang="en-IN" sz="7200" b="0" dirty="0">
                <a:solidFill>
                  <a:schemeClr val="tx1"/>
                </a:solidFill>
                <a:latin typeface="Times New Roman" panose="02020603050405020304" pitchFamily="18" charset="0"/>
                <a:cs typeface="Times New Roman" panose="02020603050405020304" pitchFamily="18" charset="0"/>
              </a:rPr>
              <a:t> </a:t>
            </a:r>
            <a:r>
              <a:rPr lang="en-IN" sz="7200" b="0" dirty="0" err="1">
                <a:solidFill>
                  <a:schemeClr val="tx1"/>
                </a:solidFill>
                <a:latin typeface="Times New Roman" panose="02020603050405020304" pitchFamily="18" charset="0"/>
                <a:cs typeface="Times New Roman" panose="02020603050405020304" pitchFamily="18" charset="0"/>
              </a:rPr>
              <a:t>Gani</a:t>
            </a:r>
            <a:r>
              <a:rPr lang="en-IN" sz="7200" b="0" dirty="0">
                <a:solidFill>
                  <a:schemeClr val="tx1"/>
                </a:solidFill>
                <a:latin typeface="Times New Roman" panose="02020603050405020304" pitchFamily="18" charset="0"/>
                <a:cs typeface="Times New Roman" panose="02020603050405020304" pitchFamily="18" charset="0"/>
              </a:rPr>
              <a:t>.,”</a:t>
            </a:r>
            <a:r>
              <a:rPr lang="en-US" sz="7200" b="0" dirty="0">
                <a:solidFill>
                  <a:schemeClr val="tx1"/>
                </a:solidFill>
                <a:latin typeface="Times New Roman" panose="02020603050405020304" pitchFamily="18" charset="0"/>
                <a:cs typeface="Times New Roman" panose="02020603050405020304" pitchFamily="18" charset="0"/>
              </a:rPr>
              <a:t> Predicting Cyberbullying on Social Media in the Big Data Era Using Machine Learning Algorithms: Review of Literature and Open Challenges”,</a:t>
            </a:r>
            <a:r>
              <a:rPr lang="en-IN" sz="7200" b="0" i="0" dirty="0">
                <a:solidFill>
                  <a:srgbClr val="333333"/>
                </a:solidFill>
                <a:effectLst/>
                <a:latin typeface="HelveticaNeue Regular"/>
              </a:rPr>
              <a:t> </a:t>
            </a:r>
            <a:r>
              <a:rPr lang="en-IN" sz="7200" i="0" dirty="0">
                <a:effectLst/>
                <a:latin typeface="Times New Roman" panose="02020603050405020304" pitchFamily="18" charset="0"/>
                <a:cs typeface="Times New Roman" panose="02020603050405020304" pitchFamily="18" charset="0"/>
              </a:rPr>
              <a:t>Volume: 7, May 2019, DOI:10.1109/ACCESS.2019.2918354.</a:t>
            </a:r>
            <a:endParaRPr lang="en-IN" sz="7200" dirty="0">
              <a:latin typeface="Times New Roman" panose="02020603050405020304" pitchFamily="18" charset="0"/>
              <a:cs typeface="Times New Roman" panose="02020603050405020304" pitchFamily="18" charset="0"/>
            </a:endParaRPr>
          </a:p>
          <a:p>
            <a:pPr algn="just">
              <a:lnSpc>
                <a:spcPct val="170000"/>
              </a:lnSpc>
              <a:buFont typeface="Wingdings" panose="05000000000000000000" pitchFamily="2" charset="2"/>
              <a:buChar char="v"/>
            </a:pPr>
            <a:r>
              <a:rPr lang="en-IN" sz="7200" b="0" dirty="0">
                <a:solidFill>
                  <a:schemeClr val="tx1"/>
                </a:solidFill>
                <a:latin typeface="Times New Roman" panose="02020603050405020304" pitchFamily="18" charset="0"/>
                <a:cs typeface="Times New Roman" panose="02020603050405020304" pitchFamily="18" charset="0"/>
              </a:rPr>
              <a:t>Fatma </a:t>
            </a:r>
            <a:r>
              <a:rPr lang="en-IN" sz="7200" b="0" dirty="0" err="1">
                <a:solidFill>
                  <a:schemeClr val="tx1"/>
                </a:solidFill>
                <a:latin typeface="Times New Roman" panose="02020603050405020304" pitchFamily="18" charset="0"/>
                <a:cs typeface="Times New Roman" panose="02020603050405020304" pitchFamily="18" charset="0"/>
              </a:rPr>
              <a:t>Elsafoury,St</a:t>
            </a:r>
            <a:r>
              <a:rPr lang="en-IN" sz="7200" b="0" dirty="0">
                <a:solidFill>
                  <a:schemeClr val="tx1"/>
                </a:solidFill>
                <a:latin typeface="Times New Roman" panose="02020603050405020304" pitchFamily="18" charset="0"/>
                <a:cs typeface="Times New Roman" panose="02020603050405020304" pitchFamily="18" charset="0"/>
              </a:rPr>
              <a:t> </a:t>
            </a:r>
            <a:r>
              <a:rPr lang="en-IN" sz="7200" b="0" dirty="0" err="1">
                <a:solidFill>
                  <a:schemeClr val="tx1"/>
                </a:solidFill>
                <a:latin typeface="Times New Roman" panose="02020603050405020304" pitchFamily="18" charset="0"/>
                <a:cs typeface="Times New Roman" panose="02020603050405020304" pitchFamily="18" charset="0"/>
              </a:rPr>
              <a:t>amos</a:t>
            </a:r>
            <a:r>
              <a:rPr lang="en-IN" sz="7200" b="0" dirty="0">
                <a:solidFill>
                  <a:schemeClr val="tx1"/>
                </a:solidFill>
                <a:latin typeface="Times New Roman" panose="02020603050405020304" pitchFamily="18" charset="0"/>
                <a:cs typeface="Times New Roman" panose="02020603050405020304" pitchFamily="18" charset="0"/>
              </a:rPr>
              <a:t> </a:t>
            </a:r>
            <a:r>
              <a:rPr lang="en-IN" sz="7200" b="0" dirty="0" err="1">
                <a:solidFill>
                  <a:schemeClr val="tx1"/>
                </a:solidFill>
                <a:latin typeface="Times New Roman" panose="02020603050405020304" pitchFamily="18" charset="0"/>
                <a:cs typeface="Times New Roman" panose="02020603050405020304" pitchFamily="18" charset="0"/>
              </a:rPr>
              <a:t>Katsigiannis</a:t>
            </a:r>
            <a:r>
              <a:rPr lang="en-IN" sz="7200" b="0" dirty="0">
                <a:solidFill>
                  <a:schemeClr val="tx1"/>
                </a:solidFill>
                <a:latin typeface="Times New Roman" panose="02020603050405020304" pitchFamily="18" charset="0"/>
                <a:cs typeface="Times New Roman" panose="02020603050405020304" pitchFamily="18" charset="0"/>
              </a:rPr>
              <a:t>, Zeeshan Pervez, </a:t>
            </a:r>
            <a:r>
              <a:rPr lang="en-IN" sz="7200" b="0" dirty="0" err="1">
                <a:solidFill>
                  <a:schemeClr val="tx1"/>
                </a:solidFill>
                <a:latin typeface="Times New Roman" panose="02020603050405020304" pitchFamily="18" charset="0"/>
                <a:cs typeface="Times New Roman" panose="02020603050405020304" pitchFamily="18" charset="0"/>
              </a:rPr>
              <a:t>Naee</a:t>
            </a:r>
            <a:r>
              <a:rPr lang="en-IN" sz="7200" b="0" dirty="0">
                <a:solidFill>
                  <a:schemeClr val="tx1"/>
                </a:solidFill>
                <a:latin typeface="Times New Roman" panose="02020603050405020304" pitchFamily="18" charset="0"/>
                <a:cs typeface="Times New Roman" panose="02020603050405020304" pitchFamily="18" charset="0"/>
              </a:rPr>
              <a:t> m Ramzan,”</a:t>
            </a:r>
            <a:r>
              <a:rPr lang="en-US" sz="7200" b="0" dirty="0">
                <a:solidFill>
                  <a:schemeClr val="tx1"/>
                </a:solidFill>
                <a:latin typeface="Times New Roman" panose="02020603050405020304" pitchFamily="18" charset="0"/>
                <a:cs typeface="Times New Roman" panose="02020603050405020304" pitchFamily="18" charset="0"/>
              </a:rPr>
              <a:t> When the Timeline Meets the Pipeline: A Survey on Automated Cyberbullying Detection”</a:t>
            </a:r>
            <a:r>
              <a:rPr lang="en-IN" sz="7200" dirty="0">
                <a:latin typeface="Times New Roman" panose="02020603050405020304" pitchFamily="18" charset="0"/>
                <a:cs typeface="Times New Roman" panose="02020603050405020304" pitchFamily="18" charset="0"/>
              </a:rPr>
              <a:t>,</a:t>
            </a:r>
            <a:r>
              <a:rPr lang="en-IN" sz="7200" b="0" i="0" dirty="0">
                <a:effectLst/>
                <a:latin typeface="Times New Roman" panose="02020603050405020304" pitchFamily="18" charset="0"/>
                <a:cs typeface="Times New Roman" panose="02020603050405020304" pitchFamily="18" charset="0"/>
              </a:rPr>
              <a:t>Volume: 9, July 2021, DOI:10.1109/ACCESS.2021.3098979.</a:t>
            </a:r>
            <a:endParaRPr lang="en-IN" sz="7200" dirty="0">
              <a:latin typeface="Times New Roman" panose="02020603050405020304" pitchFamily="18" charset="0"/>
              <a:cs typeface="Times New Roman" panose="02020603050405020304" pitchFamily="18" charset="0"/>
            </a:endParaRPr>
          </a:p>
          <a:p>
            <a:pPr algn="just">
              <a:lnSpc>
                <a:spcPct val="170000"/>
              </a:lnSpc>
              <a:buFont typeface="Wingdings" panose="05000000000000000000" pitchFamily="2" charset="2"/>
              <a:buChar char="v"/>
            </a:pPr>
            <a:r>
              <a:rPr lang="en-IN" sz="7200" b="0" dirty="0" err="1">
                <a:solidFill>
                  <a:schemeClr val="tx1"/>
                </a:solidFill>
                <a:latin typeface="Times New Roman" panose="02020603050405020304" pitchFamily="18" charset="0"/>
                <a:cs typeface="Times New Roman" panose="02020603050405020304" pitchFamily="18" charset="0"/>
              </a:rPr>
              <a:t>Krishanu</a:t>
            </a:r>
            <a:r>
              <a:rPr lang="en-IN" sz="7200" b="0" dirty="0">
                <a:solidFill>
                  <a:schemeClr val="tx1"/>
                </a:solidFill>
                <a:latin typeface="Times New Roman" panose="02020603050405020304" pitchFamily="18" charset="0"/>
                <a:cs typeface="Times New Roman" panose="02020603050405020304" pitchFamily="18" charset="0"/>
              </a:rPr>
              <a:t> </a:t>
            </a:r>
            <a:r>
              <a:rPr lang="en-IN" sz="7200" b="0" dirty="0" err="1">
                <a:solidFill>
                  <a:schemeClr val="tx1"/>
                </a:solidFill>
                <a:latin typeface="Times New Roman" panose="02020603050405020304" pitchFamily="18" charset="0"/>
                <a:cs typeface="Times New Roman" panose="02020603050405020304" pitchFamily="18" charset="0"/>
              </a:rPr>
              <a:t>Maity</a:t>
            </a:r>
            <a:r>
              <a:rPr lang="en-IN" sz="7200" b="0" dirty="0">
                <a:solidFill>
                  <a:schemeClr val="tx1"/>
                </a:solidFill>
                <a:latin typeface="Times New Roman" panose="02020603050405020304" pitchFamily="18" charset="0"/>
                <a:cs typeface="Times New Roman" panose="02020603050405020304" pitchFamily="18" charset="0"/>
              </a:rPr>
              <a:t>, Raghav Jain, Prince Jha, </a:t>
            </a:r>
            <a:r>
              <a:rPr lang="en-IN" sz="7200" b="0" dirty="0" err="1">
                <a:solidFill>
                  <a:schemeClr val="tx1"/>
                </a:solidFill>
                <a:latin typeface="Times New Roman" panose="02020603050405020304" pitchFamily="18" charset="0"/>
                <a:cs typeface="Times New Roman" panose="02020603050405020304" pitchFamily="18" charset="0"/>
              </a:rPr>
              <a:t>Sriparna</a:t>
            </a:r>
            <a:r>
              <a:rPr lang="en-IN" sz="7200" b="0" dirty="0">
                <a:solidFill>
                  <a:schemeClr val="tx1"/>
                </a:solidFill>
                <a:latin typeface="Times New Roman" panose="02020603050405020304" pitchFamily="18" charset="0"/>
                <a:cs typeface="Times New Roman" panose="02020603050405020304" pitchFamily="18" charset="0"/>
              </a:rPr>
              <a:t> Saha,”</a:t>
            </a:r>
            <a:r>
              <a:rPr lang="en-US" sz="7200" b="0" dirty="0">
                <a:solidFill>
                  <a:schemeClr val="tx1"/>
                </a:solidFill>
                <a:latin typeface="Times New Roman" panose="02020603050405020304" pitchFamily="18" charset="0"/>
                <a:cs typeface="Times New Roman" panose="02020603050405020304" pitchFamily="18" charset="0"/>
              </a:rPr>
              <a:t> Explainable Cyberbullying Detection in Hinglish: A Generative Approach</a:t>
            </a:r>
            <a:r>
              <a:rPr lang="en-IN" sz="7200" dirty="0">
                <a:latin typeface="Times New Roman" panose="02020603050405020304" pitchFamily="18" charset="0"/>
                <a:cs typeface="Times New Roman" panose="02020603050405020304" pitchFamily="18" charset="0"/>
              </a:rPr>
              <a:t>”,</a:t>
            </a:r>
            <a:r>
              <a:rPr lang="en-IN" sz="7200" b="0" i="0" dirty="0">
                <a:effectLst/>
                <a:latin typeface="Times New Roman" panose="02020603050405020304" pitchFamily="18" charset="0"/>
                <a:cs typeface="Times New Roman" panose="02020603050405020304" pitchFamily="18" charset="0"/>
              </a:rPr>
              <a:t> Early Access</a:t>
            </a:r>
            <a:r>
              <a:rPr lang="en-IN" sz="7200" i="0" dirty="0">
                <a:effectLst/>
                <a:latin typeface="Times New Roman" panose="02020603050405020304" pitchFamily="18" charset="0"/>
                <a:cs typeface="Times New Roman" panose="02020603050405020304" pitchFamily="18" charset="0"/>
              </a:rPr>
              <a:t>,</a:t>
            </a:r>
            <a:r>
              <a:rPr lang="en-IN" sz="7200" b="0" i="0" dirty="0">
                <a:effectLst/>
                <a:latin typeface="Times New Roman" panose="02020603050405020304" pitchFamily="18" charset="0"/>
                <a:cs typeface="Times New Roman" panose="02020603050405020304" pitchFamily="18" charset="0"/>
              </a:rPr>
              <a:t> December 2023</a:t>
            </a:r>
            <a:r>
              <a:rPr lang="en-IN" sz="7200" i="0" dirty="0">
                <a:effectLst/>
                <a:latin typeface="Times New Roman" panose="02020603050405020304" pitchFamily="18" charset="0"/>
                <a:cs typeface="Times New Roman" panose="02020603050405020304" pitchFamily="18" charset="0"/>
              </a:rPr>
              <a:t>, DOI: 10.1109/TCSS.2023.3333675.</a:t>
            </a:r>
            <a:endParaRPr lang="en-IN" sz="7200" dirty="0">
              <a:latin typeface="Times New Roman" panose="02020603050405020304" pitchFamily="18" charset="0"/>
              <a:cs typeface="Times New Roman" panose="02020603050405020304" pitchFamily="18" charset="0"/>
            </a:endParaRPr>
          </a:p>
          <a:p>
            <a:pPr algn="just">
              <a:lnSpc>
                <a:spcPct val="170000"/>
              </a:lnSpc>
              <a:buFont typeface="Wingdings" panose="05000000000000000000" pitchFamily="2" charset="2"/>
              <a:buChar char="v"/>
            </a:pPr>
            <a:r>
              <a:rPr lang="en-IN" sz="7200" b="0" dirty="0">
                <a:solidFill>
                  <a:schemeClr val="tx1"/>
                </a:solidFill>
                <a:latin typeface="Times New Roman" panose="02020603050405020304" pitchFamily="18" charset="0"/>
                <a:cs typeface="Times New Roman" panose="02020603050405020304" pitchFamily="18" charset="0"/>
              </a:rPr>
              <a:t>Teoh </a:t>
            </a:r>
            <a:r>
              <a:rPr lang="en-IN" sz="7200" b="0" dirty="0" err="1">
                <a:solidFill>
                  <a:schemeClr val="tx1"/>
                </a:solidFill>
                <a:latin typeface="Times New Roman" panose="02020603050405020304" pitchFamily="18" charset="0"/>
                <a:cs typeface="Times New Roman" panose="02020603050405020304" pitchFamily="18" charset="0"/>
              </a:rPr>
              <a:t>Hwai</a:t>
            </a:r>
            <a:r>
              <a:rPr lang="en-IN" sz="7200" b="0" dirty="0">
                <a:solidFill>
                  <a:schemeClr val="tx1"/>
                </a:solidFill>
                <a:latin typeface="Times New Roman" panose="02020603050405020304" pitchFamily="18" charset="0"/>
                <a:cs typeface="Times New Roman" panose="02020603050405020304" pitchFamily="18" charset="0"/>
              </a:rPr>
              <a:t> Teng and Kasturi Dewi </a:t>
            </a:r>
            <a:r>
              <a:rPr lang="en-IN" sz="7200" b="0" dirty="0" err="1">
                <a:solidFill>
                  <a:schemeClr val="tx1"/>
                </a:solidFill>
                <a:latin typeface="Times New Roman" panose="02020603050405020304" pitchFamily="18" charset="0"/>
                <a:cs typeface="Times New Roman" panose="02020603050405020304" pitchFamily="18" charset="0"/>
              </a:rPr>
              <a:t>Varathan</a:t>
            </a:r>
            <a:r>
              <a:rPr lang="en-IN" sz="7200" b="0" dirty="0">
                <a:solidFill>
                  <a:schemeClr val="tx1"/>
                </a:solidFill>
                <a:latin typeface="Times New Roman" panose="02020603050405020304" pitchFamily="18" charset="0"/>
                <a:cs typeface="Times New Roman" panose="02020603050405020304" pitchFamily="18" charset="0"/>
              </a:rPr>
              <a:t> ,”</a:t>
            </a:r>
            <a:r>
              <a:rPr lang="en-US" sz="7200" b="0" dirty="0">
                <a:solidFill>
                  <a:schemeClr val="tx1"/>
                </a:solidFill>
                <a:latin typeface="Times New Roman" panose="02020603050405020304" pitchFamily="18" charset="0"/>
                <a:cs typeface="Times New Roman" panose="02020603050405020304" pitchFamily="18" charset="0"/>
              </a:rPr>
              <a:t> Cyberbullying Detection in Social Networks: A Comparison Between Machine Learning and Transfer Learning Approaches”</a:t>
            </a:r>
            <a:r>
              <a:rPr lang="en-US" sz="7200" b="0" dirty="0">
                <a:latin typeface="Times New Roman" panose="02020603050405020304" pitchFamily="18" charset="0"/>
                <a:cs typeface="Times New Roman" panose="02020603050405020304" pitchFamily="18" charset="0"/>
              </a:rPr>
              <a:t>,</a:t>
            </a:r>
            <a:r>
              <a:rPr lang="en-IN" sz="7200" b="0" i="0" dirty="0">
                <a:effectLst/>
                <a:latin typeface="Times New Roman" panose="02020603050405020304" pitchFamily="18" charset="0"/>
                <a:cs typeface="Times New Roman" panose="02020603050405020304" pitchFamily="18" charset="0"/>
              </a:rPr>
              <a:t> Volume: 11, May 2023, DOI: 10.1109/ACCESS.2023.3275130</a:t>
            </a:r>
            <a:endParaRPr lang="en-IN" sz="7200" b="0" dirty="0">
              <a:latin typeface="Times New Roman" panose="02020603050405020304" pitchFamily="18" charset="0"/>
              <a:cs typeface="Times New Roman" panose="02020603050405020304" pitchFamily="18" charset="0"/>
            </a:endParaRPr>
          </a:p>
          <a:p>
            <a:pPr>
              <a:lnSpc>
                <a:spcPct val="170000"/>
              </a:lnSpc>
            </a:pPr>
            <a:endParaRPr lang="en-IN" dirty="0"/>
          </a:p>
        </p:txBody>
      </p:sp>
      <p:sp>
        <p:nvSpPr>
          <p:cNvPr id="5" name="Footer Placeholder 4">
            <a:extLst>
              <a:ext uri="{FF2B5EF4-FFF2-40B4-BE49-F238E27FC236}">
                <a16:creationId xmlns:a16="http://schemas.microsoft.com/office/drawing/2014/main" id="{9922DC06-A75F-BBDD-D577-1E9338DF168D}"/>
              </a:ext>
            </a:extLst>
          </p:cNvPr>
          <p:cNvSpPr>
            <a:spLocks noGrp="1"/>
          </p:cNvSpPr>
          <p:nvPr>
            <p:ph type="ftr" sz="quarter" idx="11"/>
          </p:nvPr>
        </p:nvSpPr>
        <p:spPr/>
        <p:txBody>
          <a:bodyPr/>
          <a:lstStyle/>
          <a:p>
            <a:r>
              <a:rPr lang="en-US"/>
              <a:t>29</a:t>
            </a:r>
          </a:p>
        </p:txBody>
      </p:sp>
    </p:spTree>
    <p:extLst>
      <p:ext uri="{BB962C8B-B14F-4D97-AF65-F5344CB8AC3E}">
        <p14:creationId xmlns:p14="http://schemas.microsoft.com/office/powerpoint/2010/main" val="1162194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US" sz="3600" b="1" dirty="0">
                <a:latin typeface="Times New Roman" pitchFamily="18" charset="0"/>
                <a:cs typeface="Times New Roman" pitchFamily="18" charset="0"/>
              </a:rPr>
              <a:t>INTRODUCTION</a:t>
            </a:r>
          </a:p>
        </p:txBody>
      </p:sp>
      <p:sp>
        <p:nvSpPr>
          <p:cNvPr id="3" name="Content Placeholder 2"/>
          <p:cNvSpPr>
            <a:spLocks noGrp="1"/>
          </p:cNvSpPr>
          <p:nvPr>
            <p:ph idx="1"/>
          </p:nvPr>
        </p:nvSpPr>
        <p:spPr>
          <a:xfrm>
            <a:off x="381000" y="1143000"/>
            <a:ext cx="8382000" cy="5257800"/>
          </a:xfrm>
        </p:spPr>
        <p:txBody>
          <a:bodyPr>
            <a:noAutofit/>
          </a:bodyPr>
          <a:lstStyle/>
          <a:p>
            <a:pPr algn="just">
              <a:spcAft>
                <a:spcPts val="1000"/>
              </a:spcAft>
              <a:buFont typeface="Wingdings" panose="05000000000000000000" pitchFamily="2" charset="2"/>
              <a:buChar char="v"/>
            </a:pPr>
            <a:r>
              <a:rPr lang="en-GB" sz="1800" dirty="0">
                <a:latin typeface="Times New Roman" panose="02020603050405020304" pitchFamily="18" charset="0"/>
                <a:ea typeface="Calibri" panose="020F0502020204030204" pitchFamily="34" charset="0"/>
                <a:cs typeface="Times New Roman" panose="02020603050405020304" pitchFamily="18" charset="0"/>
              </a:rPr>
              <a:t>In recent years, the widespread adoption of social media platforms has revolutionized the way people communicate and interact online. </a:t>
            </a:r>
          </a:p>
          <a:p>
            <a:pPr algn="just">
              <a:spcAft>
                <a:spcPts val="1000"/>
              </a:spcAft>
              <a:buFont typeface="Wingdings" panose="05000000000000000000" pitchFamily="2" charset="2"/>
              <a:buChar char="v"/>
            </a:pPr>
            <a:r>
              <a:rPr lang="en-GB" sz="1800" dirty="0">
                <a:latin typeface="Times New Roman" panose="02020603050405020304" pitchFamily="18" charset="0"/>
                <a:ea typeface="Calibri" panose="020F0502020204030204" pitchFamily="34" charset="0"/>
                <a:cs typeface="Times New Roman" panose="02020603050405020304" pitchFamily="18" charset="0"/>
              </a:rPr>
              <a:t>While these platforms offer tremendous opportunities for connectivity and expression, they have also given rise to a dark side - cyberbullying. Cyberbullying refers to the use of digital communication tools, such as social media, text messages, or online forums, to harass, intimidate, or demean individuals. </a:t>
            </a:r>
          </a:p>
          <a:p>
            <a:pPr algn="just">
              <a:spcAft>
                <a:spcPts val="1000"/>
              </a:spcAft>
              <a:buFont typeface="Wingdings" panose="05000000000000000000" pitchFamily="2" charset="2"/>
              <a:buChar char="v"/>
            </a:pPr>
            <a:r>
              <a:rPr lang="en-GB" sz="1800" dirty="0">
                <a:latin typeface="Times New Roman" panose="02020603050405020304" pitchFamily="18" charset="0"/>
                <a:ea typeface="Calibri" panose="020F0502020204030204" pitchFamily="34" charset="0"/>
                <a:cs typeface="Times New Roman" panose="02020603050405020304" pitchFamily="18" charset="0"/>
              </a:rPr>
              <a:t>The prevalence of cyberbullying has become a growing concern as it can have severe and lasting effects on the victims, leading to emotional distress, social isolation, and, in some tragic cases, even suicide.</a:t>
            </a:r>
          </a:p>
          <a:p>
            <a:pPr algn="just">
              <a:spcAft>
                <a:spcPts val="1000"/>
              </a:spcAft>
              <a:buFont typeface="Wingdings" panose="05000000000000000000" pitchFamily="2" charset="2"/>
              <a:buChar char="v"/>
            </a:pPr>
            <a:r>
              <a:rPr lang="en-GB" sz="1800" dirty="0">
                <a:latin typeface="Times New Roman" panose="02020603050405020304" pitchFamily="18" charset="0"/>
                <a:ea typeface="Calibri" panose="020F0502020204030204" pitchFamily="34" charset="0"/>
                <a:cs typeface="Times New Roman" panose="02020603050405020304" pitchFamily="18" charset="0"/>
              </a:rPr>
              <a:t>Identifying and combating cyberbullying has, therefore, become a critical priority for creating safe and inclusive online spaces.</a:t>
            </a:r>
          </a:p>
          <a:p>
            <a:pPr algn="just">
              <a:spcAft>
                <a:spcPts val="1000"/>
              </a:spcAft>
              <a:buFont typeface="Wingdings" panose="05000000000000000000" pitchFamily="2" charset="2"/>
              <a:buChar char="v"/>
            </a:pPr>
            <a:r>
              <a:rPr lang="en-GB" sz="1800" dirty="0">
                <a:latin typeface="Times New Roman" panose="02020603050405020304" pitchFamily="18" charset="0"/>
                <a:ea typeface="Calibri" panose="020F0502020204030204" pitchFamily="34" charset="0"/>
                <a:cs typeface="Times New Roman" panose="02020603050405020304" pitchFamily="18" charset="0"/>
              </a:rPr>
              <a:t>Traditional manual methods for detecting and preventing cyberbullying are often insufficient to address the sheer volume of content generated on social media platforms. </a:t>
            </a: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5201545F-CDB0-DE1D-9400-13C118F02179}"/>
              </a:ext>
            </a:extLst>
          </p:cNvPr>
          <p:cNvSpPr>
            <a:spLocks noGrp="1"/>
          </p:cNvSpPr>
          <p:nvPr>
            <p:ph type="ftr" sz="quarter" idx="11"/>
          </p:nvPr>
        </p:nvSpPr>
        <p:spPr/>
        <p:txBody>
          <a:bodyPr/>
          <a:lstStyle/>
          <a:p>
            <a:r>
              <a:rPr lang="en-US"/>
              <a:t>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EC36D-FBD2-BA04-D642-815F3CAE6A9C}"/>
              </a:ext>
            </a:extLst>
          </p:cNvPr>
          <p:cNvSpPr>
            <a:spLocks noGrp="1"/>
          </p:cNvSpPr>
          <p:nvPr>
            <p:ph type="title"/>
          </p:nvPr>
        </p:nvSpPr>
        <p:spPr>
          <a:xfrm>
            <a:off x="457200" y="274638"/>
            <a:ext cx="8229600" cy="701750"/>
          </a:xfrm>
        </p:spPr>
        <p:txBody>
          <a:bodyPr>
            <a:normAutofit/>
          </a:bodyPr>
          <a:lstStyle/>
          <a:p>
            <a:r>
              <a:rPr lang="en-GB" sz="3600" b="1" dirty="0">
                <a:latin typeface="Times New Roman" panose="02020603050405020304" pitchFamily="18" charset="0"/>
                <a:cs typeface="Times New Roman" panose="02020603050405020304" pitchFamily="18" charset="0"/>
              </a:rPr>
              <a:t>LITERATURE REVIEW</a:t>
            </a:r>
            <a:endParaRPr lang="en-IN" sz="3600" dirty="0"/>
          </a:p>
        </p:txBody>
      </p:sp>
      <p:graphicFrame>
        <p:nvGraphicFramePr>
          <p:cNvPr id="4" name="Content Placeholder 3">
            <a:extLst>
              <a:ext uri="{FF2B5EF4-FFF2-40B4-BE49-F238E27FC236}">
                <a16:creationId xmlns:a16="http://schemas.microsoft.com/office/drawing/2014/main" id="{7A5868D5-84D0-28E8-4DC2-FBCAF6736016}"/>
              </a:ext>
            </a:extLst>
          </p:cNvPr>
          <p:cNvGraphicFramePr>
            <a:graphicFrameLocks noGrp="1"/>
          </p:cNvGraphicFramePr>
          <p:nvPr>
            <p:ph idx="1"/>
            <p:extLst>
              <p:ext uri="{D42A27DB-BD31-4B8C-83A1-F6EECF244321}">
                <p14:modId xmlns:p14="http://schemas.microsoft.com/office/powerpoint/2010/main" val="3170117962"/>
              </p:ext>
            </p:extLst>
          </p:nvPr>
        </p:nvGraphicFramePr>
        <p:xfrm>
          <a:off x="266700" y="976388"/>
          <a:ext cx="8610600" cy="5348212"/>
        </p:xfrm>
        <a:graphic>
          <a:graphicData uri="http://schemas.openxmlformats.org/drawingml/2006/table">
            <a:tbl>
              <a:tblPr firstRow="1" bandRow="1">
                <a:tableStyleId>{5C22544A-7EE6-4342-B048-85BDC9FD1C3A}</a:tableStyleId>
              </a:tblPr>
              <a:tblGrid>
                <a:gridCol w="425271">
                  <a:extLst>
                    <a:ext uri="{9D8B030D-6E8A-4147-A177-3AD203B41FA5}">
                      <a16:colId xmlns:a16="http://schemas.microsoft.com/office/drawing/2014/main" val="2205891039"/>
                    </a:ext>
                  </a:extLst>
                </a:gridCol>
                <a:gridCol w="1718963">
                  <a:extLst>
                    <a:ext uri="{9D8B030D-6E8A-4147-A177-3AD203B41FA5}">
                      <a16:colId xmlns:a16="http://schemas.microsoft.com/office/drawing/2014/main" val="730370206"/>
                    </a:ext>
                  </a:extLst>
                </a:gridCol>
                <a:gridCol w="1475266">
                  <a:extLst>
                    <a:ext uri="{9D8B030D-6E8A-4147-A177-3AD203B41FA5}">
                      <a16:colId xmlns:a16="http://schemas.microsoft.com/office/drawing/2014/main" val="1543051583"/>
                    </a:ext>
                  </a:extLst>
                </a:gridCol>
                <a:gridCol w="1752600">
                  <a:extLst>
                    <a:ext uri="{9D8B030D-6E8A-4147-A177-3AD203B41FA5}">
                      <a16:colId xmlns:a16="http://schemas.microsoft.com/office/drawing/2014/main" val="4290153706"/>
                    </a:ext>
                  </a:extLst>
                </a:gridCol>
                <a:gridCol w="1447800">
                  <a:extLst>
                    <a:ext uri="{9D8B030D-6E8A-4147-A177-3AD203B41FA5}">
                      <a16:colId xmlns:a16="http://schemas.microsoft.com/office/drawing/2014/main" val="2961113660"/>
                    </a:ext>
                  </a:extLst>
                </a:gridCol>
                <a:gridCol w="1790700">
                  <a:extLst>
                    <a:ext uri="{9D8B030D-6E8A-4147-A177-3AD203B41FA5}">
                      <a16:colId xmlns:a16="http://schemas.microsoft.com/office/drawing/2014/main" val="1563149790"/>
                    </a:ext>
                  </a:extLst>
                </a:gridCol>
              </a:tblGrid>
              <a:tr h="649936">
                <a:tc>
                  <a:txBody>
                    <a:bodyPr/>
                    <a:lstStyle/>
                    <a:p>
                      <a:pPr algn="l">
                        <a:lnSpc>
                          <a:spcPct val="150000"/>
                        </a:lnSpc>
                      </a:pPr>
                      <a:r>
                        <a:rPr lang="en-US" sz="1400" b="1" dirty="0">
                          <a:solidFill>
                            <a:schemeClr val="tx1"/>
                          </a:solidFill>
                          <a:latin typeface="Times New Roman" panose="02020603050405020304" pitchFamily="18" charset="0"/>
                          <a:cs typeface="Times New Roman" panose="02020603050405020304" pitchFamily="18" charset="0"/>
                        </a:rPr>
                        <a:t>S.</a:t>
                      </a:r>
                    </a:p>
                    <a:p>
                      <a:pPr algn="l">
                        <a:lnSpc>
                          <a:spcPct val="150000"/>
                        </a:lnSpc>
                      </a:pPr>
                      <a:r>
                        <a:rPr lang="en-US" sz="1400" b="1" dirty="0">
                          <a:solidFill>
                            <a:schemeClr val="tx1"/>
                          </a:solidFill>
                          <a:latin typeface="Times New Roman" panose="02020603050405020304" pitchFamily="18" charset="0"/>
                          <a:cs typeface="Times New Roman" panose="02020603050405020304" pitchFamily="18" charset="0"/>
                        </a:rPr>
                        <a:t>No</a:t>
                      </a:r>
                      <a:endParaRPr lang="en-IN" sz="14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50000"/>
                        </a:lnSpc>
                      </a:pPr>
                      <a:r>
                        <a:rPr lang="en-US" sz="1400" b="1" dirty="0">
                          <a:solidFill>
                            <a:schemeClr val="tx1"/>
                          </a:solidFill>
                          <a:latin typeface="Times New Roman" panose="02020603050405020304" pitchFamily="18" charset="0"/>
                          <a:cs typeface="Times New Roman" panose="02020603050405020304" pitchFamily="18" charset="0"/>
                        </a:rPr>
                        <a:t>Project title</a:t>
                      </a:r>
                      <a:endParaRPr lang="en-IN" sz="14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50000"/>
                        </a:lnSpc>
                      </a:pPr>
                      <a:r>
                        <a:rPr lang="en-US" sz="1400" b="1" dirty="0">
                          <a:solidFill>
                            <a:schemeClr val="tx1"/>
                          </a:solidFill>
                          <a:latin typeface="Times New Roman" panose="02020603050405020304" pitchFamily="18" charset="0"/>
                          <a:cs typeface="Times New Roman" panose="02020603050405020304" pitchFamily="18" charset="0"/>
                        </a:rPr>
                        <a:t>Author and Year</a:t>
                      </a:r>
                      <a:endParaRPr lang="en-IN" sz="14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50000"/>
                        </a:lnSpc>
                      </a:pPr>
                      <a:r>
                        <a:rPr lang="en-US" sz="1400" b="1" dirty="0">
                          <a:solidFill>
                            <a:schemeClr val="tx1"/>
                          </a:solidFill>
                          <a:latin typeface="Times New Roman" panose="02020603050405020304" pitchFamily="18" charset="0"/>
                          <a:cs typeface="Times New Roman" panose="02020603050405020304" pitchFamily="18" charset="0"/>
                        </a:rPr>
                        <a:t>Problem Statement</a:t>
                      </a:r>
                      <a:endParaRPr lang="en-IN" sz="14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50000"/>
                        </a:lnSpc>
                      </a:pPr>
                      <a:r>
                        <a:rPr lang="en-US" sz="1400" b="1" dirty="0">
                          <a:solidFill>
                            <a:schemeClr val="tx1"/>
                          </a:solidFill>
                          <a:latin typeface="Times New Roman" panose="02020603050405020304" pitchFamily="18" charset="0"/>
                          <a:cs typeface="Times New Roman" panose="02020603050405020304" pitchFamily="18" charset="0"/>
                        </a:rPr>
                        <a:t>Solution</a:t>
                      </a:r>
                      <a:endParaRPr lang="en-IN" sz="14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50000"/>
                        </a:lnSpc>
                      </a:pPr>
                      <a:r>
                        <a:rPr lang="en-US" sz="1400" b="1" dirty="0">
                          <a:solidFill>
                            <a:schemeClr val="tx1"/>
                          </a:solidFill>
                          <a:latin typeface="Times New Roman" panose="02020603050405020304" pitchFamily="18" charset="0"/>
                          <a:cs typeface="Times New Roman" panose="02020603050405020304" pitchFamily="18" charset="0"/>
                        </a:rPr>
                        <a:t>Drawbacks</a:t>
                      </a:r>
                      <a:endParaRPr lang="en-IN" sz="14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05132324"/>
                  </a:ext>
                </a:extLst>
              </a:tr>
              <a:tr h="4654982">
                <a:tc>
                  <a:txBody>
                    <a:bodyPr/>
                    <a:lstStyle/>
                    <a:p>
                      <a:pPr algn="l">
                        <a:lnSpc>
                          <a:spcPct val="150000"/>
                        </a:lnSpc>
                      </a:pPr>
                      <a:r>
                        <a:rPr lang="en-US" sz="1400" b="0" dirty="0">
                          <a:solidFill>
                            <a:schemeClr val="tx1"/>
                          </a:solidFill>
                          <a:latin typeface="Times New Roman" panose="02020603050405020304" pitchFamily="18" charset="0"/>
                          <a:cs typeface="Times New Roman" panose="02020603050405020304" pitchFamily="18" charset="0"/>
                        </a:rPr>
                        <a:t>1</a:t>
                      </a:r>
                      <a:endParaRPr lang="en-IN" sz="14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IN" sz="1400" b="0" kern="1200" dirty="0">
                          <a:solidFill>
                            <a:schemeClr val="tx1"/>
                          </a:solidFill>
                          <a:effectLst/>
                          <a:latin typeface="Times New Roman" panose="02020603050405020304" pitchFamily="18" charset="0"/>
                          <a:ea typeface="+mn-ea"/>
                          <a:cs typeface="Times New Roman" panose="02020603050405020304" pitchFamily="18" charset="0"/>
                        </a:rPr>
                        <a:t>Ensemble Learning With Tournament Selected Glowworm Swarm Optimization Algorithm for Cyberbullying Detection on Social Media</a:t>
                      </a:r>
                    </a:p>
                    <a:p>
                      <a:pPr algn="l">
                        <a:lnSpc>
                          <a:spcPct val="150000"/>
                        </a:lnSpc>
                      </a:pPr>
                      <a:endParaRPr lang="en-IN" sz="14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IN" sz="1400" u="none" kern="1200" dirty="0" err="1">
                          <a:solidFill>
                            <a:schemeClr val="tx1"/>
                          </a:solidFill>
                          <a:effectLst/>
                          <a:latin typeface="Times New Roman" panose="02020603050405020304" pitchFamily="18" charset="0"/>
                          <a:ea typeface="+mn-ea"/>
                          <a:cs typeface="Times New Roman" panose="02020603050405020304" pitchFamily="18" charset="0"/>
                        </a:rPr>
                        <a:t>Ravuri</a:t>
                      </a:r>
                      <a:r>
                        <a:rPr lang="en-IN" sz="1400" u="none" kern="1200" dirty="0">
                          <a:solidFill>
                            <a:schemeClr val="tx1"/>
                          </a:solidFill>
                          <a:effectLst/>
                          <a:latin typeface="Times New Roman" panose="02020603050405020304" pitchFamily="18" charset="0"/>
                          <a:ea typeface="+mn-ea"/>
                          <a:cs typeface="Times New Roman" panose="02020603050405020304" pitchFamily="18" charset="0"/>
                        </a:rPr>
                        <a:t> Daniel.</a:t>
                      </a:r>
                    </a:p>
                    <a:p>
                      <a:pPr marL="0" marR="0" lvl="0" indent="0" algn="l" defTabSz="914400" rtl="0" eaLnBrk="1" fontAlgn="auto" latinLnBrk="0" hangingPunct="1">
                        <a:lnSpc>
                          <a:spcPct val="150000"/>
                        </a:lnSpc>
                        <a:spcBef>
                          <a:spcPts val="0"/>
                        </a:spcBef>
                        <a:spcAft>
                          <a:spcPts val="0"/>
                        </a:spcAft>
                        <a:buClrTx/>
                        <a:buSzTx/>
                        <a:buFontTx/>
                        <a:buNone/>
                        <a:tabLst/>
                        <a:defRPr/>
                      </a:pPr>
                      <a:r>
                        <a:rPr lang="en-IN" sz="1400" u="none" kern="1200" dirty="0">
                          <a:solidFill>
                            <a:schemeClr val="tx1"/>
                          </a:solidFill>
                          <a:effectLst/>
                          <a:latin typeface="Times New Roman" panose="02020603050405020304" pitchFamily="18" charset="0"/>
                          <a:ea typeface="+mn-ea"/>
                          <a:cs typeface="Times New Roman" panose="02020603050405020304" pitchFamily="18" charset="0"/>
                        </a:rPr>
                        <a:t>T. Satyanarayana </a:t>
                      </a:r>
                      <a:r>
                        <a:rPr lang="en-IN" sz="1400" u="none" kern="1200" dirty="0" err="1">
                          <a:solidFill>
                            <a:schemeClr val="tx1"/>
                          </a:solidFill>
                          <a:effectLst/>
                          <a:latin typeface="Times New Roman" panose="02020603050405020304" pitchFamily="18" charset="0"/>
                          <a:ea typeface="+mn-ea"/>
                          <a:cs typeface="Times New Roman" panose="02020603050405020304" pitchFamily="18" charset="0"/>
                        </a:rPr>
                        <a:t>Murthy,Ch</a:t>
                      </a:r>
                      <a:r>
                        <a:rPr lang="en-IN" sz="1400" u="none" kern="1200" dirty="0">
                          <a:solidFill>
                            <a:schemeClr val="tx1"/>
                          </a:solidFill>
                          <a:effectLst/>
                          <a:latin typeface="Times New Roman" panose="02020603050405020304" pitchFamily="18" charset="0"/>
                          <a:ea typeface="+mn-ea"/>
                          <a:cs typeface="Times New Roman" panose="02020603050405020304" pitchFamily="18" charset="0"/>
                        </a:rPr>
                        <a:t>. D. V. P. </a:t>
                      </a:r>
                      <a:r>
                        <a:rPr lang="en-IN" sz="1400" u="none" kern="1200" dirty="0" err="1">
                          <a:solidFill>
                            <a:schemeClr val="tx1"/>
                          </a:solidFill>
                          <a:effectLst/>
                          <a:latin typeface="Times New Roman" panose="02020603050405020304" pitchFamily="18" charset="0"/>
                          <a:ea typeface="+mn-ea"/>
                          <a:cs typeface="Times New Roman" panose="02020603050405020304" pitchFamily="18" charset="0"/>
                        </a:rPr>
                        <a:t>Kumari,E</a:t>
                      </a:r>
                      <a:r>
                        <a:rPr lang="en-IN" sz="1400" u="none" kern="1200" dirty="0">
                          <a:solidFill>
                            <a:schemeClr val="tx1"/>
                          </a:solidFill>
                          <a:effectLst/>
                          <a:latin typeface="Times New Roman" panose="02020603050405020304" pitchFamily="18" charset="0"/>
                          <a:ea typeface="+mn-ea"/>
                          <a:cs typeface="Times New Roman" panose="02020603050405020304" pitchFamily="18" charset="0"/>
                        </a:rPr>
                        <a:t>. Laxmi </a:t>
                      </a:r>
                      <a:r>
                        <a:rPr lang="en-IN" sz="1400" u="none" kern="1200" dirty="0" err="1">
                          <a:solidFill>
                            <a:schemeClr val="tx1"/>
                          </a:solidFill>
                          <a:effectLst/>
                          <a:latin typeface="Times New Roman" panose="02020603050405020304" pitchFamily="18" charset="0"/>
                          <a:ea typeface="+mn-ea"/>
                          <a:cs typeface="Times New Roman" panose="02020603050405020304" pitchFamily="18" charset="0"/>
                        </a:rPr>
                        <a:t>Lydia,Mohamad</a:t>
                      </a:r>
                      <a:r>
                        <a:rPr lang="en-IN" sz="1400" u="none" kern="1200" dirty="0">
                          <a:solidFill>
                            <a:schemeClr val="tx1"/>
                          </a:solidFill>
                          <a:effectLst/>
                          <a:latin typeface="Times New Roman" panose="02020603050405020304" pitchFamily="18" charset="0"/>
                          <a:ea typeface="+mn-ea"/>
                          <a:cs typeface="Times New Roman" panose="02020603050405020304" pitchFamily="18" charset="0"/>
                        </a:rPr>
                        <a:t> Khairi </a:t>
                      </a:r>
                      <a:r>
                        <a:rPr lang="en-IN" sz="1400" u="none" kern="1200" dirty="0" err="1">
                          <a:solidFill>
                            <a:schemeClr val="tx1"/>
                          </a:solidFill>
                          <a:effectLst/>
                          <a:latin typeface="Times New Roman" panose="02020603050405020304" pitchFamily="18" charset="0"/>
                          <a:ea typeface="+mn-ea"/>
                          <a:cs typeface="Times New Roman" panose="02020603050405020304" pitchFamily="18" charset="0"/>
                        </a:rPr>
                        <a:t>Ishak,Myriam</a:t>
                      </a:r>
                      <a:r>
                        <a:rPr lang="en-IN" sz="1400" u="none" kern="1200" dirty="0">
                          <a:solidFill>
                            <a:schemeClr val="tx1"/>
                          </a:solidFill>
                          <a:effectLst/>
                          <a:latin typeface="Times New Roman" panose="02020603050405020304" pitchFamily="18" charset="0"/>
                          <a:ea typeface="+mn-ea"/>
                          <a:cs typeface="Times New Roman" panose="02020603050405020304" pitchFamily="18" charset="0"/>
                        </a:rPr>
                        <a:t> </a:t>
                      </a:r>
                      <a:r>
                        <a:rPr lang="en-IN" sz="1400" u="none" kern="1200" dirty="0" err="1">
                          <a:solidFill>
                            <a:schemeClr val="tx1"/>
                          </a:solidFill>
                          <a:effectLst/>
                          <a:latin typeface="Times New Roman" panose="02020603050405020304" pitchFamily="18" charset="0"/>
                          <a:ea typeface="+mn-ea"/>
                          <a:cs typeface="Times New Roman" panose="02020603050405020304" pitchFamily="18" charset="0"/>
                        </a:rPr>
                        <a:t>Hadjouni,Samih</a:t>
                      </a:r>
                      <a:r>
                        <a:rPr lang="en-IN" sz="1400" u="none" kern="1200" dirty="0">
                          <a:solidFill>
                            <a:schemeClr val="tx1"/>
                          </a:solidFill>
                          <a:effectLst/>
                          <a:latin typeface="Times New Roman" panose="02020603050405020304" pitchFamily="18" charset="0"/>
                          <a:ea typeface="+mn-ea"/>
                          <a:cs typeface="Times New Roman" panose="02020603050405020304" pitchFamily="18" charset="0"/>
                        </a:rPr>
                        <a:t> M. Mostafa.</a:t>
                      </a:r>
                    </a:p>
                    <a:p>
                      <a:pPr marL="0" marR="0" lvl="0" indent="0" algn="l" defTabSz="914400" rtl="0" eaLnBrk="1" fontAlgn="auto" latinLnBrk="0" hangingPunct="1">
                        <a:lnSpc>
                          <a:spcPct val="150000"/>
                        </a:lnSpc>
                        <a:spcBef>
                          <a:spcPts val="0"/>
                        </a:spcBef>
                        <a:spcAft>
                          <a:spcPts val="0"/>
                        </a:spcAft>
                        <a:buClrTx/>
                        <a:buSzTx/>
                        <a:buFontTx/>
                        <a:buNone/>
                        <a:tabLst/>
                        <a:defRPr/>
                      </a:pPr>
                      <a:endParaRPr lang="en-IN" sz="1400" b="0" u="none" kern="1200" dirty="0">
                        <a:solidFill>
                          <a:schemeClr val="tx1"/>
                        </a:solidFill>
                        <a:effectLst/>
                        <a:latin typeface="Times New Roman" panose="02020603050405020304" pitchFamily="18" charset="0"/>
                        <a:ea typeface="+mn-ea"/>
                        <a:cs typeface="Times New Roman" panose="02020603050405020304" pitchFamily="18" charset="0"/>
                      </a:endParaRPr>
                    </a:p>
                    <a:p>
                      <a:pPr algn="l">
                        <a:lnSpc>
                          <a:spcPct val="150000"/>
                        </a:lnSpc>
                      </a:pPr>
                      <a:r>
                        <a:rPr lang="en-IN" sz="1400" b="0" u="none" kern="1200" dirty="0">
                          <a:solidFill>
                            <a:schemeClr val="tx1"/>
                          </a:solidFill>
                          <a:effectLst/>
                          <a:latin typeface="Times New Roman" panose="02020603050405020304" pitchFamily="18" charset="0"/>
                          <a:ea typeface="+mn-ea"/>
                          <a:cs typeface="Times New Roman" panose="02020603050405020304" pitchFamily="18" charset="0"/>
                        </a:rPr>
                        <a:t>YEAR:2023</a:t>
                      </a:r>
                    </a:p>
                    <a:p>
                      <a:pPr algn="l">
                        <a:lnSpc>
                          <a:spcPct val="150000"/>
                        </a:lnSpc>
                      </a:pPr>
                      <a:r>
                        <a:rPr lang="en-IN" sz="1400" b="0" kern="1200" dirty="0">
                          <a:solidFill>
                            <a:schemeClr val="tx1"/>
                          </a:solidFill>
                          <a:effectLst/>
                          <a:latin typeface="Times New Roman" panose="02020603050405020304" pitchFamily="18" charset="0"/>
                          <a:ea typeface="+mn-ea"/>
                          <a:cs typeface="Times New Roman" panose="02020603050405020304" pitchFamily="18" charset="0"/>
                        </a:rPr>
                        <a:t> </a:t>
                      </a:r>
                    </a:p>
                    <a:p>
                      <a:pPr algn="l">
                        <a:lnSpc>
                          <a:spcPct val="150000"/>
                        </a:lnSpc>
                      </a:pPr>
                      <a:endParaRPr lang="en-IN" sz="14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50000"/>
                        </a:lnSpc>
                      </a:pP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Conventional techniques for detecting cyberbullying, such as relying on users to report the instance of bullying, are not always effective</a:t>
                      </a:r>
                      <a:r>
                        <a:rPr lang="en-US" sz="1800" b="0" i="0" kern="1200" dirty="0">
                          <a:solidFill>
                            <a:schemeClr val="dk1"/>
                          </a:solidFill>
                          <a:effectLst/>
                          <a:latin typeface="+mn-lt"/>
                          <a:ea typeface="+mn-ea"/>
                          <a:cs typeface="+mn-cs"/>
                        </a:rPr>
                        <a:t>.</a:t>
                      </a:r>
                      <a:endParaRPr lang="en-IN" sz="14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50000"/>
                        </a:lnSpc>
                      </a:pPr>
                      <a:r>
                        <a:rPr lang="en-IN" sz="1400" kern="1200" dirty="0">
                          <a:solidFill>
                            <a:schemeClr val="tx1"/>
                          </a:solidFill>
                          <a:effectLst/>
                          <a:latin typeface="Times New Roman" panose="02020603050405020304" pitchFamily="18" charset="0"/>
                          <a:ea typeface="+mn-ea"/>
                          <a:cs typeface="Times New Roman" panose="02020603050405020304" pitchFamily="18" charset="0"/>
                        </a:rPr>
                        <a:t>Tournament-selected glowworm swarm optimization (EDL-TSGSO) algorithm for cyberbullying detection and classification on Twitter data. </a:t>
                      </a:r>
                      <a:endParaRPr lang="en-IN" sz="14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342900" indent="-342900" algn="l">
                        <a:lnSpc>
                          <a:spcPct val="150000"/>
                        </a:lnSpc>
                        <a:buAutoNum type="arabicPeriod"/>
                      </a:pP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GSO might struggle with scaling to handle large-scale optimization problems efficiently.</a:t>
                      </a:r>
                    </a:p>
                    <a:p>
                      <a:pPr marL="342900" indent="-342900" algn="l">
                        <a:lnSpc>
                          <a:spcPct val="150000"/>
                        </a:lnSpc>
                        <a:buAutoNum type="arabicPeriod"/>
                      </a:pP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GSO may converge relatively slowly compared to other optimization algorithms</a:t>
                      </a:r>
                      <a:endParaRPr lang="en-IN" sz="14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50271671"/>
                  </a:ext>
                </a:extLst>
              </a:tr>
            </a:tbl>
          </a:graphicData>
        </a:graphic>
      </p:graphicFrame>
      <p:sp>
        <p:nvSpPr>
          <p:cNvPr id="6" name="Footer Placeholder 5">
            <a:extLst>
              <a:ext uri="{FF2B5EF4-FFF2-40B4-BE49-F238E27FC236}">
                <a16:creationId xmlns:a16="http://schemas.microsoft.com/office/drawing/2014/main" id="{582BF9AE-A0E2-F680-DA51-C9FE5D8D5CD1}"/>
              </a:ext>
            </a:extLst>
          </p:cNvPr>
          <p:cNvSpPr>
            <a:spLocks noGrp="1"/>
          </p:cNvSpPr>
          <p:nvPr>
            <p:ph type="ftr" sz="quarter" idx="11"/>
          </p:nvPr>
        </p:nvSpPr>
        <p:spPr/>
        <p:txBody>
          <a:bodyPr/>
          <a:lstStyle/>
          <a:p>
            <a:r>
              <a:rPr lang="en-US"/>
              <a:t>4</a:t>
            </a:r>
          </a:p>
        </p:txBody>
      </p:sp>
    </p:spTree>
    <p:extLst>
      <p:ext uri="{BB962C8B-B14F-4D97-AF65-F5344CB8AC3E}">
        <p14:creationId xmlns:p14="http://schemas.microsoft.com/office/powerpoint/2010/main" val="3903193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A700A749-A621-3B23-A1C0-673208480257}"/>
              </a:ext>
            </a:extLst>
          </p:cNvPr>
          <p:cNvGraphicFramePr>
            <a:graphicFrameLocks noGrp="1"/>
          </p:cNvGraphicFramePr>
          <p:nvPr>
            <p:ph idx="1"/>
            <p:extLst>
              <p:ext uri="{D42A27DB-BD31-4B8C-83A1-F6EECF244321}">
                <p14:modId xmlns:p14="http://schemas.microsoft.com/office/powerpoint/2010/main" val="3373330194"/>
              </p:ext>
            </p:extLst>
          </p:nvPr>
        </p:nvGraphicFramePr>
        <p:xfrm>
          <a:off x="171893" y="136525"/>
          <a:ext cx="8800214" cy="6225350"/>
        </p:xfrm>
        <a:graphic>
          <a:graphicData uri="http://schemas.openxmlformats.org/drawingml/2006/table">
            <a:tbl>
              <a:tblPr firstRow="1" bandRow="1">
                <a:tableStyleId>{5C22544A-7EE6-4342-B048-85BDC9FD1C3A}</a:tableStyleId>
              </a:tblPr>
              <a:tblGrid>
                <a:gridCol w="384171">
                  <a:extLst>
                    <a:ext uri="{9D8B030D-6E8A-4147-A177-3AD203B41FA5}">
                      <a16:colId xmlns:a16="http://schemas.microsoft.com/office/drawing/2014/main" val="1200391114"/>
                    </a:ext>
                  </a:extLst>
                </a:gridCol>
                <a:gridCol w="1389479">
                  <a:extLst>
                    <a:ext uri="{9D8B030D-6E8A-4147-A177-3AD203B41FA5}">
                      <a16:colId xmlns:a16="http://schemas.microsoft.com/office/drawing/2014/main" val="363672467"/>
                    </a:ext>
                  </a:extLst>
                </a:gridCol>
                <a:gridCol w="1466673">
                  <a:extLst>
                    <a:ext uri="{9D8B030D-6E8A-4147-A177-3AD203B41FA5}">
                      <a16:colId xmlns:a16="http://schemas.microsoft.com/office/drawing/2014/main" val="3160883134"/>
                    </a:ext>
                  </a:extLst>
                </a:gridCol>
                <a:gridCol w="1929831">
                  <a:extLst>
                    <a:ext uri="{9D8B030D-6E8A-4147-A177-3AD203B41FA5}">
                      <a16:colId xmlns:a16="http://schemas.microsoft.com/office/drawing/2014/main" val="2868898124"/>
                    </a:ext>
                  </a:extLst>
                </a:gridCol>
                <a:gridCol w="1929831">
                  <a:extLst>
                    <a:ext uri="{9D8B030D-6E8A-4147-A177-3AD203B41FA5}">
                      <a16:colId xmlns:a16="http://schemas.microsoft.com/office/drawing/2014/main" val="2542218720"/>
                    </a:ext>
                  </a:extLst>
                </a:gridCol>
                <a:gridCol w="1700229">
                  <a:extLst>
                    <a:ext uri="{9D8B030D-6E8A-4147-A177-3AD203B41FA5}">
                      <a16:colId xmlns:a16="http://schemas.microsoft.com/office/drawing/2014/main" val="3366767529"/>
                    </a:ext>
                  </a:extLst>
                </a:gridCol>
              </a:tblGrid>
              <a:tr h="5913950">
                <a:tc>
                  <a:txBody>
                    <a:bodyPr/>
                    <a:lstStyle/>
                    <a:p>
                      <a:pPr>
                        <a:lnSpc>
                          <a:spcPct val="150000"/>
                        </a:lnSpc>
                      </a:pPr>
                      <a:r>
                        <a:rPr lang="en-US" sz="1400" b="0" dirty="0">
                          <a:solidFill>
                            <a:schemeClr val="tx1"/>
                          </a:solidFill>
                          <a:latin typeface="Times New Roman" panose="02020603050405020304" pitchFamily="18" charset="0"/>
                          <a:cs typeface="Times New Roman" panose="02020603050405020304" pitchFamily="18" charset="0"/>
                        </a:rPr>
                        <a:t>2.</a:t>
                      </a:r>
                    </a:p>
                    <a:p>
                      <a:pPr>
                        <a:lnSpc>
                          <a:spcPct val="150000"/>
                        </a:lnSpc>
                      </a:pPr>
                      <a:endParaRPr lang="en-US" sz="1400" b="0" dirty="0">
                        <a:solidFill>
                          <a:schemeClr val="tx1"/>
                        </a:solidFill>
                        <a:latin typeface="Times New Roman" panose="02020603050405020304" pitchFamily="18" charset="0"/>
                        <a:cs typeface="Times New Roman" panose="02020603050405020304" pitchFamily="18" charset="0"/>
                      </a:endParaRPr>
                    </a:p>
                    <a:p>
                      <a:pPr>
                        <a:lnSpc>
                          <a:spcPct val="150000"/>
                        </a:lnSpc>
                      </a:pPr>
                      <a:endParaRPr lang="en-US" sz="1400" b="0" dirty="0">
                        <a:solidFill>
                          <a:schemeClr val="tx1"/>
                        </a:solidFill>
                        <a:latin typeface="Times New Roman" panose="02020603050405020304" pitchFamily="18" charset="0"/>
                        <a:cs typeface="Times New Roman" panose="02020603050405020304" pitchFamily="18" charset="0"/>
                      </a:endParaRPr>
                    </a:p>
                    <a:p>
                      <a:pPr>
                        <a:lnSpc>
                          <a:spcPct val="150000"/>
                        </a:lnSpc>
                      </a:pPr>
                      <a:endParaRPr lang="en-US" sz="1400" b="0" dirty="0">
                        <a:solidFill>
                          <a:schemeClr val="tx1"/>
                        </a:solidFill>
                        <a:latin typeface="Times New Roman" panose="02020603050405020304" pitchFamily="18" charset="0"/>
                        <a:cs typeface="Times New Roman" panose="02020603050405020304" pitchFamily="18" charset="0"/>
                      </a:endParaRPr>
                    </a:p>
                    <a:p>
                      <a:pPr>
                        <a:lnSpc>
                          <a:spcPct val="150000"/>
                        </a:lnSpc>
                      </a:pPr>
                      <a:endParaRPr lang="en-US" sz="1400" b="0" dirty="0">
                        <a:solidFill>
                          <a:schemeClr val="tx1"/>
                        </a:solidFill>
                        <a:latin typeface="Times New Roman" panose="02020603050405020304" pitchFamily="18" charset="0"/>
                        <a:cs typeface="Times New Roman" panose="02020603050405020304" pitchFamily="18" charset="0"/>
                      </a:endParaRPr>
                    </a:p>
                    <a:p>
                      <a:pPr>
                        <a:lnSpc>
                          <a:spcPct val="150000"/>
                        </a:lnSpc>
                      </a:pPr>
                      <a:endParaRPr lang="en-US" sz="1400" b="0" dirty="0">
                        <a:solidFill>
                          <a:schemeClr val="tx1"/>
                        </a:solidFill>
                        <a:latin typeface="Times New Roman" panose="02020603050405020304" pitchFamily="18" charset="0"/>
                        <a:cs typeface="Times New Roman" panose="02020603050405020304" pitchFamily="18" charset="0"/>
                      </a:endParaRPr>
                    </a:p>
                    <a:p>
                      <a:pPr>
                        <a:lnSpc>
                          <a:spcPct val="150000"/>
                        </a:lnSpc>
                      </a:pPr>
                      <a:endParaRPr lang="en-US" sz="1400" b="0" dirty="0">
                        <a:solidFill>
                          <a:schemeClr val="tx1"/>
                        </a:solidFill>
                        <a:latin typeface="Times New Roman" panose="02020603050405020304" pitchFamily="18" charset="0"/>
                        <a:cs typeface="Times New Roman" panose="02020603050405020304" pitchFamily="18" charset="0"/>
                      </a:endParaRPr>
                    </a:p>
                    <a:p>
                      <a:pPr>
                        <a:lnSpc>
                          <a:spcPct val="150000"/>
                        </a:lnSpc>
                      </a:pPr>
                      <a:endParaRPr lang="en-US" sz="1400" b="0" dirty="0">
                        <a:solidFill>
                          <a:schemeClr val="tx1"/>
                        </a:solidFill>
                        <a:latin typeface="Times New Roman" panose="02020603050405020304" pitchFamily="18" charset="0"/>
                        <a:cs typeface="Times New Roman" panose="02020603050405020304" pitchFamily="18" charset="0"/>
                      </a:endParaRPr>
                    </a:p>
                    <a:p>
                      <a:pPr>
                        <a:lnSpc>
                          <a:spcPct val="150000"/>
                        </a:lnSpc>
                      </a:pPr>
                      <a:endParaRPr lang="en-US" sz="1400" b="0" dirty="0">
                        <a:solidFill>
                          <a:schemeClr val="tx1"/>
                        </a:solidFill>
                        <a:latin typeface="Times New Roman" panose="02020603050405020304" pitchFamily="18" charset="0"/>
                        <a:cs typeface="Times New Roman" panose="02020603050405020304" pitchFamily="18" charset="0"/>
                      </a:endParaRPr>
                    </a:p>
                    <a:p>
                      <a:pPr>
                        <a:lnSpc>
                          <a:spcPct val="150000"/>
                        </a:lnSpc>
                      </a:pPr>
                      <a:r>
                        <a:rPr lang="en-US" sz="1400" b="0" dirty="0">
                          <a:solidFill>
                            <a:schemeClr val="tx1"/>
                          </a:solidFill>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50000"/>
                        </a:lnSpc>
                      </a:pPr>
                      <a:r>
                        <a:rPr lang="en-IN" sz="14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 Multi-Stage Machine Learning and Fuzzy Approach to Cyber-Hate Detection</a:t>
                      </a:r>
                    </a:p>
                    <a:p>
                      <a:pPr algn="l">
                        <a:lnSpc>
                          <a:spcPct val="150000"/>
                        </a:lnSpc>
                      </a:pPr>
                      <a:endParaRPr lang="en-IN" sz="14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l">
                        <a:lnSpc>
                          <a:spcPct val="150000"/>
                        </a:lnSpc>
                      </a:pPr>
                      <a:r>
                        <a:rPr lang="en-US" sz="1400" b="0" dirty="0">
                          <a:solidFill>
                            <a:schemeClr val="tx1"/>
                          </a:solidFill>
                          <a:latin typeface="Times New Roman" panose="02020603050405020304" pitchFamily="18" charset="0"/>
                          <a:cs typeface="Times New Roman" panose="02020603050405020304" pitchFamily="18" charset="0"/>
                        </a:rPr>
                        <a:t>A Deep Analysis of Textual Features Based Cyberbullying Detection Using Machine Learning</a:t>
                      </a:r>
                    </a:p>
                  </a:txBody>
                  <a:tcPr marL="114300" marR="1143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50000"/>
                        </a:lnSpc>
                        <a:spcAft>
                          <a:spcPts val="800"/>
                        </a:spcAft>
                      </a:pPr>
                      <a:r>
                        <a:rPr lang="en-IN" sz="14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Liba </a:t>
                      </a:r>
                      <a:r>
                        <a:rPr lang="en-IN" sz="1400" b="0" kern="1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Kestsbain</a:t>
                      </a:r>
                      <a:r>
                        <a:rPr lang="en-IN" sz="14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Biju Issac,</a:t>
                      </a:r>
                    </a:p>
                    <a:p>
                      <a:pPr algn="l">
                        <a:lnSpc>
                          <a:spcPct val="150000"/>
                        </a:lnSpc>
                        <a:spcAft>
                          <a:spcPts val="800"/>
                        </a:spcAft>
                      </a:pPr>
                      <a:r>
                        <a:rPr lang="en-IN" sz="1400" b="0" kern="1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Xiaomin</a:t>
                      </a:r>
                      <a:r>
                        <a:rPr lang="en-IN" sz="14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Chen,</a:t>
                      </a:r>
                    </a:p>
                    <a:p>
                      <a:pPr algn="l">
                        <a:lnSpc>
                          <a:spcPct val="150000"/>
                        </a:lnSpc>
                        <a:spcAft>
                          <a:spcPts val="800"/>
                        </a:spcAft>
                      </a:pPr>
                      <a:r>
                        <a:rPr lang="en-IN" sz="14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Seibu Mary  Jacob.</a:t>
                      </a:r>
                    </a:p>
                    <a:p>
                      <a:pPr algn="l">
                        <a:lnSpc>
                          <a:spcPct val="150000"/>
                        </a:lnSpc>
                        <a:spcAft>
                          <a:spcPts val="800"/>
                        </a:spcAft>
                      </a:pPr>
                      <a:r>
                        <a:rPr lang="en-IN" sz="14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YEAR:2023</a:t>
                      </a:r>
                    </a:p>
                    <a:p>
                      <a:pPr algn="l">
                        <a:lnSpc>
                          <a:spcPct val="150000"/>
                        </a:lnSpc>
                        <a:spcAft>
                          <a:spcPts val="800"/>
                        </a:spcAft>
                      </a:pPr>
                      <a:r>
                        <a:rPr lang="en-IN" sz="14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p>
                    <a:p>
                      <a:pPr algn="l">
                        <a:lnSpc>
                          <a:spcPct val="150000"/>
                        </a:lnSpc>
                        <a:spcAft>
                          <a:spcPts val="800"/>
                        </a:spcAft>
                      </a:pPr>
                      <a:r>
                        <a:rPr lang="en-IN" sz="14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Md </a:t>
                      </a:r>
                      <a:r>
                        <a:rPr lang="en-IN" sz="1400" b="0" kern="1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Ishtyaq</a:t>
                      </a:r>
                      <a:r>
                        <a:rPr lang="en-IN" sz="14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Mahmud,</a:t>
                      </a:r>
                    </a:p>
                    <a:p>
                      <a:pPr algn="l">
                        <a:lnSpc>
                          <a:spcPct val="150000"/>
                        </a:lnSpc>
                        <a:spcAft>
                          <a:spcPts val="800"/>
                        </a:spcAft>
                      </a:pPr>
                      <a:r>
                        <a:rPr lang="en-IN" sz="1400" b="0" kern="1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Muntasir</a:t>
                      </a:r>
                      <a:r>
                        <a:rPr lang="en-IN" sz="14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400" b="0" kern="1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Mamun,Ahmed</a:t>
                      </a:r>
                      <a:r>
                        <a:rPr lang="en-IN" sz="14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400" b="0" kern="1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Abdelgawad</a:t>
                      </a:r>
                      <a:endParaRPr lang="en-IN" sz="14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50000"/>
                        </a:lnSpc>
                        <a:spcAft>
                          <a:spcPts val="800"/>
                        </a:spcAft>
                      </a:pPr>
                      <a:endParaRPr lang="en-IN" sz="14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50000"/>
                        </a:lnSpc>
                        <a:spcAft>
                          <a:spcPts val="800"/>
                        </a:spcAft>
                      </a:pPr>
                      <a:r>
                        <a:rPr lang="en-IN" sz="14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YEAR:2022</a:t>
                      </a:r>
                    </a:p>
                  </a:txBody>
                  <a:tcPr marL="114300" marR="1143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pPr>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The rise of Social media  platforms has led to the proliferation of cyber-hate, which is a significant concern that has garnered attention from researchers.</a:t>
                      </a:r>
                      <a:endParaRPr lang="en-IN" sz="1400" b="0" kern="1200" dirty="0">
                        <a:solidFill>
                          <a:schemeClr val="tx1"/>
                        </a:solidFill>
                        <a:effectLst/>
                        <a:latin typeface="Times New Roman" panose="02020603050405020304" pitchFamily="18" charset="0"/>
                        <a:ea typeface="+mn-ea"/>
                        <a:cs typeface="Times New Roman" panose="02020603050405020304" pitchFamily="18" charset="0"/>
                      </a:endParaRPr>
                    </a:p>
                    <a:p>
                      <a:pPr>
                        <a:lnSpc>
                          <a:spcPct val="150000"/>
                        </a:lnSpc>
                      </a:pPr>
                      <a:endParaRPr lang="en-IN" sz="1400" b="0" kern="1200" dirty="0">
                        <a:solidFill>
                          <a:schemeClr val="tx1"/>
                        </a:solidFill>
                        <a:effectLst/>
                        <a:latin typeface="Times New Roman" panose="02020603050405020304" pitchFamily="18" charset="0"/>
                        <a:ea typeface="+mn-ea"/>
                        <a:cs typeface="Times New Roman" panose="02020603050405020304" pitchFamily="18" charset="0"/>
                      </a:endParaRPr>
                    </a:p>
                    <a:p>
                      <a:pPr>
                        <a:lnSpc>
                          <a:spcPct val="150000"/>
                        </a:lnSpc>
                      </a:pPr>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One of the negative repercussions of utilizing social media is cyberbullying, which harms reputation, privacy, and feelings, or harasses us.</a:t>
                      </a:r>
                      <a:r>
                        <a:rPr lang="en-US" sz="1400" b="0" dirty="0">
                          <a:solidFill>
                            <a:schemeClr val="tx1"/>
                          </a:solidFill>
                          <a:latin typeface="Times New Roman" panose="02020603050405020304" pitchFamily="18" charset="0"/>
                          <a:cs typeface="Times New Roman" panose="02020603050405020304" pitchFamily="18" charset="0"/>
                        </a:rPr>
                        <a:t>.</a:t>
                      </a:r>
                      <a:r>
                        <a:rPr lang="en-IN" sz="1400" b="0" kern="1200" dirty="0">
                          <a:solidFill>
                            <a:schemeClr val="tx1"/>
                          </a:solidFill>
                          <a:effectLst/>
                          <a:latin typeface="Times New Roman" panose="02020603050405020304" pitchFamily="18" charset="0"/>
                          <a:ea typeface="+mn-ea"/>
                          <a:cs typeface="Times New Roman" panose="02020603050405020304" pitchFamily="18" charset="0"/>
                        </a:rPr>
                        <a:t> </a:t>
                      </a:r>
                      <a:endParaRPr lang="en-IN" sz="14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pPr>
                      <a:r>
                        <a:rPr lang="en-IN" sz="1400" b="0" kern="1200" dirty="0">
                          <a:solidFill>
                            <a:schemeClr val="tx1"/>
                          </a:solidFill>
                          <a:effectLst/>
                          <a:latin typeface="Times New Roman" panose="02020603050405020304" pitchFamily="18" charset="0"/>
                          <a:ea typeface="+mn-ea"/>
                          <a:cs typeface="Times New Roman" panose="02020603050405020304" pitchFamily="18" charset="0"/>
                        </a:rPr>
                        <a:t>This study applied two machine learning classifiers, Multinomial Naive Bayes and Logistic Regression, to four online hate datasets.</a:t>
                      </a:r>
                    </a:p>
                    <a:p>
                      <a:pPr>
                        <a:lnSpc>
                          <a:spcPct val="150000"/>
                        </a:lnSpc>
                      </a:pPr>
                      <a:endParaRPr lang="en-IN" sz="1400" b="0" kern="1200" dirty="0">
                        <a:solidFill>
                          <a:schemeClr val="tx1"/>
                        </a:solidFill>
                        <a:effectLst/>
                        <a:latin typeface="Times New Roman" panose="02020603050405020304" pitchFamily="18" charset="0"/>
                        <a:ea typeface="+mn-ea"/>
                        <a:cs typeface="Times New Roman" panose="02020603050405020304" pitchFamily="18" charset="0"/>
                      </a:endParaRPr>
                    </a:p>
                    <a:p>
                      <a:pPr>
                        <a:lnSpc>
                          <a:spcPct val="150000"/>
                        </a:lnSpc>
                      </a:pPr>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In this </a:t>
                      </a:r>
                      <a:r>
                        <a:rPr lang="en-US" sz="1400" b="0" i="0" kern="1200" dirty="0" err="1">
                          <a:solidFill>
                            <a:schemeClr val="tx1"/>
                          </a:solidFill>
                          <a:effectLst/>
                          <a:latin typeface="Times New Roman" panose="02020603050405020304" pitchFamily="18" charset="0"/>
                          <a:ea typeface="+mn-ea"/>
                          <a:cs typeface="Times New Roman" panose="02020603050405020304" pitchFamily="18" charset="0"/>
                        </a:rPr>
                        <a:t>study,they</a:t>
                      </a:r>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 analyzed five distinct machine learning models, including </a:t>
                      </a:r>
                      <a:r>
                        <a:rPr lang="en-US" sz="1400" b="0" i="0" kern="1200" dirty="0" err="1">
                          <a:solidFill>
                            <a:schemeClr val="tx1"/>
                          </a:solidFill>
                          <a:effectLst/>
                          <a:latin typeface="Times New Roman" panose="02020603050405020304" pitchFamily="18" charset="0"/>
                          <a:ea typeface="+mn-ea"/>
                          <a:cs typeface="Times New Roman" panose="02020603050405020304" pitchFamily="18" charset="0"/>
                        </a:rPr>
                        <a:t>LightGBM</a:t>
                      </a:r>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400" b="0" i="0" kern="1200" dirty="0" err="1">
                          <a:solidFill>
                            <a:schemeClr val="tx1"/>
                          </a:solidFill>
                          <a:effectLst/>
                          <a:latin typeface="Times New Roman" panose="02020603050405020304" pitchFamily="18" charset="0"/>
                          <a:ea typeface="+mn-ea"/>
                          <a:cs typeface="Times New Roman" panose="02020603050405020304" pitchFamily="18" charset="0"/>
                        </a:rPr>
                        <a:t>XGBoost</a:t>
                      </a:r>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 Logistic Regression, Random Forest, and AdaBoost, to detect cyberbullying using the textual feature-based tweeters dataset.</a:t>
                      </a:r>
                      <a:endParaRPr lang="en-US" sz="14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pPr>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The performance of MNB and LR heavily relies on the quality of features extracted from </a:t>
                      </a:r>
                      <a:r>
                        <a:rPr lang="en-US" sz="1400" b="0" i="0" kern="1200" dirty="0" err="1">
                          <a:solidFill>
                            <a:schemeClr val="tx1"/>
                          </a:solidFill>
                          <a:effectLst/>
                          <a:latin typeface="Times New Roman" panose="02020603050405020304" pitchFamily="18" charset="0"/>
                          <a:ea typeface="+mn-ea"/>
                          <a:cs typeface="Times New Roman" panose="02020603050405020304" pitchFamily="18" charset="0"/>
                        </a:rPr>
                        <a:t>text.</a:t>
                      </a:r>
                      <a:r>
                        <a:rPr lang="en-US" sz="1800" b="0" i="0" kern="1200" dirty="0" err="1">
                          <a:solidFill>
                            <a:schemeClr val="lt1"/>
                          </a:solidFill>
                          <a:effectLst/>
                          <a:latin typeface="+mn-lt"/>
                          <a:ea typeface="+mn-ea"/>
                          <a:cs typeface="+mn-cs"/>
                        </a:rPr>
                        <a:t>ta</a:t>
                      </a:r>
                      <a:r>
                        <a:rPr lang="en-US" sz="1800" b="0" i="0" kern="1200" dirty="0">
                          <a:solidFill>
                            <a:schemeClr val="lt1"/>
                          </a:solidFill>
                          <a:effectLst/>
                          <a:latin typeface="+mn-lt"/>
                          <a:ea typeface="+mn-ea"/>
                          <a:cs typeface="+mn-cs"/>
                        </a:rPr>
                        <a:t>.</a:t>
                      </a:r>
                      <a:endParaRPr lang="en-IN" sz="1400" b="0" i="0" kern="1200" dirty="0">
                        <a:solidFill>
                          <a:schemeClr val="tx1"/>
                        </a:solidFill>
                        <a:effectLst/>
                        <a:latin typeface="Times New Roman" panose="02020603050405020304" pitchFamily="18" charset="0"/>
                        <a:ea typeface="+mn-ea"/>
                        <a:cs typeface="Times New Roman" panose="02020603050405020304" pitchFamily="18" charset="0"/>
                      </a:endParaRPr>
                    </a:p>
                    <a:p>
                      <a:pPr>
                        <a:lnSpc>
                          <a:spcPct val="150000"/>
                        </a:lnSpc>
                      </a:pPr>
                      <a:endParaRPr lang="en-IN" sz="1400" b="0" kern="1200" dirty="0">
                        <a:solidFill>
                          <a:schemeClr val="tx1"/>
                        </a:solidFill>
                        <a:effectLst/>
                        <a:latin typeface="Times New Roman" panose="02020603050405020304" pitchFamily="18" charset="0"/>
                        <a:ea typeface="+mn-ea"/>
                        <a:cs typeface="Times New Roman" panose="02020603050405020304" pitchFamily="18" charset="0"/>
                      </a:endParaRPr>
                    </a:p>
                    <a:p>
                      <a:pPr>
                        <a:lnSpc>
                          <a:spcPct val="150000"/>
                        </a:lnSpc>
                      </a:pPr>
                      <a:endParaRPr lang="en-IN" sz="1400" b="0" i="0" kern="1200" dirty="0">
                        <a:solidFill>
                          <a:schemeClr val="tx1"/>
                        </a:solidFill>
                        <a:effectLst/>
                        <a:latin typeface="Times New Roman" panose="02020603050405020304" pitchFamily="18" charset="0"/>
                        <a:ea typeface="+mn-ea"/>
                        <a:cs typeface="Times New Roman" panose="02020603050405020304" pitchFamily="18" charset="0"/>
                      </a:endParaRPr>
                    </a:p>
                    <a:p>
                      <a:pPr>
                        <a:lnSpc>
                          <a:spcPct val="150000"/>
                        </a:lnSpc>
                      </a:pPr>
                      <a:r>
                        <a:rPr lang="en-IN" sz="1400" b="0" i="0" kern="1200" dirty="0">
                          <a:solidFill>
                            <a:schemeClr val="tx1"/>
                          </a:solidFill>
                          <a:effectLst/>
                          <a:latin typeface="Times New Roman" panose="02020603050405020304" pitchFamily="18" charset="0"/>
                          <a:ea typeface="+mn-ea"/>
                          <a:cs typeface="Times New Roman" panose="02020603050405020304" pitchFamily="18" charset="0"/>
                        </a:rPr>
                        <a:t>T</a:t>
                      </a:r>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hey may lack interpretability in feature importance, making it challenging to understand which features contribute most to cyberbullying detection.</a:t>
                      </a:r>
                      <a:endParaRPr lang="en-US" sz="1400" b="0" dirty="0">
                        <a:solidFill>
                          <a:schemeClr val="tx1"/>
                        </a:solidFill>
                        <a:latin typeface="Times New Roman" panose="02020603050405020304" pitchFamily="18" charset="0"/>
                        <a:cs typeface="Times New Roman" panose="02020603050405020304" pitchFamily="18" charset="0"/>
                      </a:endParaRPr>
                    </a:p>
                    <a:p>
                      <a:pPr>
                        <a:lnSpc>
                          <a:spcPct val="150000"/>
                        </a:lnSpc>
                      </a:pPr>
                      <a:endParaRPr lang="en-US" sz="14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38594783"/>
                  </a:ext>
                </a:extLst>
              </a:tr>
            </a:tbl>
          </a:graphicData>
        </a:graphic>
      </p:graphicFrame>
      <p:cxnSp>
        <p:nvCxnSpPr>
          <p:cNvPr id="3" name="Straight Connector 2">
            <a:extLst>
              <a:ext uri="{FF2B5EF4-FFF2-40B4-BE49-F238E27FC236}">
                <a16:creationId xmlns:a16="http://schemas.microsoft.com/office/drawing/2014/main" id="{B8BDD0B2-B848-E22A-9F28-7A1DEED1DFA9}"/>
              </a:ext>
            </a:extLst>
          </p:cNvPr>
          <p:cNvCxnSpPr>
            <a:cxnSpLocks/>
          </p:cNvCxnSpPr>
          <p:nvPr/>
        </p:nvCxnSpPr>
        <p:spPr>
          <a:xfrm>
            <a:off x="230372" y="2438400"/>
            <a:ext cx="87612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Footer Placeholder 5">
            <a:extLst>
              <a:ext uri="{FF2B5EF4-FFF2-40B4-BE49-F238E27FC236}">
                <a16:creationId xmlns:a16="http://schemas.microsoft.com/office/drawing/2014/main" id="{5B2E01D4-981E-C062-64BD-4832BA64C6CD}"/>
              </a:ext>
            </a:extLst>
          </p:cNvPr>
          <p:cNvSpPr>
            <a:spLocks noGrp="1"/>
          </p:cNvSpPr>
          <p:nvPr>
            <p:ph type="ftr" sz="quarter" idx="11"/>
          </p:nvPr>
        </p:nvSpPr>
        <p:spPr/>
        <p:txBody>
          <a:bodyPr/>
          <a:lstStyle/>
          <a:p>
            <a:r>
              <a:rPr lang="en-US"/>
              <a:t>5</a:t>
            </a:r>
          </a:p>
        </p:txBody>
      </p:sp>
    </p:spTree>
    <p:extLst>
      <p:ext uri="{BB962C8B-B14F-4D97-AF65-F5344CB8AC3E}">
        <p14:creationId xmlns:p14="http://schemas.microsoft.com/office/powerpoint/2010/main" val="1614020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DE35489F-CA25-0B20-5544-3741023DC5B3}"/>
              </a:ext>
            </a:extLst>
          </p:cNvPr>
          <p:cNvGraphicFramePr>
            <a:graphicFrameLocks noGrp="1"/>
          </p:cNvGraphicFramePr>
          <p:nvPr>
            <p:ph idx="1"/>
            <p:extLst>
              <p:ext uri="{D42A27DB-BD31-4B8C-83A1-F6EECF244321}">
                <p14:modId xmlns:p14="http://schemas.microsoft.com/office/powerpoint/2010/main" val="142006521"/>
              </p:ext>
            </p:extLst>
          </p:nvPr>
        </p:nvGraphicFramePr>
        <p:xfrm>
          <a:off x="114300" y="381000"/>
          <a:ext cx="8915399" cy="6030340"/>
        </p:xfrm>
        <a:graphic>
          <a:graphicData uri="http://schemas.openxmlformats.org/drawingml/2006/table">
            <a:tbl>
              <a:tblPr firstRow="1" bandRow="1">
                <a:tableStyleId>{5C22544A-7EE6-4342-B048-85BDC9FD1C3A}</a:tableStyleId>
              </a:tblPr>
              <a:tblGrid>
                <a:gridCol w="398959">
                  <a:extLst>
                    <a:ext uri="{9D8B030D-6E8A-4147-A177-3AD203B41FA5}">
                      <a16:colId xmlns:a16="http://schemas.microsoft.com/office/drawing/2014/main" val="1375792036"/>
                    </a:ext>
                  </a:extLst>
                </a:gridCol>
                <a:gridCol w="1315541">
                  <a:extLst>
                    <a:ext uri="{9D8B030D-6E8A-4147-A177-3AD203B41FA5}">
                      <a16:colId xmlns:a16="http://schemas.microsoft.com/office/drawing/2014/main" val="2335177903"/>
                    </a:ext>
                  </a:extLst>
                </a:gridCol>
                <a:gridCol w="1371600">
                  <a:extLst>
                    <a:ext uri="{9D8B030D-6E8A-4147-A177-3AD203B41FA5}">
                      <a16:colId xmlns:a16="http://schemas.microsoft.com/office/drawing/2014/main" val="1990161541"/>
                    </a:ext>
                  </a:extLst>
                </a:gridCol>
                <a:gridCol w="1752600">
                  <a:extLst>
                    <a:ext uri="{9D8B030D-6E8A-4147-A177-3AD203B41FA5}">
                      <a16:colId xmlns:a16="http://schemas.microsoft.com/office/drawing/2014/main" val="2790455583"/>
                    </a:ext>
                  </a:extLst>
                </a:gridCol>
                <a:gridCol w="2057400">
                  <a:extLst>
                    <a:ext uri="{9D8B030D-6E8A-4147-A177-3AD203B41FA5}">
                      <a16:colId xmlns:a16="http://schemas.microsoft.com/office/drawing/2014/main" val="2818175018"/>
                    </a:ext>
                  </a:extLst>
                </a:gridCol>
                <a:gridCol w="2019299">
                  <a:extLst>
                    <a:ext uri="{9D8B030D-6E8A-4147-A177-3AD203B41FA5}">
                      <a16:colId xmlns:a16="http://schemas.microsoft.com/office/drawing/2014/main" val="4186980125"/>
                    </a:ext>
                  </a:extLst>
                </a:gridCol>
              </a:tblGrid>
              <a:tr h="6030340">
                <a:tc>
                  <a:txBody>
                    <a:bodyPr/>
                    <a:lstStyle/>
                    <a:p>
                      <a:pPr>
                        <a:lnSpc>
                          <a:spcPct val="150000"/>
                        </a:lnSpc>
                      </a:pPr>
                      <a:r>
                        <a:rPr lang="en-US" sz="1400" b="0" dirty="0">
                          <a:solidFill>
                            <a:schemeClr val="tx1"/>
                          </a:solidFill>
                          <a:latin typeface="Times New Roman" panose="02020603050405020304" pitchFamily="18" charset="0"/>
                          <a:cs typeface="Times New Roman" panose="02020603050405020304" pitchFamily="18" charset="0"/>
                        </a:rPr>
                        <a:t>4.</a:t>
                      </a:r>
                      <a:endParaRPr lang="en-IN" sz="14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50000"/>
                        </a:lnSpc>
                        <a:spcAft>
                          <a:spcPts val="800"/>
                        </a:spcAft>
                      </a:pPr>
                      <a:r>
                        <a:rPr lang="en-IN" sz="1400" b="0" kern="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DEA-RNN: A Hybrid Deep Learning Approach for Cyberbullying Detection in Twitter Social Media Platform</a:t>
                      </a:r>
                      <a:endParaRPr lang="en-IN" sz="14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14300" marR="1143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50000"/>
                        </a:lnSpc>
                        <a:spcAft>
                          <a:spcPts val="800"/>
                        </a:spcAft>
                      </a:pPr>
                      <a:r>
                        <a:rPr lang="en-IN" sz="1400" b="0" dirty="0">
                          <a:solidFill>
                            <a:schemeClr val="tx1"/>
                          </a:solidFill>
                          <a:latin typeface="Times New Roman" panose="02020603050405020304" pitchFamily="18" charset="0"/>
                          <a:cs typeface="Times New Roman" panose="02020603050405020304" pitchFamily="18" charset="0"/>
                        </a:rPr>
                        <a:t>Belal Abdullah </a:t>
                      </a:r>
                      <a:r>
                        <a:rPr lang="en-IN" sz="1400" b="0" dirty="0" err="1">
                          <a:solidFill>
                            <a:schemeClr val="tx1"/>
                          </a:solidFill>
                          <a:latin typeface="Times New Roman" panose="02020603050405020304" pitchFamily="18" charset="0"/>
                          <a:cs typeface="Times New Roman" panose="02020603050405020304" pitchFamily="18" charset="0"/>
                        </a:rPr>
                        <a:t>Hezam</a:t>
                      </a:r>
                      <a:r>
                        <a:rPr lang="en-IN" sz="1400" b="0" dirty="0">
                          <a:solidFill>
                            <a:schemeClr val="tx1"/>
                          </a:solidFill>
                          <a:latin typeface="Times New Roman" panose="02020603050405020304" pitchFamily="18" charset="0"/>
                          <a:cs typeface="Times New Roman" panose="02020603050405020304" pitchFamily="18" charset="0"/>
                        </a:rPr>
                        <a:t> </a:t>
                      </a:r>
                      <a:r>
                        <a:rPr lang="en-IN" sz="1400" b="0" dirty="0" err="1">
                          <a:solidFill>
                            <a:schemeClr val="tx1"/>
                          </a:solidFill>
                          <a:latin typeface="Times New Roman" panose="02020603050405020304" pitchFamily="18" charset="0"/>
                          <a:cs typeface="Times New Roman" panose="02020603050405020304" pitchFamily="18" charset="0"/>
                        </a:rPr>
                        <a:t>Murshed</a:t>
                      </a:r>
                      <a:r>
                        <a:rPr lang="en-IN" sz="1400" b="0" dirty="0">
                          <a:solidFill>
                            <a:schemeClr val="tx1"/>
                          </a:solidFill>
                          <a:latin typeface="Times New Roman" panose="02020603050405020304" pitchFamily="18" charset="0"/>
                          <a:cs typeface="Times New Roman" panose="02020603050405020304" pitchFamily="18" charset="0"/>
                        </a:rPr>
                        <a:t>, Jemal </a:t>
                      </a:r>
                      <a:r>
                        <a:rPr lang="en-IN" sz="1400" b="0" dirty="0" err="1">
                          <a:solidFill>
                            <a:schemeClr val="tx1"/>
                          </a:solidFill>
                          <a:latin typeface="Times New Roman" panose="02020603050405020304" pitchFamily="18" charset="0"/>
                          <a:cs typeface="Times New Roman" panose="02020603050405020304" pitchFamily="18" charset="0"/>
                        </a:rPr>
                        <a:t>Abawajy</a:t>
                      </a:r>
                      <a:r>
                        <a:rPr lang="en-IN" sz="1400" b="0" dirty="0">
                          <a:solidFill>
                            <a:schemeClr val="tx1"/>
                          </a:solidFill>
                          <a:latin typeface="Times New Roman" panose="02020603050405020304" pitchFamily="18" charset="0"/>
                          <a:cs typeface="Times New Roman" panose="02020603050405020304" pitchFamily="18" charset="0"/>
                        </a:rPr>
                        <a:t> , </a:t>
                      </a:r>
                      <a:r>
                        <a:rPr lang="en-IN" sz="1400" b="0" dirty="0" err="1">
                          <a:solidFill>
                            <a:schemeClr val="tx1"/>
                          </a:solidFill>
                          <a:latin typeface="Times New Roman" panose="02020603050405020304" pitchFamily="18" charset="0"/>
                          <a:cs typeface="Times New Roman" panose="02020603050405020304" pitchFamily="18" charset="0"/>
                        </a:rPr>
                        <a:t>Suresha</a:t>
                      </a:r>
                      <a:r>
                        <a:rPr lang="en-IN" sz="1400" b="0" dirty="0">
                          <a:solidFill>
                            <a:schemeClr val="tx1"/>
                          </a:solidFill>
                          <a:latin typeface="Times New Roman" panose="02020603050405020304" pitchFamily="18" charset="0"/>
                          <a:cs typeface="Times New Roman" panose="02020603050405020304" pitchFamily="18" charset="0"/>
                        </a:rPr>
                        <a:t> </a:t>
                      </a:r>
                      <a:r>
                        <a:rPr lang="en-IN" sz="1400" b="0" dirty="0" err="1">
                          <a:solidFill>
                            <a:schemeClr val="tx1"/>
                          </a:solidFill>
                          <a:latin typeface="Times New Roman" panose="02020603050405020304" pitchFamily="18" charset="0"/>
                          <a:cs typeface="Times New Roman" panose="02020603050405020304" pitchFamily="18" charset="0"/>
                        </a:rPr>
                        <a:t>Mallappa</a:t>
                      </a:r>
                      <a:r>
                        <a:rPr lang="en-IN" sz="1400" b="0" dirty="0">
                          <a:solidFill>
                            <a:schemeClr val="tx1"/>
                          </a:solidFill>
                          <a:latin typeface="Times New Roman" panose="02020603050405020304" pitchFamily="18" charset="0"/>
                          <a:cs typeface="Times New Roman" panose="02020603050405020304" pitchFamily="18" charset="0"/>
                        </a:rPr>
                        <a:t> , </a:t>
                      </a:r>
                      <a:r>
                        <a:rPr lang="en-IN" sz="1400" b="0" dirty="0" err="1">
                          <a:solidFill>
                            <a:schemeClr val="tx1"/>
                          </a:solidFill>
                          <a:latin typeface="Times New Roman" panose="02020603050405020304" pitchFamily="18" charset="0"/>
                          <a:cs typeface="Times New Roman" panose="02020603050405020304" pitchFamily="18" charset="0"/>
                        </a:rPr>
                        <a:t>Mufeed</a:t>
                      </a:r>
                      <a:r>
                        <a:rPr lang="en-IN" sz="1400" b="0" dirty="0">
                          <a:solidFill>
                            <a:schemeClr val="tx1"/>
                          </a:solidFill>
                          <a:latin typeface="Times New Roman" panose="02020603050405020304" pitchFamily="18" charset="0"/>
                          <a:cs typeface="Times New Roman" panose="02020603050405020304" pitchFamily="18" charset="0"/>
                        </a:rPr>
                        <a:t> Ahmed </a:t>
                      </a:r>
                      <a:r>
                        <a:rPr lang="en-IN" sz="1400" b="0" dirty="0" err="1">
                          <a:solidFill>
                            <a:schemeClr val="tx1"/>
                          </a:solidFill>
                          <a:latin typeface="Times New Roman" panose="02020603050405020304" pitchFamily="18" charset="0"/>
                          <a:cs typeface="Times New Roman" panose="02020603050405020304" pitchFamily="18" charset="0"/>
                        </a:rPr>
                        <a:t>Naji</a:t>
                      </a:r>
                      <a:r>
                        <a:rPr lang="en-IN" sz="1400" b="0" dirty="0">
                          <a:solidFill>
                            <a:schemeClr val="tx1"/>
                          </a:solidFill>
                          <a:latin typeface="Times New Roman" panose="02020603050405020304" pitchFamily="18" charset="0"/>
                          <a:cs typeface="Times New Roman" panose="02020603050405020304" pitchFamily="18" charset="0"/>
                        </a:rPr>
                        <a:t> Saif  and Hasib </a:t>
                      </a:r>
                      <a:r>
                        <a:rPr lang="en-IN" sz="1400" b="0" dirty="0" err="1">
                          <a:solidFill>
                            <a:schemeClr val="tx1"/>
                          </a:solidFill>
                          <a:latin typeface="Times New Roman" panose="02020603050405020304" pitchFamily="18" charset="0"/>
                          <a:cs typeface="Times New Roman" panose="02020603050405020304" pitchFamily="18" charset="0"/>
                        </a:rPr>
                        <a:t>Daowd</a:t>
                      </a:r>
                      <a:r>
                        <a:rPr lang="en-IN" sz="1400" b="0" dirty="0">
                          <a:solidFill>
                            <a:schemeClr val="tx1"/>
                          </a:solidFill>
                          <a:latin typeface="Times New Roman" panose="02020603050405020304" pitchFamily="18" charset="0"/>
                          <a:cs typeface="Times New Roman" panose="02020603050405020304" pitchFamily="18" charset="0"/>
                        </a:rPr>
                        <a:t> Esmail al-Ariki</a:t>
                      </a:r>
                    </a:p>
                    <a:p>
                      <a:pPr algn="l">
                        <a:lnSpc>
                          <a:spcPct val="150000"/>
                        </a:lnSpc>
                        <a:spcAft>
                          <a:spcPts val="800"/>
                        </a:spcAft>
                      </a:pPr>
                      <a:endParaRPr lang="en-IN" sz="14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50000"/>
                        </a:lnSpc>
                        <a:spcAft>
                          <a:spcPts val="800"/>
                        </a:spcAft>
                      </a:pPr>
                      <a:endParaRPr lang="en-IN" sz="14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50000"/>
                        </a:lnSpc>
                        <a:spcAft>
                          <a:spcPts val="800"/>
                        </a:spcAft>
                      </a:pPr>
                      <a:endParaRPr lang="en-IN" sz="14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50000"/>
                        </a:lnSpc>
                        <a:spcAft>
                          <a:spcPts val="800"/>
                        </a:spcAft>
                      </a:pPr>
                      <a:r>
                        <a:rPr lang="en-IN" sz="14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YEAR:2022</a:t>
                      </a:r>
                    </a:p>
                    <a:p>
                      <a:pPr algn="l">
                        <a:lnSpc>
                          <a:spcPct val="150000"/>
                        </a:lnSpc>
                        <a:spcAft>
                          <a:spcPts val="800"/>
                        </a:spcAft>
                      </a:pPr>
                      <a:r>
                        <a:rPr lang="en-IN" sz="14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p>
                    <a:p>
                      <a:pPr algn="l">
                        <a:lnSpc>
                          <a:spcPct val="150000"/>
                        </a:lnSpc>
                        <a:spcAft>
                          <a:spcPts val="800"/>
                        </a:spcAft>
                      </a:pPr>
                      <a:r>
                        <a:rPr lang="en-IN" sz="14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114300" marR="1143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pPr>
                      <a:r>
                        <a:rPr lang="en-IN" sz="1400" b="0" kern="1200" dirty="0">
                          <a:solidFill>
                            <a:schemeClr val="tx1"/>
                          </a:solidFill>
                          <a:effectLst/>
                          <a:latin typeface="Times New Roman" panose="02020603050405020304" pitchFamily="18" charset="0"/>
                          <a:ea typeface="+mn-ea"/>
                          <a:cs typeface="Times New Roman" panose="02020603050405020304" pitchFamily="18" charset="0"/>
                        </a:rPr>
                        <a:t>Cyberbullying (CB) has become increasingly prevalent in social media platforms. With the popularity and widespread use of social media by individuals of all ages, it is vital to make social media platforms safer from cyberbullying.</a:t>
                      </a:r>
                      <a:endParaRPr lang="en-IN" sz="14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pPr>
                      <a:r>
                        <a:rPr lang="en-IN" sz="1800" b="0" i="0" kern="1200" dirty="0">
                          <a:solidFill>
                            <a:schemeClr val="lt1"/>
                          </a:solidFill>
                          <a:effectLst/>
                          <a:latin typeface="+mn-lt"/>
                          <a:ea typeface="+mn-ea"/>
                          <a:cs typeface="+mn-cs"/>
                        </a:rPr>
                        <a:t> </a:t>
                      </a:r>
                      <a:r>
                        <a:rPr lang="en-IN" sz="1400" b="0" i="0" kern="1200" dirty="0">
                          <a:solidFill>
                            <a:schemeClr val="tx1"/>
                          </a:solidFill>
                          <a:effectLst/>
                          <a:latin typeface="Times New Roman" panose="02020603050405020304" pitchFamily="18" charset="0"/>
                          <a:ea typeface="+mn-ea"/>
                          <a:cs typeface="Times New Roman" panose="02020603050405020304" pitchFamily="18" charset="0"/>
                        </a:rPr>
                        <a:t>This paper presents a hybrid deep learning model, called DEA-RNN, to detect CB on Twitter social media network. The proposed DEA-RNN model combines Elman type Recurrent Neural Networks (RNN) with an optimized Dolphin Echolocation Algorithm (DEA) for fine-tuning the Elman RNN’s parameters and reducing training time</a:t>
                      </a:r>
                      <a:r>
                        <a:rPr lang="en-IN" sz="1800" b="0" i="0" kern="1200" dirty="0">
                          <a:solidFill>
                            <a:schemeClr val="lt1"/>
                          </a:solidFill>
                          <a:effectLst/>
                          <a:latin typeface="+mn-lt"/>
                          <a:ea typeface="+mn-ea"/>
                          <a:cs typeface="+mn-cs"/>
                        </a:rPr>
                        <a:t>.</a:t>
                      </a:r>
                      <a:endParaRPr lang="en-IN" sz="14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342900" indent="-342900" algn="l">
                        <a:lnSpc>
                          <a:spcPct val="150000"/>
                        </a:lnSpc>
                        <a:spcAft>
                          <a:spcPts val="800"/>
                        </a:spcAft>
                        <a:buAutoNum type="arabicPeriod"/>
                      </a:pPr>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Deep learning models like RNNs can be computationally intensive to train, especially when dealing with large-scale datasets or complex network architectures. </a:t>
                      </a:r>
                    </a:p>
                    <a:p>
                      <a:pPr marL="342900" indent="-342900" algn="l">
                        <a:lnSpc>
                          <a:spcPct val="150000"/>
                        </a:lnSpc>
                        <a:spcAft>
                          <a:spcPts val="800"/>
                        </a:spcAft>
                        <a:buAutoNum type="arabicPeriod"/>
                      </a:pPr>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Deep learning models are vulnerable to adversarial attacks, where subtle perturbations to input data can cause misclassification.</a:t>
                      </a:r>
                      <a:endParaRPr lang="en-IN" sz="14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14300" marR="1143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87866694"/>
                  </a:ext>
                </a:extLst>
              </a:tr>
            </a:tbl>
          </a:graphicData>
        </a:graphic>
      </p:graphicFrame>
      <p:sp>
        <p:nvSpPr>
          <p:cNvPr id="5" name="Footer Placeholder 4">
            <a:extLst>
              <a:ext uri="{FF2B5EF4-FFF2-40B4-BE49-F238E27FC236}">
                <a16:creationId xmlns:a16="http://schemas.microsoft.com/office/drawing/2014/main" id="{0E6B6B0F-1B21-18BE-AA33-D9186DF3248B}"/>
              </a:ext>
            </a:extLst>
          </p:cNvPr>
          <p:cNvSpPr>
            <a:spLocks noGrp="1"/>
          </p:cNvSpPr>
          <p:nvPr>
            <p:ph type="ftr" sz="quarter" idx="11"/>
          </p:nvPr>
        </p:nvSpPr>
        <p:spPr/>
        <p:txBody>
          <a:bodyPr/>
          <a:lstStyle/>
          <a:p>
            <a:r>
              <a:rPr lang="en-US"/>
              <a:t>6</a:t>
            </a:r>
          </a:p>
        </p:txBody>
      </p:sp>
    </p:spTree>
    <p:extLst>
      <p:ext uri="{BB962C8B-B14F-4D97-AF65-F5344CB8AC3E}">
        <p14:creationId xmlns:p14="http://schemas.microsoft.com/office/powerpoint/2010/main" val="4048303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A5CD3-0C0E-87CE-2D78-B254BF9558B2}"/>
              </a:ext>
            </a:extLst>
          </p:cNvPr>
          <p:cNvSpPr>
            <a:spLocks noGrp="1"/>
          </p:cNvSpPr>
          <p:nvPr>
            <p:ph type="title"/>
          </p:nvPr>
        </p:nvSpPr>
        <p:spPr>
          <a:xfrm>
            <a:off x="457200" y="274638"/>
            <a:ext cx="8229600" cy="106362"/>
          </a:xfrm>
        </p:spPr>
        <p:txBody>
          <a:bodyPr>
            <a:normAutofit fontScale="90000"/>
          </a:bodyPr>
          <a:lstStyle/>
          <a:p>
            <a:endParaRPr lang="en-IN" dirty="0"/>
          </a:p>
        </p:txBody>
      </p:sp>
      <p:graphicFrame>
        <p:nvGraphicFramePr>
          <p:cNvPr id="4" name="Content Placeholder 3">
            <a:extLst>
              <a:ext uri="{FF2B5EF4-FFF2-40B4-BE49-F238E27FC236}">
                <a16:creationId xmlns:a16="http://schemas.microsoft.com/office/drawing/2014/main" id="{99BCA145-EA32-E2BD-265C-8629EC99F1D4}"/>
              </a:ext>
            </a:extLst>
          </p:cNvPr>
          <p:cNvGraphicFramePr>
            <a:graphicFrameLocks noGrp="1"/>
          </p:cNvGraphicFramePr>
          <p:nvPr>
            <p:ph idx="1"/>
            <p:extLst>
              <p:ext uri="{D42A27DB-BD31-4B8C-83A1-F6EECF244321}">
                <p14:modId xmlns:p14="http://schemas.microsoft.com/office/powerpoint/2010/main" val="844348313"/>
              </p:ext>
            </p:extLst>
          </p:nvPr>
        </p:nvGraphicFramePr>
        <p:xfrm>
          <a:off x="146685" y="136524"/>
          <a:ext cx="8850629" cy="6220777"/>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3587719414"/>
                    </a:ext>
                  </a:extLst>
                </a:gridCol>
                <a:gridCol w="1295400">
                  <a:extLst>
                    <a:ext uri="{9D8B030D-6E8A-4147-A177-3AD203B41FA5}">
                      <a16:colId xmlns:a16="http://schemas.microsoft.com/office/drawing/2014/main" val="689974067"/>
                    </a:ext>
                  </a:extLst>
                </a:gridCol>
                <a:gridCol w="1600200">
                  <a:extLst>
                    <a:ext uri="{9D8B030D-6E8A-4147-A177-3AD203B41FA5}">
                      <a16:colId xmlns:a16="http://schemas.microsoft.com/office/drawing/2014/main" val="4093924680"/>
                    </a:ext>
                  </a:extLst>
                </a:gridCol>
                <a:gridCol w="1834516">
                  <a:extLst>
                    <a:ext uri="{9D8B030D-6E8A-4147-A177-3AD203B41FA5}">
                      <a16:colId xmlns:a16="http://schemas.microsoft.com/office/drawing/2014/main" val="2189354712"/>
                    </a:ext>
                  </a:extLst>
                </a:gridCol>
                <a:gridCol w="2286000">
                  <a:extLst>
                    <a:ext uri="{9D8B030D-6E8A-4147-A177-3AD203B41FA5}">
                      <a16:colId xmlns:a16="http://schemas.microsoft.com/office/drawing/2014/main" val="430615122"/>
                    </a:ext>
                  </a:extLst>
                </a:gridCol>
                <a:gridCol w="1453513">
                  <a:extLst>
                    <a:ext uri="{9D8B030D-6E8A-4147-A177-3AD203B41FA5}">
                      <a16:colId xmlns:a16="http://schemas.microsoft.com/office/drawing/2014/main" val="657189975"/>
                    </a:ext>
                  </a:extLst>
                </a:gridCol>
              </a:tblGrid>
              <a:tr h="6220777">
                <a:tc>
                  <a:txBody>
                    <a:bodyPr/>
                    <a:lstStyle/>
                    <a:p>
                      <a:r>
                        <a:rPr lang="en-IN" sz="1400" b="0" dirty="0">
                          <a:solidFill>
                            <a:schemeClr val="tx1"/>
                          </a:solidFill>
                          <a:latin typeface="Times New Roman" panose="02020603050405020304" pitchFamily="18" charset="0"/>
                          <a:cs typeface="Times New Roman" panose="02020603050405020304" pitchFamily="18" charset="0"/>
                        </a:rPr>
                        <a:t>5</a:t>
                      </a:r>
                    </a:p>
                    <a:p>
                      <a:endParaRPr lang="en-IN" sz="1400" b="0" dirty="0">
                        <a:solidFill>
                          <a:schemeClr val="tx1"/>
                        </a:solidFill>
                        <a:latin typeface="Times New Roman" panose="02020603050405020304" pitchFamily="18" charset="0"/>
                        <a:cs typeface="Times New Roman" panose="02020603050405020304" pitchFamily="18" charset="0"/>
                      </a:endParaRPr>
                    </a:p>
                    <a:p>
                      <a:endParaRPr lang="en-IN" sz="1400" b="0" dirty="0">
                        <a:solidFill>
                          <a:schemeClr val="tx1"/>
                        </a:solidFill>
                        <a:latin typeface="Times New Roman" panose="02020603050405020304" pitchFamily="18" charset="0"/>
                        <a:cs typeface="Times New Roman" panose="02020603050405020304" pitchFamily="18" charset="0"/>
                      </a:endParaRPr>
                    </a:p>
                    <a:p>
                      <a:endParaRPr lang="en-IN" sz="1400" b="0" dirty="0">
                        <a:solidFill>
                          <a:schemeClr val="tx1"/>
                        </a:solidFill>
                        <a:latin typeface="Times New Roman" panose="02020603050405020304" pitchFamily="18" charset="0"/>
                        <a:cs typeface="Times New Roman" panose="02020603050405020304" pitchFamily="18" charset="0"/>
                      </a:endParaRPr>
                    </a:p>
                    <a:p>
                      <a:endParaRPr lang="en-IN" sz="1400" b="0" dirty="0">
                        <a:solidFill>
                          <a:schemeClr val="tx1"/>
                        </a:solidFill>
                        <a:latin typeface="Times New Roman" panose="02020603050405020304" pitchFamily="18" charset="0"/>
                        <a:cs typeface="Times New Roman" panose="02020603050405020304" pitchFamily="18" charset="0"/>
                      </a:endParaRPr>
                    </a:p>
                    <a:p>
                      <a:endParaRPr lang="en-IN" sz="1400" b="0" dirty="0">
                        <a:solidFill>
                          <a:schemeClr val="tx1"/>
                        </a:solidFill>
                        <a:latin typeface="Times New Roman" panose="02020603050405020304" pitchFamily="18" charset="0"/>
                        <a:cs typeface="Times New Roman" panose="02020603050405020304" pitchFamily="18" charset="0"/>
                      </a:endParaRPr>
                    </a:p>
                    <a:p>
                      <a:endParaRPr lang="en-IN" sz="1400" b="0" dirty="0">
                        <a:solidFill>
                          <a:schemeClr val="tx1"/>
                        </a:solidFill>
                        <a:latin typeface="Times New Roman" panose="02020603050405020304" pitchFamily="18" charset="0"/>
                        <a:cs typeface="Times New Roman" panose="02020603050405020304" pitchFamily="18" charset="0"/>
                      </a:endParaRPr>
                    </a:p>
                    <a:p>
                      <a:endParaRPr lang="en-IN" sz="1400" b="0" dirty="0">
                        <a:solidFill>
                          <a:schemeClr val="tx1"/>
                        </a:solidFill>
                        <a:latin typeface="Times New Roman" panose="02020603050405020304" pitchFamily="18" charset="0"/>
                        <a:cs typeface="Times New Roman" panose="02020603050405020304" pitchFamily="18" charset="0"/>
                      </a:endParaRPr>
                    </a:p>
                    <a:p>
                      <a:endParaRPr lang="en-IN" sz="1400" b="0" dirty="0">
                        <a:solidFill>
                          <a:schemeClr val="tx1"/>
                        </a:solidFill>
                        <a:latin typeface="Times New Roman" panose="02020603050405020304" pitchFamily="18" charset="0"/>
                        <a:cs typeface="Times New Roman" panose="02020603050405020304" pitchFamily="18" charset="0"/>
                      </a:endParaRPr>
                    </a:p>
                    <a:p>
                      <a:endParaRPr lang="en-IN" sz="1400" b="0" dirty="0">
                        <a:solidFill>
                          <a:schemeClr val="tx1"/>
                        </a:solidFill>
                        <a:latin typeface="Times New Roman" panose="02020603050405020304" pitchFamily="18" charset="0"/>
                        <a:cs typeface="Times New Roman" panose="02020603050405020304" pitchFamily="18" charset="0"/>
                      </a:endParaRPr>
                    </a:p>
                    <a:p>
                      <a:endParaRPr lang="en-IN" sz="1400" b="0" dirty="0">
                        <a:solidFill>
                          <a:schemeClr val="tx1"/>
                        </a:solidFill>
                        <a:latin typeface="Times New Roman" panose="02020603050405020304" pitchFamily="18" charset="0"/>
                        <a:cs typeface="Times New Roman" panose="02020603050405020304" pitchFamily="18" charset="0"/>
                      </a:endParaRPr>
                    </a:p>
                    <a:p>
                      <a:endParaRPr lang="en-IN" sz="1400" b="0" dirty="0">
                        <a:solidFill>
                          <a:schemeClr val="tx1"/>
                        </a:solidFill>
                        <a:latin typeface="Times New Roman" panose="02020603050405020304" pitchFamily="18" charset="0"/>
                        <a:cs typeface="Times New Roman" panose="02020603050405020304" pitchFamily="18" charset="0"/>
                      </a:endParaRPr>
                    </a:p>
                    <a:p>
                      <a:endParaRPr lang="en-IN" sz="1400" b="0" dirty="0">
                        <a:solidFill>
                          <a:schemeClr val="tx1"/>
                        </a:solidFill>
                        <a:latin typeface="Times New Roman" panose="02020603050405020304" pitchFamily="18" charset="0"/>
                        <a:cs typeface="Times New Roman" panose="02020603050405020304" pitchFamily="18" charset="0"/>
                      </a:endParaRPr>
                    </a:p>
                    <a:p>
                      <a:endParaRPr lang="en-IN" sz="1400" b="0" dirty="0">
                        <a:solidFill>
                          <a:schemeClr val="tx1"/>
                        </a:solidFill>
                        <a:latin typeface="Times New Roman" panose="02020603050405020304" pitchFamily="18" charset="0"/>
                        <a:cs typeface="Times New Roman" panose="02020603050405020304" pitchFamily="18" charset="0"/>
                      </a:endParaRPr>
                    </a:p>
                    <a:p>
                      <a:endParaRPr lang="en-IN" sz="1400" b="0" dirty="0">
                        <a:solidFill>
                          <a:schemeClr val="tx1"/>
                        </a:solidFill>
                        <a:latin typeface="Times New Roman" panose="02020603050405020304" pitchFamily="18" charset="0"/>
                        <a:cs typeface="Times New Roman" panose="02020603050405020304" pitchFamily="18" charset="0"/>
                      </a:endParaRPr>
                    </a:p>
                    <a:p>
                      <a:r>
                        <a:rPr lang="en-IN" sz="1400" b="0" dirty="0">
                          <a:solidFill>
                            <a:schemeClr val="tx1"/>
                          </a:solidFill>
                          <a:latin typeface="Times New Roman" panose="02020603050405020304" pitchFamily="18" charset="0"/>
                          <a:cs typeface="Times New Roman" panose="02020603050405020304" pitchFamily="18"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a:solidFill>
                            <a:schemeClr val="tx1"/>
                          </a:solidFill>
                          <a:latin typeface="Times New Roman" panose="02020603050405020304" pitchFamily="18" charset="0"/>
                          <a:cs typeface="Times New Roman" panose="02020603050405020304" pitchFamily="18" charset="0"/>
                        </a:rPr>
                        <a:t>Cyberbullying Detection and Severity Determination Model</a:t>
                      </a:r>
                    </a:p>
                    <a:p>
                      <a:endParaRPr lang="en-US" sz="1400" b="0" dirty="0">
                        <a:solidFill>
                          <a:schemeClr val="tx1"/>
                        </a:solidFill>
                        <a:latin typeface="Times New Roman" panose="02020603050405020304" pitchFamily="18" charset="0"/>
                        <a:cs typeface="Times New Roman" panose="02020603050405020304" pitchFamily="18" charset="0"/>
                      </a:endParaRPr>
                    </a:p>
                    <a:p>
                      <a:endParaRPr lang="en-US" sz="1400" b="0" dirty="0">
                        <a:solidFill>
                          <a:schemeClr val="tx1"/>
                        </a:solidFill>
                        <a:latin typeface="Times New Roman" panose="02020603050405020304" pitchFamily="18" charset="0"/>
                        <a:cs typeface="Times New Roman" panose="02020603050405020304" pitchFamily="18" charset="0"/>
                      </a:endParaRPr>
                    </a:p>
                    <a:p>
                      <a:endParaRPr lang="en-US" sz="1400" b="0" dirty="0">
                        <a:solidFill>
                          <a:schemeClr val="tx1"/>
                        </a:solidFill>
                        <a:latin typeface="Times New Roman" panose="02020603050405020304" pitchFamily="18" charset="0"/>
                        <a:cs typeface="Times New Roman" panose="02020603050405020304" pitchFamily="18" charset="0"/>
                      </a:endParaRPr>
                    </a:p>
                    <a:p>
                      <a:endParaRPr lang="en-US" sz="1400" b="0" dirty="0">
                        <a:solidFill>
                          <a:schemeClr val="tx1"/>
                        </a:solidFill>
                        <a:latin typeface="Times New Roman" panose="02020603050405020304" pitchFamily="18" charset="0"/>
                        <a:cs typeface="Times New Roman" panose="02020603050405020304" pitchFamily="18" charset="0"/>
                      </a:endParaRPr>
                    </a:p>
                    <a:p>
                      <a:endParaRPr lang="en-US" sz="1400" b="0" dirty="0">
                        <a:solidFill>
                          <a:schemeClr val="tx1"/>
                        </a:solidFill>
                        <a:latin typeface="Times New Roman" panose="02020603050405020304" pitchFamily="18" charset="0"/>
                        <a:cs typeface="Times New Roman" panose="02020603050405020304" pitchFamily="18" charset="0"/>
                      </a:endParaRPr>
                    </a:p>
                    <a:p>
                      <a:endParaRPr lang="en-US" sz="1400" b="0" dirty="0">
                        <a:solidFill>
                          <a:schemeClr val="tx1"/>
                        </a:solidFill>
                        <a:latin typeface="Times New Roman" panose="02020603050405020304" pitchFamily="18" charset="0"/>
                        <a:cs typeface="Times New Roman" panose="02020603050405020304" pitchFamily="18" charset="0"/>
                      </a:endParaRPr>
                    </a:p>
                    <a:p>
                      <a:endParaRPr lang="en-US" sz="1400" b="0" dirty="0">
                        <a:solidFill>
                          <a:schemeClr val="tx1"/>
                        </a:solidFill>
                        <a:latin typeface="Times New Roman" panose="02020603050405020304" pitchFamily="18" charset="0"/>
                        <a:cs typeface="Times New Roman" panose="02020603050405020304" pitchFamily="18" charset="0"/>
                      </a:endParaRPr>
                    </a:p>
                    <a:p>
                      <a:endParaRPr lang="en-US" sz="1400" b="0" dirty="0">
                        <a:solidFill>
                          <a:schemeClr val="tx1"/>
                        </a:solidFill>
                        <a:latin typeface="Times New Roman" panose="02020603050405020304" pitchFamily="18" charset="0"/>
                        <a:cs typeface="Times New Roman" panose="02020603050405020304" pitchFamily="18" charset="0"/>
                      </a:endParaRPr>
                    </a:p>
                    <a:p>
                      <a:r>
                        <a:rPr lang="en-US" sz="1400" b="0" dirty="0">
                          <a:solidFill>
                            <a:schemeClr val="tx1"/>
                          </a:solidFill>
                          <a:latin typeface="Times New Roman" panose="02020603050405020304" pitchFamily="18" charset="0"/>
                          <a:cs typeface="Times New Roman" panose="02020603050405020304" pitchFamily="18" charset="0"/>
                        </a:rPr>
                        <a:t>Offensive Language Detection in Spanish Social Media: Testing</a:t>
                      </a:r>
                    </a:p>
                    <a:p>
                      <a:r>
                        <a:rPr lang="en-US" sz="1400" b="0" dirty="0">
                          <a:solidFill>
                            <a:schemeClr val="tx1"/>
                          </a:solidFill>
                          <a:latin typeface="Times New Roman" panose="02020603050405020304" pitchFamily="18" charset="0"/>
                          <a:cs typeface="Times New Roman" panose="02020603050405020304" pitchFamily="18" charset="0"/>
                        </a:rPr>
                        <a:t>From Bag-of-Words to Transformers Models.</a:t>
                      </a:r>
                      <a:endParaRPr lang="en-IN" sz="1400" b="0" dirty="0">
                        <a:solidFill>
                          <a:schemeClr val="tx1"/>
                        </a:solidFill>
                        <a:latin typeface="Times New Roman" panose="02020603050405020304" pitchFamily="18" charset="0"/>
                        <a:cs typeface="Times New Roman" panose="02020603050405020304" pitchFamily="18" charset="0"/>
                      </a:endParaRPr>
                    </a:p>
                    <a:p>
                      <a:endParaRPr lang="en-IN" sz="14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b="0" dirty="0">
                          <a:solidFill>
                            <a:schemeClr val="tx1"/>
                          </a:solidFill>
                          <a:latin typeface="Times New Roman" panose="02020603050405020304" pitchFamily="18" charset="0"/>
                          <a:cs typeface="Times New Roman" panose="02020603050405020304" pitchFamily="18" charset="0"/>
                        </a:rPr>
                        <a:t>Mohammed Hussein </a:t>
                      </a:r>
                      <a:r>
                        <a:rPr lang="en-IN" sz="1400" b="0" dirty="0" err="1">
                          <a:solidFill>
                            <a:schemeClr val="tx1"/>
                          </a:solidFill>
                          <a:latin typeface="Times New Roman" panose="02020603050405020304" pitchFamily="18" charset="0"/>
                          <a:cs typeface="Times New Roman" panose="02020603050405020304" pitchFamily="18" charset="0"/>
                        </a:rPr>
                        <a:t>Obain</a:t>
                      </a:r>
                      <a:r>
                        <a:rPr lang="en-IN" sz="1400" b="0" dirty="0">
                          <a:solidFill>
                            <a:schemeClr val="tx1"/>
                          </a:solidFill>
                          <a:latin typeface="Times New Roman" panose="02020603050405020304" pitchFamily="18" charset="0"/>
                          <a:cs typeface="Times New Roman" panose="02020603050405020304" pitchFamily="18" charset="0"/>
                        </a:rPr>
                        <a:t>, Shaw kat Kamal Guirguis, Sal eh Mesbah </a:t>
                      </a:r>
                      <a:r>
                        <a:rPr lang="en-IN" sz="1400" b="0" dirty="0" err="1">
                          <a:solidFill>
                            <a:schemeClr val="tx1"/>
                          </a:solidFill>
                          <a:latin typeface="Times New Roman" panose="02020603050405020304" pitchFamily="18" charset="0"/>
                          <a:cs typeface="Times New Roman" panose="02020603050405020304" pitchFamily="18" charset="0"/>
                        </a:rPr>
                        <a:t>Elkaffas</a:t>
                      </a:r>
                      <a:r>
                        <a:rPr lang="en-IN" sz="1400" b="0" dirty="0">
                          <a:solidFill>
                            <a:schemeClr val="tx1"/>
                          </a:solidFill>
                          <a:latin typeface="Times New Roman" panose="02020603050405020304" pitchFamily="18" charset="0"/>
                          <a:cs typeface="Times New Roman" panose="02020603050405020304" pitchFamily="18" charset="0"/>
                        </a:rPr>
                        <a:t>.</a:t>
                      </a:r>
                    </a:p>
                    <a:p>
                      <a:endParaRPr lang="en-IN" sz="1400" b="0" dirty="0">
                        <a:solidFill>
                          <a:schemeClr val="tx1"/>
                        </a:solidFill>
                        <a:latin typeface="Times New Roman" panose="02020603050405020304" pitchFamily="18" charset="0"/>
                        <a:cs typeface="Times New Roman" panose="02020603050405020304" pitchFamily="18" charset="0"/>
                      </a:endParaRPr>
                    </a:p>
                    <a:p>
                      <a:endParaRPr lang="en-IN" sz="1400" b="0" dirty="0">
                        <a:solidFill>
                          <a:schemeClr val="tx1"/>
                        </a:solidFill>
                        <a:latin typeface="Times New Roman" panose="02020603050405020304" pitchFamily="18" charset="0"/>
                        <a:cs typeface="Times New Roman" panose="02020603050405020304" pitchFamily="18" charset="0"/>
                      </a:endParaRPr>
                    </a:p>
                    <a:p>
                      <a:endParaRPr lang="en-IN" sz="1400" b="0" dirty="0">
                        <a:solidFill>
                          <a:schemeClr val="tx1"/>
                        </a:solidFill>
                        <a:latin typeface="Times New Roman" panose="02020603050405020304" pitchFamily="18" charset="0"/>
                        <a:cs typeface="Times New Roman" panose="02020603050405020304" pitchFamily="18" charset="0"/>
                      </a:endParaRPr>
                    </a:p>
                    <a:p>
                      <a:endParaRPr lang="en-IN" sz="1400" b="0" dirty="0">
                        <a:solidFill>
                          <a:schemeClr val="tx1"/>
                        </a:solidFill>
                        <a:latin typeface="Times New Roman" panose="02020603050405020304" pitchFamily="18" charset="0"/>
                        <a:cs typeface="Times New Roman" panose="02020603050405020304" pitchFamily="18" charset="0"/>
                      </a:endParaRPr>
                    </a:p>
                    <a:p>
                      <a:endParaRPr lang="en-IN" sz="1400" b="0" dirty="0">
                        <a:solidFill>
                          <a:schemeClr val="tx1"/>
                        </a:solidFill>
                        <a:latin typeface="Times New Roman" panose="02020603050405020304" pitchFamily="18" charset="0"/>
                        <a:cs typeface="Times New Roman" panose="02020603050405020304" pitchFamily="18" charset="0"/>
                      </a:endParaRPr>
                    </a:p>
                    <a:p>
                      <a:r>
                        <a:rPr lang="en-IN" sz="1400" b="0" dirty="0">
                          <a:solidFill>
                            <a:schemeClr val="tx1"/>
                          </a:solidFill>
                          <a:latin typeface="Times New Roman" panose="02020603050405020304" pitchFamily="18" charset="0"/>
                          <a:cs typeface="Times New Roman" panose="02020603050405020304" pitchFamily="18" charset="0"/>
                        </a:rPr>
                        <a:t>YEAR: 2023</a:t>
                      </a:r>
                    </a:p>
                    <a:p>
                      <a:endParaRPr lang="en-IN" sz="1400" b="0" dirty="0">
                        <a:solidFill>
                          <a:schemeClr val="tx1"/>
                        </a:solidFill>
                        <a:latin typeface="Times New Roman" panose="02020603050405020304" pitchFamily="18" charset="0"/>
                        <a:cs typeface="Times New Roman" panose="02020603050405020304" pitchFamily="18" charset="0"/>
                      </a:endParaRPr>
                    </a:p>
                    <a:p>
                      <a:endParaRPr lang="en-IN" sz="1400" b="0" dirty="0">
                        <a:solidFill>
                          <a:schemeClr val="tx1"/>
                        </a:solidFill>
                        <a:latin typeface="Times New Roman" panose="02020603050405020304" pitchFamily="18" charset="0"/>
                        <a:cs typeface="Times New Roman" panose="02020603050405020304" pitchFamily="18" charset="0"/>
                      </a:endParaRPr>
                    </a:p>
                    <a:p>
                      <a:r>
                        <a:rPr lang="en-IN" sz="1400" b="0" dirty="0">
                          <a:solidFill>
                            <a:schemeClr val="tx1"/>
                          </a:solidFill>
                          <a:latin typeface="Times New Roman" panose="02020603050405020304" pitchFamily="18" charset="0"/>
                          <a:cs typeface="Times New Roman" panose="02020603050405020304" pitchFamily="18" charset="0"/>
                        </a:rPr>
                        <a:t>José María </a:t>
                      </a:r>
                      <a:r>
                        <a:rPr lang="en-IN" sz="1400" b="0" dirty="0" err="1">
                          <a:solidFill>
                            <a:schemeClr val="tx1"/>
                          </a:solidFill>
                          <a:latin typeface="Times New Roman" panose="02020603050405020304" pitchFamily="18" charset="0"/>
                          <a:cs typeface="Times New Roman" panose="02020603050405020304" pitchFamily="18" charset="0"/>
                        </a:rPr>
                        <a:t>Molero</a:t>
                      </a:r>
                      <a:r>
                        <a:rPr lang="en-IN" sz="1400" b="0" dirty="0">
                          <a:solidFill>
                            <a:schemeClr val="tx1"/>
                          </a:solidFill>
                          <a:latin typeface="Times New Roman" panose="02020603050405020304" pitchFamily="18" charset="0"/>
                          <a:cs typeface="Times New Roman" panose="02020603050405020304" pitchFamily="18" charset="0"/>
                        </a:rPr>
                        <a:t>, Jorge Pérez Martín, Alvaro Rodrigo,</a:t>
                      </a:r>
                    </a:p>
                    <a:p>
                      <a:r>
                        <a:rPr lang="en-IN" sz="1400" b="0" dirty="0">
                          <a:solidFill>
                            <a:schemeClr val="tx1"/>
                          </a:solidFill>
                          <a:latin typeface="Times New Roman" panose="02020603050405020304" pitchFamily="18" charset="0"/>
                          <a:cs typeface="Times New Roman" panose="02020603050405020304" pitchFamily="18" charset="0"/>
                        </a:rPr>
                        <a:t>Ans </a:t>
                      </a:r>
                      <a:r>
                        <a:rPr lang="en-IN" sz="1400" b="0" dirty="0" err="1">
                          <a:solidFill>
                            <a:schemeClr val="tx1"/>
                          </a:solidFill>
                          <a:latin typeface="Times New Roman" panose="02020603050405020304" pitchFamily="18" charset="0"/>
                          <a:cs typeface="Times New Roman" panose="02020603050405020304" pitchFamily="18" charset="0"/>
                        </a:rPr>
                        <a:t>elmo</a:t>
                      </a:r>
                      <a:r>
                        <a:rPr lang="en-IN" sz="1400" b="0" dirty="0">
                          <a:solidFill>
                            <a:schemeClr val="tx1"/>
                          </a:solidFill>
                          <a:latin typeface="Times New Roman" panose="02020603050405020304" pitchFamily="18" charset="0"/>
                          <a:cs typeface="Times New Roman" panose="02020603050405020304" pitchFamily="18" charset="0"/>
                        </a:rPr>
                        <a:t> </a:t>
                      </a:r>
                      <a:r>
                        <a:rPr lang="en-IN" sz="1400" b="0" dirty="0" err="1">
                          <a:solidFill>
                            <a:schemeClr val="tx1"/>
                          </a:solidFill>
                          <a:latin typeface="Times New Roman" panose="02020603050405020304" pitchFamily="18" charset="0"/>
                          <a:cs typeface="Times New Roman" panose="02020603050405020304" pitchFamily="18" charset="0"/>
                        </a:rPr>
                        <a:t>Peñas</a:t>
                      </a:r>
                      <a:r>
                        <a:rPr lang="en-IN" sz="1400" b="0" dirty="0">
                          <a:solidFill>
                            <a:schemeClr val="tx1"/>
                          </a:solidFill>
                          <a:latin typeface="Times New Roman" panose="02020603050405020304" pitchFamily="18" charset="0"/>
                          <a:cs typeface="Times New Roman" panose="02020603050405020304" pitchFamily="18" charset="0"/>
                        </a:rPr>
                        <a:t> .</a:t>
                      </a:r>
                    </a:p>
                    <a:p>
                      <a:endParaRPr lang="en-IN" sz="1400" b="0" dirty="0">
                        <a:solidFill>
                          <a:schemeClr val="tx1"/>
                        </a:solidFill>
                        <a:latin typeface="Times New Roman" panose="02020603050405020304" pitchFamily="18" charset="0"/>
                        <a:cs typeface="Times New Roman" panose="02020603050405020304" pitchFamily="18" charset="0"/>
                      </a:endParaRPr>
                    </a:p>
                    <a:p>
                      <a:endParaRPr lang="en-IN" sz="1400" b="0" dirty="0">
                        <a:solidFill>
                          <a:schemeClr val="tx1"/>
                        </a:solidFill>
                        <a:latin typeface="Times New Roman" panose="02020603050405020304" pitchFamily="18" charset="0"/>
                        <a:cs typeface="Times New Roman" panose="02020603050405020304" pitchFamily="18" charset="0"/>
                      </a:endParaRPr>
                    </a:p>
                    <a:p>
                      <a:endParaRPr lang="en-IN" sz="1400" b="0" dirty="0">
                        <a:solidFill>
                          <a:schemeClr val="tx1"/>
                        </a:solidFill>
                        <a:latin typeface="Times New Roman" panose="02020603050405020304" pitchFamily="18" charset="0"/>
                        <a:cs typeface="Times New Roman" panose="02020603050405020304" pitchFamily="18" charset="0"/>
                      </a:endParaRPr>
                    </a:p>
                    <a:p>
                      <a:endParaRPr lang="en-IN" sz="1400" b="0" dirty="0">
                        <a:solidFill>
                          <a:schemeClr val="tx1"/>
                        </a:solidFill>
                        <a:latin typeface="Times New Roman" panose="02020603050405020304" pitchFamily="18" charset="0"/>
                        <a:cs typeface="Times New Roman" panose="02020603050405020304" pitchFamily="18" charset="0"/>
                      </a:endParaRPr>
                    </a:p>
                    <a:p>
                      <a:endParaRPr lang="en-IN" sz="1400" b="0" dirty="0">
                        <a:solidFill>
                          <a:schemeClr val="tx1"/>
                        </a:solidFill>
                        <a:latin typeface="Times New Roman" panose="02020603050405020304" pitchFamily="18" charset="0"/>
                        <a:cs typeface="Times New Roman" panose="02020603050405020304" pitchFamily="18" charset="0"/>
                      </a:endParaRPr>
                    </a:p>
                    <a:p>
                      <a:endParaRPr lang="en-IN" sz="1400" b="0" dirty="0">
                        <a:solidFill>
                          <a:schemeClr val="tx1"/>
                        </a:solidFill>
                        <a:latin typeface="Times New Roman" panose="02020603050405020304" pitchFamily="18" charset="0"/>
                        <a:cs typeface="Times New Roman" panose="02020603050405020304" pitchFamily="18" charset="0"/>
                      </a:endParaRPr>
                    </a:p>
                    <a:p>
                      <a:r>
                        <a:rPr lang="en-IN" sz="1400" b="0" dirty="0">
                          <a:solidFill>
                            <a:schemeClr val="tx1"/>
                          </a:solidFill>
                          <a:latin typeface="Times New Roman" panose="02020603050405020304" pitchFamily="18" charset="0"/>
                          <a:cs typeface="Times New Roman" panose="02020603050405020304" pitchFamily="18" charset="0"/>
                        </a:rPr>
                        <a:t> YEAR:2023</a:t>
                      </a:r>
                    </a:p>
                    <a:p>
                      <a:endParaRPr lang="en-IN" sz="14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a:solidFill>
                            <a:schemeClr val="tx1"/>
                          </a:solidFill>
                          <a:latin typeface="Times New Roman" panose="02020603050405020304" pitchFamily="18" charset="0"/>
                          <a:cs typeface="Times New Roman" panose="02020603050405020304" pitchFamily="18" charset="0"/>
                        </a:rPr>
                        <a:t>Many teenager s are unaware of the risks posed by cyberbullying, which can include depression, </a:t>
                      </a:r>
                      <a:r>
                        <a:rPr lang="en-US" sz="1400" b="0" dirty="0" err="1">
                          <a:solidFill>
                            <a:schemeClr val="tx1"/>
                          </a:solidFill>
                          <a:latin typeface="Times New Roman" panose="02020603050405020304" pitchFamily="18" charset="0"/>
                          <a:cs typeface="Times New Roman" panose="02020603050405020304" pitchFamily="18" charset="0"/>
                        </a:rPr>
                        <a:t>selfharm</a:t>
                      </a:r>
                      <a:r>
                        <a:rPr lang="en-US" sz="1400" b="0" dirty="0">
                          <a:solidFill>
                            <a:schemeClr val="tx1"/>
                          </a:solidFill>
                          <a:latin typeface="Times New Roman" panose="02020603050405020304" pitchFamily="18" charset="0"/>
                          <a:cs typeface="Times New Roman" panose="02020603050405020304" pitchFamily="18" charset="0"/>
                        </a:rPr>
                        <a:t>, and suicide.</a:t>
                      </a:r>
                    </a:p>
                    <a:p>
                      <a:endParaRPr lang="en-US" sz="1400" b="0" dirty="0">
                        <a:solidFill>
                          <a:schemeClr val="tx1"/>
                        </a:solidFill>
                        <a:latin typeface="Times New Roman" panose="02020603050405020304" pitchFamily="18" charset="0"/>
                        <a:cs typeface="Times New Roman" panose="02020603050405020304" pitchFamily="18" charset="0"/>
                      </a:endParaRPr>
                    </a:p>
                    <a:p>
                      <a:endParaRPr lang="en-US" sz="1400" b="0" dirty="0">
                        <a:solidFill>
                          <a:schemeClr val="tx1"/>
                        </a:solidFill>
                        <a:latin typeface="Times New Roman" panose="02020603050405020304" pitchFamily="18" charset="0"/>
                        <a:cs typeface="Times New Roman" panose="02020603050405020304" pitchFamily="18" charset="0"/>
                      </a:endParaRPr>
                    </a:p>
                    <a:p>
                      <a:endParaRPr lang="en-US" sz="1400" b="0" dirty="0">
                        <a:solidFill>
                          <a:schemeClr val="tx1"/>
                        </a:solidFill>
                        <a:latin typeface="Times New Roman" panose="02020603050405020304" pitchFamily="18" charset="0"/>
                        <a:cs typeface="Times New Roman" panose="02020603050405020304" pitchFamily="18" charset="0"/>
                      </a:endParaRPr>
                    </a:p>
                    <a:p>
                      <a:endParaRPr lang="en-US" sz="1400" b="0" dirty="0">
                        <a:solidFill>
                          <a:schemeClr val="tx1"/>
                        </a:solidFill>
                        <a:latin typeface="Times New Roman" panose="02020603050405020304" pitchFamily="18" charset="0"/>
                        <a:cs typeface="Times New Roman" panose="02020603050405020304" pitchFamily="18" charset="0"/>
                      </a:endParaRPr>
                    </a:p>
                    <a:p>
                      <a:endParaRPr lang="en-US" sz="1400" b="0" dirty="0">
                        <a:solidFill>
                          <a:schemeClr val="tx1"/>
                        </a:solidFill>
                        <a:latin typeface="Times New Roman" panose="02020603050405020304" pitchFamily="18" charset="0"/>
                        <a:cs typeface="Times New Roman" panose="02020603050405020304" pitchFamily="18" charset="0"/>
                      </a:endParaRPr>
                    </a:p>
                    <a:p>
                      <a:endParaRPr lang="en-US" sz="1400" b="0" dirty="0">
                        <a:solidFill>
                          <a:schemeClr val="tx1"/>
                        </a:solidFill>
                        <a:latin typeface="Times New Roman" panose="02020603050405020304" pitchFamily="18" charset="0"/>
                        <a:cs typeface="Times New Roman" panose="02020603050405020304" pitchFamily="18" charset="0"/>
                      </a:endParaRPr>
                    </a:p>
                    <a:p>
                      <a:r>
                        <a:rPr lang="en-US" sz="1400" b="0" dirty="0">
                          <a:solidFill>
                            <a:schemeClr val="tx1"/>
                          </a:solidFill>
                          <a:latin typeface="Times New Roman" panose="02020603050405020304" pitchFamily="18" charset="0"/>
                          <a:cs typeface="Times New Roman" panose="02020603050405020304" pitchFamily="18" charset="0"/>
                        </a:rPr>
                        <a:t>The excessive use of social networks leads to the rise of antisocial behaviors such as the spread of online offensive language, cyberbullying (CB), and hate speech (HS). </a:t>
                      </a:r>
                      <a:endParaRPr lang="en-IN" sz="1400" b="0" dirty="0">
                        <a:solidFill>
                          <a:schemeClr val="tx1"/>
                        </a:solidFill>
                        <a:latin typeface="Times New Roman" panose="02020603050405020304" pitchFamily="18" charset="0"/>
                        <a:cs typeface="Times New Roman" panose="02020603050405020304" pitchFamily="18" charset="0"/>
                      </a:endParaRPr>
                    </a:p>
                    <a:p>
                      <a:endParaRPr lang="en-IN" sz="14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This research aimed to develop a technique to identify the severity of bullying using a deep learning algorithm and fuzzy logic. In this task, Twitter data (47,733 comments) from Kaggle were processed and analyzed to flag cyberbullying comments.</a:t>
                      </a:r>
                      <a:endParaRPr lang="en-US" sz="1400" b="0" dirty="0">
                        <a:solidFill>
                          <a:schemeClr val="tx1"/>
                        </a:solidFill>
                        <a:latin typeface="Times New Roman" panose="02020603050405020304" pitchFamily="18" charset="0"/>
                        <a:cs typeface="Times New Roman" panose="02020603050405020304" pitchFamily="18" charset="0"/>
                      </a:endParaRPr>
                    </a:p>
                    <a:p>
                      <a:endParaRPr lang="en-US" sz="1400" b="0" dirty="0">
                        <a:solidFill>
                          <a:schemeClr val="tx1"/>
                        </a:solidFill>
                        <a:latin typeface="Times New Roman" panose="02020603050405020304" pitchFamily="18" charset="0"/>
                        <a:cs typeface="Times New Roman" panose="02020603050405020304" pitchFamily="18" charset="0"/>
                      </a:endParaRPr>
                    </a:p>
                    <a:p>
                      <a:endParaRPr lang="en-US" sz="1400" b="0" dirty="0">
                        <a:solidFill>
                          <a:schemeClr val="tx1"/>
                        </a:solidFill>
                        <a:latin typeface="Times New Roman" panose="02020603050405020304" pitchFamily="18" charset="0"/>
                        <a:cs typeface="Times New Roman" panose="02020603050405020304" pitchFamily="18" charset="0"/>
                      </a:endParaRPr>
                    </a:p>
                    <a:p>
                      <a:endParaRPr lang="en-US" sz="1400" b="0" dirty="0">
                        <a:solidFill>
                          <a:schemeClr val="tx1"/>
                        </a:solidFill>
                        <a:latin typeface="Times New Roman" panose="02020603050405020304" pitchFamily="18" charset="0"/>
                        <a:cs typeface="Times New Roman" panose="02020603050405020304" pitchFamily="18" charset="0"/>
                      </a:endParaRPr>
                    </a:p>
                    <a:p>
                      <a:r>
                        <a:rPr lang="en-US" sz="1400" b="0" dirty="0">
                          <a:solidFill>
                            <a:schemeClr val="tx1"/>
                          </a:solidFill>
                          <a:latin typeface="Times New Roman" panose="02020603050405020304" pitchFamily="18" charset="0"/>
                          <a:cs typeface="Times New Roman" panose="02020603050405020304" pitchFamily="18" charset="0"/>
                        </a:rPr>
                        <a:t>They show how transformer based models such as GPT</a:t>
                      </a:r>
                      <a:r>
                        <a:rPr lang="en-IN" sz="1800" b="0" i="0" kern="1200" dirty="0">
                          <a:solidFill>
                            <a:schemeClr val="lt1"/>
                          </a:solidFill>
                          <a:effectLst/>
                          <a:latin typeface="+mn-lt"/>
                          <a:ea typeface="+mn-ea"/>
                          <a:cs typeface="+mn-cs"/>
                        </a:rPr>
                        <a:t>T </a:t>
                      </a:r>
                      <a:r>
                        <a:rPr lang="en-IN" sz="1400" b="0" i="0" kern="1200" dirty="0">
                          <a:solidFill>
                            <a:schemeClr val="tx1"/>
                          </a:solidFill>
                          <a:effectLst/>
                          <a:latin typeface="+mn-lt"/>
                          <a:ea typeface="+mn-ea"/>
                          <a:cs typeface="+mn-cs"/>
                        </a:rPr>
                        <a:t>(</a:t>
                      </a:r>
                      <a:r>
                        <a:rPr lang="en-IN" sz="1400" b="0" i="0" kern="1200" dirty="0">
                          <a:solidFill>
                            <a:schemeClr val="tx1"/>
                          </a:solidFill>
                          <a:effectLst/>
                          <a:latin typeface="Times New Roman" panose="02020603050405020304" pitchFamily="18" charset="0"/>
                          <a:ea typeface="+mn-ea"/>
                          <a:cs typeface="Times New Roman" panose="02020603050405020304" pitchFamily="18" charset="0"/>
                        </a:rPr>
                        <a:t>Generative Pre-trained Transformer) </a:t>
                      </a:r>
                      <a:r>
                        <a:rPr lang="en-US" sz="1400" b="0" dirty="0">
                          <a:solidFill>
                            <a:schemeClr val="tx1"/>
                          </a:solidFill>
                          <a:latin typeface="Times New Roman" panose="02020603050405020304" pitchFamily="18" charset="0"/>
                          <a:cs typeface="Times New Roman" panose="02020603050405020304" pitchFamily="18" charset="0"/>
                        </a:rPr>
                        <a:t>continue obtaining the  best results by adding new steps of preprocessing and using models pre-trained with Spanish social media data, setting new state-of-the-art results.</a:t>
                      </a:r>
                      <a:endParaRPr lang="en-IN" sz="1400" b="0" dirty="0">
                        <a:solidFill>
                          <a:schemeClr val="tx1"/>
                        </a:solidFill>
                        <a:latin typeface="Times New Roman" panose="02020603050405020304" pitchFamily="18" charset="0"/>
                        <a:cs typeface="Times New Roman" panose="02020603050405020304" pitchFamily="18" charset="0"/>
                      </a:endParaRPr>
                    </a:p>
                    <a:p>
                      <a:endParaRPr lang="en-IN" sz="14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a:solidFill>
                            <a:schemeClr val="tx1"/>
                          </a:solidFill>
                          <a:latin typeface="Times New Roman" panose="02020603050405020304" pitchFamily="18" charset="0"/>
                          <a:cs typeface="Times New Roman" panose="02020603050405020304" pitchFamily="18" charset="0"/>
                        </a:rPr>
                        <a:t>It is not considered image and video cyberbullying detection.</a:t>
                      </a:r>
                    </a:p>
                    <a:p>
                      <a:endParaRPr lang="en-US" sz="1400" b="0" dirty="0">
                        <a:solidFill>
                          <a:schemeClr val="tx1"/>
                        </a:solidFill>
                        <a:latin typeface="Times New Roman" panose="02020603050405020304" pitchFamily="18" charset="0"/>
                        <a:cs typeface="Times New Roman" panose="02020603050405020304" pitchFamily="18" charset="0"/>
                      </a:endParaRPr>
                    </a:p>
                    <a:p>
                      <a:endParaRPr lang="en-US" sz="1400" b="0" dirty="0">
                        <a:solidFill>
                          <a:schemeClr val="tx1"/>
                        </a:solidFill>
                        <a:latin typeface="Times New Roman" panose="02020603050405020304" pitchFamily="18" charset="0"/>
                        <a:cs typeface="Times New Roman" panose="02020603050405020304" pitchFamily="18" charset="0"/>
                      </a:endParaRPr>
                    </a:p>
                    <a:p>
                      <a:endParaRPr lang="en-US" sz="1400" b="0" dirty="0">
                        <a:solidFill>
                          <a:schemeClr val="tx1"/>
                        </a:solidFill>
                        <a:latin typeface="Times New Roman" panose="02020603050405020304" pitchFamily="18" charset="0"/>
                        <a:cs typeface="Times New Roman" panose="02020603050405020304" pitchFamily="18" charset="0"/>
                      </a:endParaRPr>
                    </a:p>
                    <a:p>
                      <a:endParaRPr lang="en-US" sz="1400" b="0" dirty="0">
                        <a:solidFill>
                          <a:schemeClr val="tx1"/>
                        </a:solidFill>
                        <a:latin typeface="Times New Roman" panose="02020603050405020304" pitchFamily="18" charset="0"/>
                        <a:cs typeface="Times New Roman" panose="02020603050405020304" pitchFamily="18" charset="0"/>
                      </a:endParaRPr>
                    </a:p>
                    <a:p>
                      <a:endParaRPr lang="en-US" sz="1400" b="0" dirty="0">
                        <a:solidFill>
                          <a:schemeClr val="tx1"/>
                        </a:solidFill>
                        <a:latin typeface="Times New Roman" panose="02020603050405020304" pitchFamily="18" charset="0"/>
                        <a:cs typeface="Times New Roman" panose="02020603050405020304" pitchFamily="18" charset="0"/>
                      </a:endParaRPr>
                    </a:p>
                    <a:p>
                      <a:endParaRPr lang="en-US" sz="1400" b="0" dirty="0">
                        <a:solidFill>
                          <a:schemeClr val="tx1"/>
                        </a:solidFill>
                        <a:latin typeface="Times New Roman" panose="02020603050405020304" pitchFamily="18" charset="0"/>
                        <a:cs typeface="Times New Roman" panose="02020603050405020304" pitchFamily="18" charset="0"/>
                      </a:endParaRPr>
                    </a:p>
                    <a:p>
                      <a:endParaRPr lang="en-US" sz="1400" b="0" dirty="0">
                        <a:solidFill>
                          <a:schemeClr val="tx1"/>
                        </a:solidFill>
                        <a:latin typeface="Times New Roman" panose="02020603050405020304" pitchFamily="18" charset="0"/>
                        <a:cs typeface="Times New Roman" panose="02020603050405020304" pitchFamily="18" charset="0"/>
                      </a:endParaRPr>
                    </a:p>
                    <a:p>
                      <a:endParaRPr lang="en-US" sz="1400" b="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latin typeface="Times New Roman" panose="02020603050405020304" pitchFamily="18" charset="0"/>
                          <a:cs typeface="Times New Roman" panose="02020603050405020304" pitchFamily="18" charset="0"/>
                        </a:rPr>
                        <a:t>There is no impact of including additional preprocessing  techniques such as spelling correction.</a:t>
                      </a:r>
                      <a:endParaRPr lang="en-IN" sz="1400" b="0" dirty="0">
                        <a:solidFill>
                          <a:schemeClr val="tx1"/>
                        </a:solidFill>
                        <a:latin typeface="Times New Roman" panose="02020603050405020304" pitchFamily="18" charset="0"/>
                        <a:cs typeface="Times New Roman" panose="02020603050405020304" pitchFamily="18" charset="0"/>
                      </a:endParaRPr>
                    </a:p>
                    <a:p>
                      <a:r>
                        <a:rPr lang="en-US" sz="1400" b="0" dirty="0">
                          <a:solidFill>
                            <a:schemeClr val="tx1"/>
                          </a:solidFill>
                          <a:latin typeface="Times New Roman" panose="02020603050405020304" pitchFamily="18" charset="0"/>
                          <a:cs typeface="Times New Roman" panose="02020603050405020304" pitchFamily="18" charset="0"/>
                        </a:rPr>
                        <a:t> </a:t>
                      </a:r>
                      <a:endParaRPr lang="en-IN" sz="14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9088782"/>
                  </a:ext>
                </a:extLst>
              </a:tr>
            </a:tbl>
          </a:graphicData>
        </a:graphic>
      </p:graphicFrame>
      <p:cxnSp>
        <p:nvCxnSpPr>
          <p:cNvPr id="3" name="Straight Connector 2">
            <a:extLst>
              <a:ext uri="{FF2B5EF4-FFF2-40B4-BE49-F238E27FC236}">
                <a16:creationId xmlns:a16="http://schemas.microsoft.com/office/drawing/2014/main" id="{2D14D946-5BD8-04CB-C1E6-D3B7BA534E26}"/>
              </a:ext>
            </a:extLst>
          </p:cNvPr>
          <p:cNvCxnSpPr>
            <a:cxnSpLocks/>
          </p:cNvCxnSpPr>
          <p:nvPr/>
        </p:nvCxnSpPr>
        <p:spPr>
          <a:xfrm>
            <a:off x="146685" y="2667000"/>
            <a:ext cx="88506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Footer Placeholder 6">
            <a:extLst>
              <a:ext uri="{FF2B5EF4-FFF2-40B4-BE49-F238E27FC236}">
                <a16:creationId xmlns:a16="http://schemas.microsoft.com/office/drawing/2014/main" id="{77DA6555-50E7-3105-4E0D-008532A080BD}"/>
              </a:ext>
            </a:extLst>
          </p:cNvPr>
          <p:cNvSpPr>
            <a:spLocks noGrp="1"/>
          </p:cNvSpPr>
          <p:nvPr>
            <p:ph type="ftr" sz="quarter" idx="11"/>
          </p:nvPr>
        </p:nvSpPr>
        <p:spPr/>
        <p:txBody>
          <a:bodyPr/>
          <a:lstStyle/>
          <a:p>
            <a:r>
              <a:rPr lang="en-US"/>
              <a:t>7</a:t>
            </a:r>
          </a:p>
        </p:txBody>
      </p:sp>
    </p:spTree>
    <p:extLst>
      <p:ext uri="{BB962C8B-B14F-4D97-AF65-F5344CB8AC3E}">
        <p14:creationId xmlns:p14="http://schemas.microsoft.com/office/powerpoint/2010/main" val="2467486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06BA6-E83A-70B8-6D50-AB0943C6E596}"/>
              </a:ext>
            </a:extLst>
          </p:cNvPr>
          <p:cNvSpPr>
            <a:spLocks noGrp="1"/>
          </p:cNvSpPr>
          <p:nvPr>
            <p:ph type="title"/>
          </p:nvPr>
        </p:nvSpPr>
        <p:spPr>
          <a:xfrm>
            <a:off x="457200" y="274638"/>
            <a:ext cx="8229600" cy="45719"/>
          </a:xfrm>
        </p:spPr>
        <p:txBody>
          <a:bodyPr>
            <a:normAutofit fontScale="90000"/>
          </a:bodyPr>
          <a:lstStyle/>
          <a:p>
            <a:endParaRPr lang="en-IN" dirty="0"/>
          </a:p>
        </p:txBody>
      </p:sp>
      <p:graphicFrame>
        <p:nvGraphicFramePr>
          <p:cNvPr id="4" name="Content Placeholder 3">
            <a:extLst>
              <a:ext uri="{FF2B5EF4-FFF2-40B4-BE49-F238E27FC236}">
                <a16:creationId xmlns:a16="http://schemas.microsoft.com/office/drawing/2014/main" id="{0FEF98DC-CC92-056F-08C7-0A8AB92B7EB5}"/>
              </a:ext>
            </a:extLst>
          </p:cNvPr>
          <p:cNvGraphicFramePr>
            <a:graphicFrameLocks noGrp="1"/>
          </p:cNvGraphicFramePr>
          <p:nvPr>
            <p:ph idx="1"/>
            <p:extLst>
              <p:ext uri="{D42A27DB-BD31-4B8C-83A1-F6EECF244321}">
                <p14:modId xmlns:p14="http://schemas.microsoft.com/office/powerpoint/2010/main" val="268214170"/>
              </p:ext>
            </p:extLst>
          </p:nvPr>
        </p:nvGraphicFramePr>
        <p:xfrm>
          <a:off x="228601" y="274638"/>
          <a:ext cx="8610601" cy="5973761"/>
        </p:xfrm>
        <a:graphic>
          <a:graphicData uri="http://schemas.openxmlformats.org/drawingml/2006/table">
            <a:tbl>
              <a:tblPr firstRow="1" bandRow="1">
                <a:tableStyleId>{5C22544A-7EE6-4342-B048-85BDC9FD1C3A}</a:tableStyleId>
              </a:tblPr>
              <a:tblGrid>
                <a:gridCol w="364856">
                  <a:extLst>
                    <a:ext uri="{9D8B030D-6E8A-4147-A177-3AD203B41FA5}">
                      <a16:colId xmlns:a16="http://schemas.microsoft.com/office/drawing/2014/main" val="1807484403"/>
                    </a:ext>
                  </a:extLst>
                </a:gridCol>
                <a:gridCol w="1710914">
                  <a:extLst>
                    <a:ext uri="{9D8B030D-6E8A-4147-A177-3AD203B41FA5}">
                      <a16:colId xmlns:a16="http://schemas.microsoft.com/office/drawing/2014/main" val="3226411449"/>
                    </a:ext>
                  </a:extLst>
                </a:gridCol>
                <a:gridCol w="1614487">
                  <a:extLst>
                    <a:ext uri="{9D8B030D-6E8A-4147-A177-3AD203B41FA5}">
                      <a16:colId xmlns:a16="http://schemas.microsoft.com/office/drawing/2014/main" val="4066886076"/>
                    </a:ext>
                  </a:extLst>
                </a:gridCol>
                <a:gridCol w="1563669">
                  <a:extLst>
                    <a:ext uri="{9D8B030D-6E8A-4147-A177-3AD203B41FA5}">
                      <a16:colId xmlns:a16="http://schemas.microsoft.com/office/drawing/2014/main" val="3941899757"/>
                    </a:ext>
                  </a:extLst>
                </a:gridCol>
                <a:gridCol w="1824280">
                  <a:extLst>
                    <a:ext uri="{9D8B030D-6E8A-4147-A177-3AD203B41FA5}">
                      <a16:colId xmlns:a16="http://schemas.microsoft.com/office/drawing/2014/main" val="1736460583"/>
                    </a:ext>
                  </a:extLst>
                </a:gridCol>
                <a:gridCol w="1532395">
                  <a:extLst>
                    <a:ext uri="{9D8B030D-6E8A-4147-A177-3AD203B41FA5}">
                      <a16:colId xmlns:a16="http://schemas.microsoft.com/office/drawing/2014/main" val="2021702489"/>
                    </a:ext>
                  </a:extLst>
                </a:gridCol>
              </a:tblGrid>
              <a:tr h="5973761">
                <a:tc>
                  <a:txBody>
                    <a:bodyPr/>
                    <a:lstStyle/>
                    <a:p>
                      <a:r>
                        <a:rPr lang="en-IN" sz="1400" b="0" dirty="0">
                          <a:solidFill>
                            <a:schemeClr val="tx1"/>
                          </a:solidFill>
                          <a:latin typeface="Times New Roman" panose="02020603050405020304" pitchFamily="18" charset="0"/>
                          <a:cs typeface="Times New Roman" panose="02020603050405020304" pitchFamily="18" charset="0"/>
                        </a:rPr>
                        <a:t>7.</a:t>
                      </a:r>
                    </a:p>
                    <a:p>
                      <a:endParaRPr lang="en-IN" sz="1400" b="0" dirty="0">
                        <a:solidFill>
                          <a:schemeClr val="tx1"/>
                        </a:solidFill>
                        <a:latin typeface="Times New Roman" panose="02020603050405020304" pitchFamily="18" charset="0"/>
                        <a:cs typeface="Times New Roman" panose="02020603050405020304" pitchFamily="18" charset="0"/>
                      </a:endParaRPr>
                    </a:p>
                    <a:p>
                      <a:endParaRPr lang="en-IN" sz="1400" b="0" dirty="0">
                        <a:solidFill>
                          <a:schemeClr val="tx1"/>
                        </a:solidFill>
                        <a:latin typeface="Times New Roman" panose="02020603050405020304" pitchFamily="18" charset="0"/>
                        <a:cs typeface="Times New Roman" panose="02020603050405020304" pitchFamily="18" charset="0"/>
                      </a:endParaRPr>
                    </a:p>
                    <a:p>
                      <a:endParaRPr lang="en-IN" sz="1400" b="0" dirty="0">
                        <a:solidFill>
                          <a:schemeClr val="tx1"/>
                        </a:solidFill>
                        <a:latin typeface="Times New Roman" panose="02020603050405020304" pitchFamily="18" charset="0"/>
                        <a:cs typeface="Times New Roman" panose="02020603050405020304" pitchFamily="18" charset="0"/>
                      </a:endParaRPr>
                    </a:p>
                    <a:p>
                      <a:endParaRPr lang="en-IN" sz="1400" b="0" dirty="0">
                        <a:solidFill>
                          <a:schemeClr val="tx1"/>
                        </a:solidFill>
                        <a:latin typeface="Times New Roman" panose="02020603050405020304" pitchFamily="18" charset="0"/>
                        <a:cs typeface="Times New Roman" panose="02020603050405020304" pitchFamily="18" charset="0"/>
                      </a:endParaRPr>
                    </a:p>
                    <a:p>
                      <a:endParaRPr lang="en-IN" sz="1400" b="0" dirty="0">
                        <a:solidFill>
                          <a:schemeClr val="tx1"/>
                        </a:solidFill>
                        <a:latin typeface="Times New Roman" panose="02020603050405020304" pitchFamily="18" charset="0"/>
                        <a:cs typeface="Times New Roman" panose="02020603050405020304" pitchFamily="18" charset="0"/>
                      </a:endParaRPr>
                    </a:p>
                    <a:p>
                      <a:endParaRPr lang="en-IN" sz="1400" b="0" dirty="0">
                        <a:solidFill>
                          <a:schemeClr val="tx1"/>
                        </a:solidFill>
                        <a:latin typeface="Times New Roman" panose="02020603050405020304" pitchFamily="18" charset="0"/>
                        <a:cs typeface="Times New Roman" panose="02020603050405020304" pitchFamily="18" charset="0"/>
                      </a:endParaRPr>
                    </a:p>
                    <a:p>
                      <a:endParaRPr lang="en-IN" sz="1400" b="0" dirty="0">
                        <a:solidFill>
                          <a:schemeClr val="tx1"/>
                        </a:solidFill>
                        <a:latin typeface="Times New Roman" panose="02020603050405020304" pitchFamily="18" charset="0"/>
                        <a:cs typeface="Times New Roman" panose="02020603050405020304" pitchFamily="18" charset="0"/>
                      </a:endParaRPr>
                    </a:p>
                    <a:p>
                      <a:endParaRPr lang="en-IN" sz="1400" b="0" dirty="0">
                        <a:solidFill>
                          <a:schemeClr val="tx1"/>
                        </a:solidFill>
                        <a:latin typeface="Times New Roman" panose="02020603050405020304" pitchFamily="18" charset="0"/>
                        <a:cs typeface="Times New Roman" panose="02020603050405020304" pitchFamily="18" charset="0"/>
                      </a:endParaRPr>
                    </a:p>
                    <a:p>
                      <a:endParaRPr lang="en-IN" sz="1400" b="0" dirty="0">
                        <a:solidFill>
                          <a:schemeClr val="tx1"/>
                        </a:solidFill>
                        <a:latin typeface="Times New Roman" panose="02020603050405020304" pitchFamily="18" charset="0"/>
                        <a:cs typeface="Times New Roman" panose="02020603050405020304" pitchFamily="18" charset="0"/>
                      </a:endParaRPr>
                    </a:p>
                    <a:p>
                      <a:endParaRPr lang="en-IN" sz="1400" b="0" dirty="0">
                        <a:solidFill>
                          <a:schemeClr val="tx1"/>
                        </a:solidFill>
                        <a:latin typeface="Times New Roman" panose="02020603050405020304" pitchFamily="18" charset="0"/>
                        <a:cs typeface="Times New Roman" panose="02020603050405020304" pitchFamily="18" charset="0"/>
                      </a:endParaRPr>
                    </a:p>
                    <a:p>
                      <a:endParaRPr lang="en-IN" sz="1400" b="0" dirty="0">
                        <a:solidFill>
                          <a:schemeClr val="tx1"/>
                        </a:solidFill>
                        <a:latin typeface="Times New Roman" panose="02020603050405020304" pitchFamily="18" charset="0"/>
                        <a:cs typeface="Times New Roman" panose="02020603050405020304" pitchFamily="18" charset="0"/>
                      </a:endParaRPr>
                    </a:p>
                    <a:p>
                      <a:endParaRPr lang="en-IN" sz="1400" b="0" dirty="0">
                        <a:solidFill>
                          <a:schemeClr val="tx1"/>
                        </a:solidFill>
                        <a:latin typeface="Times New Roman" panose="02020603050405020304" pitchFamily="18" charset="0"/>
                        <a:cs typeface="Times New Roman" panose="02020603050405020304" pitchFamily="18" charset="0"/>
                      </a:endParaRPr>
                    </a:p>
                    <a:p>
                      <a:endParaRPr lang="en-IN" sz="1400" b="0" dirty="0">
                        <a:solidFill>
                          <a:schemeClr val="tx1"/>
                        </a:solidFill>
                        <a:latin typeface="Times New Roman" panose="02020603050405020304" pitchFamily="18" charset="0"/>
                        <a:cs typeface="Times New Roman" panose="02020603050405020304" pitchFamily="18" charset="0"/>
                      </a:endParaRPr>
                    </a:p>
                    <a:p>
                      <a:r>
                        <a:rPr lang="en-IN" sz="1400" b="0" dirty="0">
                          <a:solidFill>
                            <a:schemeClr val="tx1"/>
                          </a:solidFill>
                          <a:latin typeface="Times New Roman" panose="02020603050405020304" pitchFamily="18" charset="0"/>
                          <a:cs typeface="Times New Roman" panose="02020603050405020304" pitchFamily="18"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a:solidFill>
                            <a:schemeClr val="tx1"/>
                          </a:solidFill>
                          <a:latin typeface="Times New Roman" panose="02020603050405020304" pitchFamily="18" charset="0"/>
                          <a:cs typeface="Times New Roman" panose="02020603050405020304" pitchFamily="18" charset="0"/>
                        </a:rPr>
                        <a:t>Predicting Cyberbullying on Social Media in the Big Data Era Using Machine Learning</a:t>
                      </a:r>
                    </a:p>
                    <a:p>
                      <a:r>
                        <a:rPr lang="en-US" sz="1400" b="0" dirty="0">
                          <a:solidFill>
                            <a:schemeClr val="tx1"/>
                          </a:solidFill>
                          <a:latin typeface="Times New Roman" panose="02020603050405020304" pitchFamily="18" charset="0"/>
                          <a:cs typeface="Times New Roman" panose="02020603050405020304" pitchFamily="18" charset="0"/>
                        </a:rPr>
                        <a:t>Algorithms: Review of Literature and Open Challenges</a:t>
                      </a:r>
                    </a:p>
                    <a:p>
                      <a:endParaRPr lang="en-US" sz="1400" b="0" dirty="0">
                        <a:solidFill>
                          <a:schemeClr val="tx1"/>
                        </a:solidFill>
                        <a:latin typeface="Times New Roman" panose="02020603050405020304" pitchFamily="18" charset="0"/>
                        <a:cs typeface="Times New Roman" panose="02020603050405020304" pitchFamily="18" charset="0"/>
                      </a:endParaRPr>
                    </a:p>
                    <a:p>
                      <a:endParaRPr lang="en-US" sz="1400" b="0" dirty="0">
                        <a:solidFill>
                          <a:schemeClr val="tx1"/>
                        </a:solidFill>
                        <a:latin typeface="Times New Roman" panose="02020603050405020304" pitchFamily="18" charset="0"/>
                        <a:cs typeface="Times New Roman" panose="02020603050405020304" pitchFamily="18" charset="0"/>
                      </a:endParaRPr>
                    </a:p>
                    <a:p>
                      <a:endParaRPr lang="en-US" sz="1400" b="0" dirty="0">
                        <a:solidFill>
                          <a:schemeClr val="tx1"/>
                        </a:solidFill>
                        <a:latin typeface="Times New Roman" panose="02020603050405020304" pitchFamily="18" charset="0"/>
                        <a:cs typeface="Times New Roman" panose="02020603050405020304" pitchFamily="18" charset="0"/>
                      </a:endParaRPr>
                    </a:p>
                    <a:p>
                      <a:endParaRPr lang="en-US" sz="1400" b="0" dirty="0">
                        <a:solidFill>
                          <a:schemeClr val="tx1"/>
                        </a:solidFill>
                        <a:latin typeface="Times New Roman" panose="02020603050405020304" pitchFamily="18" charset="0"/>
                        <a:cs typeface="Times New Roman" panose="02020603050405020304" pitchFamily="18" charset="0"/>
                      </a:endParaRPr>
                    </a:p>
                    <a:p>
                      <a:endParaRPr lang="en-US" sz="1400" b="0" dirty="0">
                        <a:solidFill>
                          <a:schemeClr val="tx1"/>
                        </a:solidFill>
                        <a:latin typeface="Times New Roman" panose="02020603050405020304" pitchFamily="18" charset="0"/>
                        <a:cs typeface="Times New Roman" panose="02020603050405020304" pitchFamily="18" charset="0"/>
                      </a:endParaRPr>
                    </a:p>
                    <a:p>
                      <a:r>
                        <a:rPr lang="en-US" sz="1400" b="0" dirty="0">
                          <a:solidFill>
                            <a:schemeClr val="tx1"/>
                          </a:solidFill>
                          <a:latin typeface="Times New Roman" panose="02020603050405020304" pitchFamily="18" charset="0"/>
                          <a:cs typeface="Times New Roman" panose="02020603050405020304" pitchFamily="18" charset="0"/>
                        </a:rPr>
                        <a:t>When the Timeline Meets the Pipeline: A Survey on Automated Cyberbullying Detection </a:t>
                      </a:r>
                      <a:endParaRPr lang="en-IN" sz="14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b="0" dirty="0" err="1">
                          <a:solidFill>
                            <a:schemeClr val="tx1"/>
                          </a:solidFill>
                          <a:latin typeface="Times New Roman" panose="02020603050405020304" pitchFamily="18" charset="0"/>
                          <a:cs typeface="Times New Roman" panose="02020603050405020304" pitchFamily="18" charset="0"/>
                        </a:rPr>
                        <a:t>Murtaza,Henry</a:t>
                      </a:r>
                      <a:r>
                        <a:rPr lang="en-IN" sz="1400" b="0" dirty="0">
                          <a:solidFill>
                            <a:schemeClr val="tx1"/>
                          </a:solidFill>
                          <a:latin typeface="Times New Roman" panose="02020603050405020304" pitchFamily="18" charset="0"/>
                          <a:cs typeface="Times New Roman" panose="02020603050405020304" pitchFamily="18" charset="0"/>
                        </a:rPr>
                        <a:t> Friday Nweke, Ihsan Ali, Ghulam </a:t>
                      </a:r>
                      <a:r>
                        <a:rPr lang="en-IN" sz="1400" b="0" dirty="0" err="1">
                          <a:solidFill>
                            <a:schemeClr val="tx1"/>
                          </a:solidFill>
                          <a:latin typeface="Times New Roman" panose="02020603050405020304" pitchFamily="18" charset="0"/>
                          <a:cs typeface="Times New Roman" panose="02020603050405020304" pitchFamily="18" charset="0"/>
                        </a:rPr>
                        <a:t>Mujtaba,Har</a:t>
                      </a:r>
                      <a:r>
                        <a:rPr lang="en-IN" sz="1400" b="0" dirty="0">
                          <a:solidFill>
                            <a:schemeClr val="tx1"/>
                          </a:solidFill>
                          <a:latin typeface="Times New Roman" panose="02020603050405020304" pitchFamily="18" charset="0"/>
                          <a:cs typeface="Times New Roman" panose="02020603050405020304" pitchFamily="18" charset="0"/>
                        </a:rPr>
                        <a:t> </a:t>
                      </a:r>
                      <a:r>
                        <a:rPr lang="en-IN" sz="1400" b="0" dirty="0" err="1">
                          <a:solidFill>
                            <a:schemeClr val="tx1"/>
                          </a:solidFill>
                          <a:latin typeface="Times New Roman" panose="02020603050405020304" pitchFamily="18" charset="0"/>
                          <a:cs typeface="Times New Roman" panose="02020603050405020304" pitchFamily="18" charset="0"/>
                        </a:rPr>
                        <a:t>una</a:t>
                      </a:r>
                      <a:r>
                        <a:rPr lang="en-IN" sz="1400" b="0" dirty="0">
                          <a:solidFill>
                            <a:schemeClr val="tx1"/>
                          </a:solidFill>
                          <a:latin typeface="Times New Roman" panose="02020603050405020304" pitchFamily="18" charset="0"/>
                          <a:cs typeface="Times New Roman" panose="02020603050405020304" pitchFamily="18" charset="0"/>
                        </a:rPr>
                        <a:t> </a:t>
                      </a:r>
                      <a:r>
                        <a:rPr lang="en-IN" sz="1400" b="0" dirty="0" err="1">
                          <a:solidFill>
                            <a:schemeClr val="tx1"/>
                          </a:solidFill>
                          <a:latin typeface="Times New Roman" panose="02020603050405020304" pitchFamily="18" charset="0"/>
                          <a:cs typeface="Times New Roman" panose="02020603050405020304" pitchFamily="18" charset="0"/>
                        </a:rPr>
                        <a:t>Chiroma</a:t>
                      </a:r>
                      <a:r>
                        <a:rPr lang="en-IN" sz="1400" b="0" dirty="0">
                          <a:solidFill>
                            <a:schemeClr val="tx1"/>
                          </a:solidFill>
                          <a:latin typeface="Times New Roman" panose="02020603050405020304" pitchFamily="18" charset="0"/>
                          <a:cs typeface="Times New Roman" panose="02020603050405020304" pitchFamily="18" charset="0"/>
                        </a:rPr>
                        <a:t>, Has an Ali </a:t>
                      </a:r>
                      <a:r>
                        <a:rPr lang="en-IN" sz="1400" b="0" dirty="0" err="1">
                          <a:solidFill>
                            <a:schemeClr val="tx1"/>
                          </a:solidFill>
                          <a:latin typeface="Times New Roman" panose="02020603050405020304" pitchFamily="18" charset="0"/>
                          <a:cs typeface="Times New Roman" panose="02020603050405020304" pitchFamily="18" charset="0"/>
                        </a:rPr>
                        <a:t>KhattakAbd</a:t>
                      </a:r>
                      <a:r>
                        <a:rPr lang="en-IN" sz="1400" b="0" dirty="0">
                          <a:solidFill>
                            <a:schemeClr val="tx1"/>
                          </a:solidFill>
                          <a:latin typeface="Times New Roman" panose="02020603050405020304" pitchFamily="18" charset="0"/>
                          <a:cs typeface="Times New Roman" panose="02020603050405020304" pitchFamily="18" charset="0"/>
                        </a:rPr>
                        <a:t> </a:t>
                      </a:r>
                      <a:r>
                        <a:rPr lang="en-IN" sz="1400" b="0" dirty="0" err="1">
                          <a:solidFill>
                            <a:schemeClr val="tx1"/>
                          </a:solidFill>
                          <a:latin typeface="Times New Roman" panose="02020603050405020304" pitchFamily="18" charset="0"/>
                          <a:cs typeface="Times New Roman" panose="02020603050405020304" pitchFamily="18" charset="0"/>
                        </a:rPr>
                        <a:t>ullah</a:t>
                      </a:r>
                      <a:r>
                        <a:rPr lang="en-IN" sz="1400" b="0" dirty="0">
                          <a:solidFill>
                            <a:schemeClr val="tx1"/>
                          </a:solidFill>
                          <a:latin typeface="Times New Roman" panose="02020603050405020304" pitchFamily="18" charset="0"/>
                          <a:cs typeface="Times New Roman" panose="02020603050405020304" pitchFamily="18" charset="0"/>
                        </a:rPr>
                        <a:t> </a:t>
                      </a:r>
                      <a:r>
                        <a:rPr lang="en-IN" sz="1400" b="0" dirty="0" err="1">
                          <a:solidFill>
                            <a:schemeClr val="tx1"/>
                          </a:solidFill>
                          <a:latin typeface="Times New Roman" panose="02020603050405020304" pitchFamily="18" charset="0"/>
                          <a:cs typeface="Times New Roman" panose="02020603050405020304" pitchFamily="18" charset="0"/>
                        </a:rPr>
                        <a:t>Gani</a:t>
                      </a:r>
                      <a:r>
                        <a:rPr lang="en-IN" sz="1400" b="0" dirty="0">
                          <a:solidFill>
                            <a:schemeClr val="tx1"/>
                          </a:solidFill>
                          <a:latin typeface="Times New Roman" panose="02020603050405020304" pitchFamily="18" charset="0"/>
                          <a:cs typeface="Times New Roman" panose="02020603050405020304" pitchFamily="18" charset="0"/>
                        </a:rPr>
                        <a:t>. </a:t>
                      </a:r>
                    </a:p>
                    <a:p>
                      <a:endParaRPr lang="en-IN" sz="1400" b="0" dirty="0">
                        <a:solidFill>
                          <a:schemeClr val="tx1"/>
                        </a:solidFill>
                        <a:latin typeface="Times New Roman" panose="02020603050405020304" pitchFamily="18" charset="0"/>
                        <a:cs typeface="Times New Roman" panose="02020603050405020304" pitchFamily="18" charset="0"/>
                      </a:endParaRPr>
                    </a:p>
                    <a:p>
                      <a:endParaRPr lang="en-IN" sz="1400" b="0" dirty="0">
                        <a:solidFill>
                          <a:schemeClr val="tx1"/>
                        </a:solidFill>
                        <a:latin typeface="Times New Roman" panose="02020603050405020304" pitchFamily="18" charset="0"/>
                        <a:cs typeface="Times New Roman" panose="02020603050405020304" pitchFamily="18" charset="0"/>
                      </a:endParaRPr>
                    </a:p>
                    <a:p>
                      <a:endParaRPr lang="en-IN" sz="1400" b="0" dirty="0">
                        <a:solidFill>
                          <a:schemeClr val="tx1"/>
                        </a:solidFill>
                        <a:latin typeface="Times New Roman" panose="02020603050405020304" pitchFamily="18" charset="0"/>
                        <a:cs typeface="Times New Roman" panose="02020603050405020304" pitchFamily="18" charset="0"/>
                      </a:endParaRPr>
                    </a:p>
                    <a:p>
                      <a:r>
                        <a:rPr lang="en-IN" sz="1400" b="0" dirty="0">
                          <a:solidFill>
                            <a:schemeClr val="tx1"/>
                          </a:solidFill>
                          <a:latin typeface="Times New Roman" panose="02020603050405020304" pitchFamily="18" charset="0"/>
                          <a:cs typeface="Times New Roman" panose="02020603050405020304" pitchFamily="18" charset="0"/>
                        </a:rPr>
                        <a:t>YEAR:2019</a:t>
                      </a:r>
                    </a:p>
                    <a:p>
                      <a:endParaRPr lang="en-IN" sz="1400" b="0" dirty="0">
                        <a:solidFill>
                          <a:schemeClr val="tx1"/>
                        </a:solidFill>
                        <a:latin typeface="Times New Roman" panose="02020603050405020304" pitchFamily="18" charset="0"/>
                        <a:cs typeface="Times New Roman" panose="02020603050405020304" pitchFamily="18" charset="0"/>
                      </a:endParaRPr>
                    </a:p>
                    <a:p>
                      <a:endParaRPr lang="en-IN" sz="1400" b="0" dirty="0">
                        <a:solidFill>
                          <a:schemeClr val="tx1"/>
                        </a:solidFill>
                        <a:latin typeface="Times New Roman" panose="02020603050405020304" pitchFamily="18" charset="0"/>
                        <a:cs typeface="Times New Roman" panose="02020603050405020304" pitchFamily="18" charset="0"/>
                      </a:endParaRPr>
                    </a:p>
                    <a:p>
                      <a:r>
                        <a:rPr lang="en-IN" sz="1400" b="0" dirty="0">
                          <a:solidFill>
                            <a:schemeClr val="tx1"/>
                          </a:solidFill>
                          <a:latin typeface="Times New Roman" panose="02020603050405020304" pitchFamily="18" charset="0"/>
                          <a:cs typeface="Times New Roman" panose="02020603050405020304" pitchFamily="18" charset="0"/>
                        </a:rPr>
                        <a:t>Fatma </a:t>
                      </a:r>
                      <a:r>
                        <a:rPr lang="en-IN" sz="1400" b="0" dirty="0" err="1">
                          <a:solidFill>
                            <a:schemeClr val="tx1"/>
                          </a:solidFill>
                          <a:latin typeface="Times New Roman" panose="02020603050405020304" pitchFamily="18" charset="0"/>
                          <a:cs typeface="Times New Roman" panose="02020603050405020304" pitchFamily="18" charset="0"/>
                        </a:rPr>
                        <a:t>Elsafoury,St</a:t>
                      </a:r>
                      <a:r>
                        <a:rPr lang="en-IN" sz="1400" b="0" dirty="0">
                          <a:solidFill>
                            <a:schemeClr val="tx1"/>
                          </a:solidFill>
                          <a:latin typeface="Times New Roman" panose="02020603050405020304" pitchFamily="18" charset="0"/>
                          <a:cs typeface="Times New Roman" panose="02020603050405020304" pitchFamily="18" charset="0"/>
                        </a:rPr>
                        <a:t> </a:t>
                      </a:r>
                      <a:r>
                        <a:rPr lang="en-IN" sz="1400" b="0" dirty="0" err="1">
                          <a:solidFill>
                            <a:schemeClr val="tx1"/>
                          </a:solidFill>
                          <a:latin typeface="Times New Roman" panose="02020603050405020304" pitchFamily="18" charset="0"/>
                          <a:cs typeface="Times New Roman" panose="02020603050405020304" pitchFamily="18" charset="0"/>
                        </a:rPr>
                        <a:t>amos</a:t>
                      </a:r>
                      <a:r>
                        <a:rPr lang="en-IN" sz="1400" b="0" dirty="0">
                          <a:solidFill>
                            <a:schemeClr val="tx1"/>
                          </a:solidFill>
                          <a:latin typeface="Times New Roman" panose="02020603050405020304" pitchFamily="18" charset="0"/>
                          <a:cs typeface="Times New Roman" panose="02020603050405020304" pitchFamily="18" charset="0"/>
                        </a:rPr>
                        <a:t> </a:t>
                      </a:r>
                      <a:r>
                        <a:rPr lang="en-IN" sz="1400" b="0" dirty="0" err="1">
                          <a:solidFill>
                            <a:schemeClr val="tx1"/>
                          </a:solidFill>
                          <a:latin typeface="Times New Roman" panose="02020603050405020304" pitchFamily="18" charset="0"/>
                          <a:cs typeface="Times New Roman" panose="02020603050405020304" pitchFamily="18" charset="0"/>
                        </a:rPr>
                        <a:t>Katsigiannis</a:t>
                      </a:r>
                      <a:r>
                        <a:rPr lang="en-IN" sz="1400" b="0" dirty="0">
                          <a:solidFill>
                            <a:schemeClr val="tx1"/>
                          </a:solidFill>
                          <a:latin typeface="Times New Roman" panose="02020603050405020304" pitchFamily="18" charset="0"/>
                          <a:cs typeface="Times New Roman" panose="02020603050405020304" pitchFamily="18" charset="0"/>
                        </a:rPr>
                        <a:t>, Zeeshan Pervez, </a:t>
                      </a:r>
                      <a:r>
                        <a:rPr lang="en-IN" sz="1400" b="0" dirty="0" err="1">
                          <a:solidFill>
                            <a:schemeClr val="tx1"/>
                          </a:solidFill>
                          <a:latin typeface="Times New Roman" panose="02020603050405020304" pitchFamily="18" charset="0"/>
                          <a:cs typeface="Times New Roman" panose="02020603050405020304" pitchFamily="18" charset="0"/>
                        </a:rPr>
                        <a:t>Naee</a:t>
                      </a:r>
                      <a:r>
                        <a:rPr lang="en-IN" sz="1400" b="0" dirty="0">
                          <a:solidFill>
                            <a:schemeClr val="tx1"/>
                          </a:solidFill>
                          <a:latin typeface="Times New Roman" panose="02020603050405020304" pitchFamily="18" charset="0"/>
                          <a:cs typeface="Times New Roman" panose="02020603050405020304" pitchFamily="18" charset="0"/>
                        </a:rPr>
                        <a:t> m Ramzan </a:t>
                      </a:r>
                    </a:p>
                    <a:p>
                      <a:endParaRPr lang="en-IN" sz="1400" b="0" dirty="0">
                        <a:solidFill>
                          <a:schemeClr val="tx1"/>
                        </a:solidFill>
                        <a:latin typeface="Times New Roman" panose="02020603050405020304" pitchFamily="18" charset="0"/>
                        <a:cs typeface="Times New Roman" panose="02020603050405020304" pitchFamily="18" charset="0"/>
                      </a:endParaRPr>
                    </a:p>
                    <a:p>
                      <a:endParaRPr lang="en-IN" sz="1400" b="0" dirty="0">
                        <a:solidFill>
                          <a:schemeClr val="tx1"/>
                        </a:solidFill>
                        <a:latin typeface="Times New Roman" panose="02020603050405020304" pitchFamily="18" charset="0"/>
                        <a:cs typeface="Times New Roman" panose="02020603050405020304" pitchFamily="18" charset="0"/>
                      </a:endParaRPr>
                    </a:p>
                    <a:p>
                      <a:endParaRPr lang="en-IN" sz="1400" b="0" dirty="0">
                        <a:solidFill>
                          <a:schemeClr val="tx1"/>
                        </a:solidFill>
                        <a:latin typeface="Times New Roman" panose="02020603050405020304" pitchFamily="18" charset="0"/>
                        <a:cs typeface="Times New Roman" panose="02020603050405020304" pitchFamily="18" charset="0"/>
                      </a:endParaRPr>
                    </a:p>
                    <a:p>
                      <a:endParaRPr lang="en-IN" sz="1400" b="0" dirty="0">
                        <a:solidFill>
                          <a:schemeClr val="tx1"/>
                        </a:solidFill>
                        <a:latin typeface="Times New Roman" panose="02020603050405020304" pitchFamily="18" charset="0"/>
                        <a:cs typeface="Times New Roman" panose="02020603050405020304" pitchFamily="18" charset="0"/>
                      </a:endParaRPr>
                    </a:p>
                    <a:p>
                      <a:endParaRPr lang="en-IN" sz="1400" b="0" dirty="0">
                        <a:solidFill>
                          <a:schemeClr val="tx1"/>
                        </a:solidFill>
                        <a:latin typeface="Times New Roman" panose="02020603050405020304" pitchFamily="18" charset="0"/>
                        <a:cs typeface="Times New Roman" panose="02020603050405020304" pitchFamily="18" charset="0"/>
                      </a:endParaRPr>
                    </a:p>
                    <a:p>
                      <a:r>
                        <a:rPr lang="en-IN" sz="1400" b="0" dirty="0">
                          <a:solidFill>
                            <a:schemeClr val="tx1"/>
                          </a:solidFill>
                          <a:latin typeface="Times New Roman" panose="02020603050405020304" pitchFamily="18" charset="0"/>
                          <a:cs typeface="Times New Roman" panose="02020603050405020304" pitchFamily="18" charset="0"/>
                        </a:rPr>
                        <a:t>YEAR:2021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a:solidFill>
                            <a:schemeClr val="tx1"/>
                          </a:solidFill>
                          <a:latin typeface="Times New Roman" panose="02020603050405020304" pitchFamily="18" charset="0"/>
                          <a:cs typeface="Times New Roman" panose="02020603050405020304" pitchFamily="18" charset="0"/>
                        </a:rPr>
                        <a:t>The misuse of social technologies such as social media (SM) platforms, has introduced a new form of aggression and violence that occurs exclusively online.</a:t>
                      </a:r>
                    </a:p>
                    <a:p>
                      <a:endParaRPr lang="en-US" sz="1400" b="0" dirty="0">
                        <a:solidFill>
                          <a:schemeClr val="tx1"/>
                        </a:solidFill>
                        <a:latin typeface="Times New Roman" panose="02020603050405020304" pitchFamily="18" charset="0"/>
                        <a:cs typeface="Times New Roman" panose="02020603050405020304" pitchFamily="18" charset="0"/>
                      </a:endParaRPr>
                    </a:p>
                    <a:p>
                      <a:endParaRPr lang="en-US" sz="1400" b="0" dirty="0">
                        <a:solidFill>
                          <a:schemeClr val="tx1"/>
                        </a:solidFill>
                        <a:latin typeface="Times New Roman" panose="02020603050405020304" pitchFamily="18" charset="0"/>
                        <a:cs typeface="Times New Roman" panose="02020603050405020304" pitchFamily="18" charset="0"/>
                      </a:endParaRPr>
                    </a:p>
                    <a:p>
                      <a:endParaRPr lang="en-US" sz="1400" b="0" dirty="0">
                        <a:solidFill>
                          <a:schemeClr val="tx1"/>
                        </a:solidFill>
                        <a:latin typeface="Times New Roman" panose="02020603050405020304" pitchFamily="18" charset="0"/>
                        <a:cs typeface="Times New Roman" panose="02020603050405020304" pitchFamily="18" charset="0"/>
                      </a:endParaRPr>
                    </a:p>
                    <a:p>
                      <a:r>
                        <a:rPr lang="en-US" sz="1400" b="0" dirty="0">
                          <a:solidFill>
                            <a:schemeClr val="tx1"/>
                          </a:solidFill>
                          <a:latin typeface="Times New Roman" panose="02020603050405020304" pitchFamily="18" charset="0"/>
                          <a:cs typeface="Times New Roman" panose="02020603050405020304" pitchFamily="18" charset="0"/>
                        </a:rPr>
                        <a:t>Cyberbullying has negative effects that could lead to cases of depression and low self esteem. It has become crucial to develop.</a:t>
                      </a:r>
                      <a:endParaRPr lang="en-IN" sz="14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a:solidFill>
                            <a:schemeClr val="tx1"/>
                          </a:solidFill>
                          <a:latin typeface="Times New Roman" panose="02020603050405020304" pitchFamily="18" charset="0"/>
                          <a:cs typeface="Times New Roman" panose="02020603050405020304" pitchFamily="18" charset="0"/>
                        </a:rPr>
                        <a:t>This emphasis is on feature selection algorithms and then using various machine learning algorithms for prediction of cyberbullying behaviors.</a:t>
                      </a:r>
                    </a:p>
                    <a:p>
                      <a:endParaRPr lang="en-US" sz="1400" b="0" dirty="0">
                        <a:solidFill>
                          <a:schemeClr val="tx1"/>
                        </a:solidFill>
                        <a:latin typeface="Times New Roman" panose="02020603050405020304" pitchFamily="18" charset="0"/>
                        <a:cs typeface="Times New Roman" panose="02020603050405020304" pitchFamily="18" charset="0"/>
                      </a:endParaRPr>
                    </a:p>
                    <a:p>
                      <a:endParaRPr lang="en-US" sz="1400" b="0" dirty="0">
                        <a:solidFill>
                          <a:schemeClr val="tx1"/>
                        </a:solidFill>
                        <a:latin typeface="Times New Roman" panose="02020603050405020304" pitchFamily="18" charset="0"/>
                        <a:cs typeface="Times New Roman" panose="02020603050405020304" pitchFamily="18" charset="0"/>
                      </a:endParaRPr>
                    </a:p>
                    <a:p>
                      <a:endParaRPr lang="en-US" sz="1400" b="0" dirty="0">
                        <a:solidFill>
                          <a:schemeClr val="tx1"/>
                        </a:solidFill>
                        <a:latin typeface="Times New Roman" panose="02020603050405020304" pitchFamily="18" charset="0"/>
                        <a:cs typeface="Times New Roman" panose="02020603050405020304" pitchFamily="18" charset="0"/>
                      </a:endParaRPr>
                    </a:p>
                    <a:p>
                      <a:endParaRPr lang="en-US" sz="1400" b="0" dirty="0">
                        <a:solidFill>
                          <a:schemeClr val="tx1"/>
                        </a:solidFill>
                        <a:latin typeface="Times New Roman" panose="02020603050405020304" pitchFamily="18" charset="0"/>
                        <a:cs typeface="Times New Roman" panose="02020603050405020304" pitchFamily="18" charset="0"/>
                      </a:endParaRPr>
                    </a:p>
                    <a:p>
                      <a:endParaRPr lang="en-US" sz="1400" b="0" dirty="0">
                        <a:solidFill>
                          <a:schemeClr val="tx1"/>
                        </a:solidFill>
                        <a:latin typeface="Times New Roman" panose="02020603050405020304" pitchFamily="18" charset="0"/>
                        <a:cs typeface="Times New Roman" panose="02020603050405020304" pitchFamily="18" charset="0"/>
                      </a:endParaRPr>
                    </a:p>
                    <a:p>
                      <a:r>
                        <a:rPr lang="en-US" sz="1400" b="0" dirty="0">
                          <a:solidFill>
                            <a:schemeClr val="tx1"/>
                          </a:solidFill>
                          <a:latin typeface="Times New Roman" panose="02020603050405020304" pitchFamily="18" charset="0"/>
                          <a:cs typeface="Times New Roman" panose="02020603050405020304" pitchFamily="18" charset="0"/>
                        </a:rPr>
                        <a:t>Their results show that BERT outperforms state-of-the-art cyberbullying detection models and deep learning models.</a:t>
                      </a:r>
                      <a:endParaRPr lang="en-IN" sz="14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Some feature selection algorithms may not scale well to large datasets, especially in the big data era where social media datasets can be massive.</a:t>
                      </a:r>
                      <a:r>
                        <a:rPr lang="en-US" sz="1400" b="0" dirty="0">
                          <a:solidFill>
                            <a:schemeClr val="tx1"/>
                          </a:solidFill>
                          <a:latin typeface="Times New Roman" panose="02020603050405020304" pitchFamily="18" charset="0"/>
                          <a:cs typeface="Times New Roman" panose="02020603050405020304" pitchFamily="18" charset="0"/>
                        </a:rPr>
                        <a:t>.</a:t>
                      </a:r>
                    </a:p>
                    <a:p>
                      <a:endParaRPr lang="en-US" sz="1400" b="0" dirty="0">
                        <a:solidFill>
                          <a:schemeClr val="tx1"/>
                        </a:solidFill>
                        <a:latin typeface="Times New Roman" panose="02020603050405020304" pitchFamily="18" charset="0"/>
                        <a:cs typeface="Times New Roman" panose="02020603050405020304" pitchFamily="18" charset="0"/>
                      </a:endParaRPr>
                    </a:p>
                    <a:p>
                      <a:endParaRPr lang="en-US" sz="1400" b="0" dirty="0">
                        <a:solidFill>
                          <a:schemeClr val="tx1"/>
                        </a:solidFill>
                        <a:latin typeface="Times New Roman" panose="02020603050405020304" pitchFamily="18" charset="0"/>
                        <a:cs typeface="Times New Roman" panose="02020603050405020304" pitchFamily="18" charset="0"/>
                      </a:endParaRPr>
                    </a:p>
                    <a:p>
                      <a:endParaRPr lang="en-US" sz="1400" b="0" dirty="0">
                        <a:solidFill>
                          <a:schemeClr val="tx1"/>
                        </a:solidFill>
                        <a:latin typeface="Times New Roman" panose="02020603050405020304" pitchFamily="18" charset="0"/>
                        <a:cs typeface="Times New Roman" panose="02020603050405020304" pitchFamily="18" charset="0"/>
                      </a:endParaRPr>
                    </a:p>
                    <a:p>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BERT may not perform optimally when applied directly to domains or languages different from those it was pre-trained on. </a:t>
                      </a:r>
                      <a:endParaRPr lang="en-US" sz="14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38185878"/>
                  </a:ext>
                </a:extLst>
              </a:tr>
            </a:tbl>
          </a:graphicData>
        </a:graphic>
      </p:graphicFrame>
      <p:cxnSp>
        <p:nvCxnSpPr>
          <p:cNvPr id="3" name="Straight Connector 2">
            <a:extLst>
              <a:ext uri="{FF2B5EF4-FFF2-40B4-BE49-F238E27FC236}">
                <a16:creationId xmlns:a16="http://schemas.microsoft.com/office/drawing/2014/main" id="{8781BE3A-0131-AF3A-CAF1-7482D8FB50BA}"/>
              </a:ext>
            </a:extLst>
          </p:cNvPr>
          <p:cNvCxnSpPr>
            <a:cxnSpLocks/>
          </p:cNvCxnSpPr>
          <p:nvPr/>
        </p:nvCxnSpPr>
        <p:spPr>
          <a:xfrm>
            <a:off x="228601" y="2819400"/>
            <a:ext cx="8610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Footer Placeholder 6">
            <a:extLst>
              <a:ext uri="{FF2B5EF4-FFF2-40B4-BE49-F238E27FC236}">
                <a16:creationId xmlns:a16="http://schemas.microsoft.com/office/drawing/2014/main" id="{D534732F-4F6B-9F64-ADC1-E3A36047D214}"/>
              </a:ext>
            </a:extLst>
          </p:cNvPr>
          <p:cNvSpPr>
            <a:spLocks noGrp="1"/>
          </p:cNvSpPr>
          <p:nvPr>
            <p:ph type="ftr" sz="quarter" idx="11"/>
          </p:nvPr>
        </p:nvSpPr>
        <p:spPr/>
        <p:txBody>
          <a:bodyPr/>
          <a:lstStyle/>
          <a:p>
            <a:r>
              <a:rPr lang="en-US"/>
              <a:t>8</a:t>
            </a:r>
          </a:p>
        </p:txBody>
      </p:sp>
    </p:spTree>
    <p:extLst>
      <p:ext uri="{BB962C8B-B14F-4D97-AF65-F5344CB8AC3E}">
        <p14:creationId xmlns:p14="http://schemas.microsoft.com/office/powerpoint/2010/main" val="1641807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AF19C-74DB-ACA4-ED6C-BAC323AA46EA}"/>
              </a:ext>
            </a:extLst>
          </p:cNvPr>
          <p:cNvSpPr>
            <a:spLocks noGrp="1"/>
          </p:cNvSpPr>
          <p:nvPr>
            <p:ph type="title"/>
          </p:nvPr>
        </p:nvSpPr>
        <p:spPr>
          <a:xfrm>
            <a:off x="457200" y="274638"/>
            <a:ext cx="8229600" cy="182562"/>
          </a:xfrm>
        </p:spPr>
        <p:txBody>
          <a:bodyPr>
            <a:normAutofit fontScale="90000"/>
          </a:bodyPr>
          <a:lstStyle/>
          <a:p>
            <a:endParaRPr lang="en-IN" dirty="0"/>
          </a:p>
        </p:txBody>
      </p:sp>
      <p:graphicFrame>
        <p:nvGraphicFramePr>
          <p:cNvPr id="4" name="Content Placeholder 3">
            <a:extLst>
              <a:ext uri="{FF2B5EF4-FFF2-40B4-BE49-F238E27FC236}">
                <a16:creationId xmlns:a16="http://schemas.microsoft.com/office/drawing/2014/main" id="{6A655347-DC8F-6AE9-3B3D-43812C8B4416}"/>
              </a:ext>
            </a:extLst>
          </p:cNvPr>
          <p:cNvGraphicFramePr>
            <a:graphicFrameLocks noGrp="1"/>
          </p:cNvGraphicFramePr>
          <p:nvPr>
            <p:ph idx="1"/>
            <p:extLst>
              <p:ext uri="{D42A27DB-BD31-4B8C-83A1-F6EECF244321}">
                <p14:modId xmlns:p14="http://schemas.microsoft.com/office/powerpoint/2010/main" val="2721468535"/>
              </p:ext>
            </p:extLst>
          </p:nvPr>
        </p:nvGraphicFramePr>
        <p:xfrm>
          <a:off x="304800" y="152400"/>
          <a:ext cx="8534399" cy="612648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2021919391"/>
                    </a:ext>
                  </a:extLst>
                </a:gridCol>
                <a:gridCol w="1400092">
                  <a:extLst>
                    <a:ext uri="{9D8B030D-6E8A-4147-A177-3AD203B41FA5}">
                      <a16:colId xmlns:a16="http://schemas.microsoft.com/office/drawing/2014/main" val="1463453909"/>
                    </a:ext>
                  </a:extLst>
                </a:gridCol>
                <a:gridCol w="1558455">
                  <a:extLst>
                    <a:ext uri="{9D8B030D-6E8A-4147-A177-3AD203B41FA5}">
                      <a16:colId xmlns:a16="http://schemas.microsoft.com/office/drawing/2014/main" val="3561337677"/>
                    </a:ext>
                  </a:extLst>
                </a:gridCol>
                <a:gridCol w="1706880">
                  <a:extLst>
                    <a:ext uri="{9D8B030D-6E8A-4147-A177-3AD203B41FA5}">
                      <a16:colId xmlns:a16="http://schemas.microsoft.com/office/drawing/2014/main" val="3307856340"/>
                    </a:ext>
                  </a:extLst>
                </a:gridCol>
                <a:gridCol w="1558455">
                  <a:extLst>
                    <a:ext uri="{9D8B030D-6E8A-4147-A177-3AD203B41FA5}">
                      <a16:colId xmlns:a16="http://schemas.microsoft.com/office/drawing/2014/main" val="3686889963"/>
                    </a:ext>
                  </a:extLst>
                </a:gridCol>
                <a:gridCol w="1929517">
                  <a:extLst>
                    <a:ext uri="{9D8B030D-6E8A-4147-A177-3AD203B41FA5}">
                      <a16:colId xmlns:a16="http://schemas.microsoft.com/office/drawing/2014/main" val="119805268"/>
                    </a:ext>
                  </a:extLst>
                </a:gridCol>
              </a:tblGrid>
              <a:tr h="5882322">
                <a:tc>
                  <a:txBody>
                    <a:bodyPr/>
                    <a:lstStyle/>
                    <a:p>
                      <a:r>
                        <a:rPr lang="en-IN" sz="1400" b="0" dirty="0">
                          <a:solidFill>
                            <a:schemeClr val="tx1"/>
                          </a:solidFill>
                          <a:latin typeface="Times New Roman" panose="02020603050405020304" pitchFamily="18" charset="0"/>
                          <a:cs typeface="Times New Roman" panose="02020603050405020304" pitchFamily="18" charset="0"/>
                        </a:rPr>
                        <a:t>9.</a:t>
                      </a:r>
                    </a:p>
                    <a:p>
                      <a:endParaRPr lang="en-IN" sz="1400" b="0" dirty="0">
                        <a:solidFill>
                          <a:schemeClr val="tx1"/>
                        </a:solidFill>
                        <a:latin typeface="Times New Roman" panose="02020603050405020304" pitchFamily="18" charset="0"/>
                        <a:cs typeface="Times New Roman" panose="02020603050405020304" pitchFamily="18" charset="0"/>
                      </a:endParaRPr>
                    </a:p>
                    <a:p>
                      <a:endParaRPr lang="en-IN" sz="1400" b="0" dirty="0">
                        <a:solidFill>
                          <a:schemeClr val="tx1"/>
                        </a:solidFill>
                        <a:latin typeface="Times New Roman" panose="02020603050405020304" pitchFamily="18" charset="0"/>
                        <a:cs typeface="Times New Roman" panose="02020603050405020304" pitchFamily="18" charset="0"/>
                      </a:endParaRPr>
                    </a:p>
                    <a:p>
                      <a:endParaRPr lang="en-IN" sz="1400" b="0" dirty="0">
                        <a:solidFill>
                          <a:schemeClr val="tx1"/>
                        </a:solidFill>
                        <a:latin typeface="Times New Roman" panose="02020603050405020304" pitchFamily="18" charset="0"/>
                        <a:cs typeface="Times New Roman" panose="02020603050405020304" pitchFamily="18" charset="0"/>
                      </a:endParaRPr>
                    </a:p>
                    <a:p>
                      <a:endParaRPr lang="en-IN" sz="1400" b="0" dirty="0">
                        <a:solidFill>
                          <a:schemeClr val="tx1"/>
                        </a:solidFill>
                        <a:latin typeface="Times New Roman" panose="02020603050405020304" pitchFamily="18" charset="0"/>
                        <a:cs typeface="Times New Roman" panose="02020603050405020304" pitchFamily="18" charset="0"/>
                      </a:endParaRPr>
                    </a:p>
                    <a:p>
                      <a:endParaRPr lang="en-IN" sz="1400" b="0" dirty="0">
                        <a:solidFill>
                          <a:schemeClr val="tx1"/>
                        </a:solidFill>
                        <a:latin typeface="Times New Roman" panose="02020603050405020304" pitchFamily="18" charset="0"/>
                        <a:cs typeface="Times New Roman" panose="02020603050405020304" pitchFamily="18" charset="0"/>
                      </a:endParaRPr>
                    </a:p>
                    <a:p>
                      <a:endParaRPr lang="en-IN" sz="1400" b="0" dirty="0">
                        <a:solidFill>
                          <a:schemeClr val="tx1"/>
                        </a:solidFill>
                        <a:latin typeface="Times New Roman" panose="02020603050405020304" pitchFamily="18" charset="0"/>
                        <a:cs typeface="Times New Roman" panose="02020603050405020304" pitchFamily="18" charset="0"/>
                      </a:endParaRPr>
                    </a:p>
                    <a:p>
                      <a:endParaRPr lang="en-IN" sz="1400" b="0" dirty="0">
                        <a:solidFill>
                          <a:schemeClr val="tx1"/>
                        </a:solidFill>
                        <a:latin typeface="Times New Roman" panose="02020603050405020304" pitchFamily="18" charset="0"/>
                        <a:cs typeface="Times New Roman" panose="02020603050405020304" pitchFamily="18" charset="0"/>
                      </a:endParaRPr>
                    </a:p>
                    <a:p>
                      <a:endParaRPr lang="en-IN" sz="1400" b="0" dirty="0">
                        <a:solidFill>
                          <a:schemeClr val="tx1"/>
                        </a:solidFill>
                        <a:latin typeface="Times New Roman" panose="02020603050405020304" pitchFamily="18" charset="0"/>
                        <a:cs typeface="Times New Roman" panose="02020603050405020304" pitchFamily="18" charset="0"/>
                      </a:endParaRPr>
                    </a:p>
                    <a:p>
                      <a:endParaRPr lang="en-IN" sz="1400" b="0" dirty="0">
                        <a:solidFill>
                          <a:schemeClr val="tx1"/>
                        </a:solidFill>
                        <a:latin typeface="Times New Roman" panose="02020603050405020304" pitchFamily="18" charset="0"/>
                        <a:cs typeface="Times New Roman" panose="02020603050405020304" pitchFamily="18" charset="0"/>
                      </a:endParaRPr>
                    </a:p>
                    <a:p>
                      <a:endParaRPr lang="en-IN" sz="1400" b="0" dirty="0">
                        <a:solidFill>
                          <a:schemeClr val="tx1"/>
                        </a:solidFill>
                        <a:latin typeface="Times New Roman" panose="02020603050405020304" pitchFamily="18" charset="0"/>
                        <a:cs typeface="Times New Roman" panose="02020603050405020304" pitchFamily="18" charset="0"/>
                      </a:endParaRPr>
                    </a:p>
                    <a:p>
                      <a:endParaRPr lang="en-IN" sz="1400" b="0" dirty="0">
                        <a:solidFill>
                          <a:schemeClr val="tx1"/>
                        </a:solidFill>
                        <a:latin typeface="Times New Roman" panose="02020603050405020304" pitchFamily="18" charset="0"/>
                        <a:cs typeface="Times New Roman" panose="02020603050405020304" pitchFamily="18" charset="0"/>
                      </a:endParaRPr>
                    </a:p>
                    <a:p>
                      <a:r>
                        <a:rPr lang="en-IN" sz="1400" b="0" dirty="0">
                          <a:solidFill>
                            <a:schemeClr val="tx1"/>
                          </a:solidFill>
                          <a:latin typeface="Times New Roman" panose="02020603050405020304" pitchFamily="18" charset="0"/>
                          <a:cs typeface="Times New Roman" panose="02020603050405020304" pitchFamily="18"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a:solidFill>
                            <a:schemeClr val="tx1"/>
                          </a:solidFill>
                          <a:latin typeface="Times New Roman" panose="02020603050405020304" pitchFamily="18" charset="0"/>
                          <a:cs typeface="Times New Roman" panose="02020603050405020304" pitchFamily="18" charset="0"/>
                        </a:rPr>
                        <a:t>Explainable Cyberbullying Detection in Hinglish: A Generative Approach</a:t>
                      </a:r>
                    </a:p>
                    <a:p>
                      <a:endParaRPr lang="en-US" sz="1400" b="0" dirty="0">
                        <a:solidFill>
                          <a:schemeClr val="tx1"/>
                        </a:solidFill>
                        <a:latin typeface="Times New Roman" panose="02020603050405020304" pitchFamily="18" charset="0"/>
                        <a:cs typeface="Times New Roman" panose="02020603050405020304" pitchFamily="18" charset="0"/>
                      </a:endParaRPr>
                    </a:p>
                    <a:p>
                      <a:endParaRPr lang="en-US" sz="1400" b="0" dirty="0">
                        <a:solidFill>
                          <a:schemeClr val="tx1"/>
                        </a:solidFill>
                        <a:latin typeface="Times New Roman" panose="02020603050405020304" pitchFamily="18" charset="0"/>
                        <a:cs typeface="Times New Roman" panose="02020603050405020304" pitchFamily="18" charset="0"/>
                      </a:endParaRPr>
                    </a:p>
                    <a:p>
                      <a:endParaRPr lang="en-US" sz="1400" b="0" dirty="0">
                        <a:solidFill>
                          <a:schemeClr val="tx1"/>
                        </a:solidFill>
                        <a:latin typeface="Times New Roman" panose="02020603050405020304" pitchFamily="18" charset="0"/>
                        <a:cs typeface="Times New Roman" panose="02020603050405020304" pitchFamily="18" charset="0"/>
                      </a:endParaRPr>
                    </a:p>
                    <a:p>
                      <a:endParaRPr lang="en-US" sz="1400" b="0" dirty="0">
                        <a:solidFill>
                          <a:schemeClr val="tx1"/>
                        </a:solidFill>
                        <a:latin typeface="Times New Roman" panose="02020603050405020304" pitchFamily="18" charset="0"/>
                        <a:cs typeface="Times New Roman" panose="02020603050405020304" pitchFamily="18" charset="0"/>
                      </a:endParaRPr>
                    </a:p>
                    <a:p>
                      <a:endParaRPr lang="en-US" sz="1400" b="0" dirty="0">
                        <a:solidFill>
                          <a:schemeClr val="tx1"/>
                        </a:solidFill>
                        <a:latin typeface="Times New Roman" panose="02020603050405020304" pitchFamily="18" charset="0"/>
                        <a:cs typeface="Times New Roman" panose="02020603050405020304" pitchFamily="18" charset="0"/>
                      </a:endParaRPr>
                    </a:p>
                    <a:p>
                      <a:endParaRPr lang="en-US" sz="1400" b="0" dirty="0">
                        <a:solidFill>
                          <a:schemeClr val="tx1"/>
                        </a:solidFill>
                        <a:latin typeface="Times New Roman" panose="02020603050405020304" pitchFamily="18" charset="0"/>
                        <a:cs typeface="Times New Roman" panose="02020603050405020304" pitchFamily="18" charset="0"/>
                      </a:endParaRPr>
                    </a:p>
                    <a:p>
                      <a:r>
                        <a:rPr lang="en-US" sz="1400" b="0" dirty="0">
                          <a:solidFill>
                            <a:schemeClr val="tx1"/>
                          </a:solidFill>
                          <a:latin typeface="Times New Roman" panose="02020603050405020304" pitchFamily="18" charset="0"/>
                          <a:cs typeface="Times New Roman" panose="02020603050405020304" pitchFamily="18" charset="0"/>
                        </a:rPr>
                        <a:t>Cyberbullying Detection in Social Networks: A Comparison Between Machine Learning and Transfer Learning Approaches</a:t>
                      </a:r>
                      <a:endParaRPr lang="en-IN" sz="14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b="0" dirty="0" err="1">
                          <a:solidFill>
                            <a:schemeClr val="tx1"/>
                          </a:solidFill>
                          <a:latin typeface="Times New Roman" panose="02020603050405020304" pitchFamily="18" charset="0"/>
                          <a:cs typeface="Times New Roman" panose="02020603050405020304" pitchFamily="18" charset="0"/>
                        </a:rPr>
                        <a:t>Krishanu</a:t>
                      </a:r>
                      <a:r>
                        <a:rPr lang="en-IN" sz="1400" b="0" dirty="0">
                          <a:solidFill>
                            <a:schemeClr val="tx1"/>
                          </a:solidFill>
                          <a:latin typeface="Times New Roman" panose="02020603050405020304" pitchFamily="18" charset="0"/>
                          <a:cs typeface="Times New Roman" panose="02020603050405020304" pitchFamily="18" charset="0"/>
                        </a:rPr>
                        <a:t> </a:t>
                      </a:r>
                      <a:r>
                        <a:rPr lang="en-IN" sz="1400" b="0" dirty="0" err="1">
                          <a:solidFill>
                            <a:schemeClr val="tx1"/>
                          </a:solidFill>
                          <a:latin typeface="Times New Roman" panose="02020603050405020304" pitchFamily="18" charset="0"/>
                          <a:cs typeface="Times New Roman" panose="02020603050405020304" pitchFamily="18" charset="0"/>
                        </a:rPr>
                        <a:t>Maity</a:t>
                      </a:r>
                      <a:r>
                        <a:rPr lang="en-IN" sz="1400" b="0" dirty="0">
                          <a:solidFill>
                            <a:schemeClr val="tx1"/>
                          </a:solidFill>
                          <a:latin typeface="Times New Roman" panose="02020603050405020304" pitchFamily="18" charset="0"/>
                          <a:cs typeface="Times New Roman" panose="02020603050405020304" pitchFamily="18" charset="0"/>
                        </a:rPr>
                        <a:t>, Raghav Jain, Prince Jha, </a:t>
                      </a:r>
                      <a:r>
                        <a:rPr lang="en-IN" sz="1400" b="0" dirty="0" err="1">
                          <a:solidFill>
                            <a:schemeClr val="tx1"/>
                          </a:solidFill>
                          <a:latin typeface="Times New Roman" panose="02020603050405020304" pitchFamily="18" charset="0"/>
                          <a:cs typeface="Times New Roman" panose="02020603050405020304" pitchFamily="18" charset="0"/>
                        </a:rPr>
                        <a:t>Sriparna</a:t>
                      </a:r>
                      <a:r>
                        <a:rPr lang="en-IN" sz="1400" b="0" dirty="0">
                          <a:solidFill>
                            <a:schemeClr val="tx1"/>
                          </a:solidFill>
                          <a:latin typeface="Times New Roman" panose="02020603050405020304" pitchFamily="18" charset="0"/>
                          <a:cs typeface="Times New Roman" panose="02020603050405020304" pitchFamily="18" charset="0"/>
                        </a:rPr>
                        <a:t> Saha.</a:t>
                      </a:r>
                    </a:p>
                    <a:p>
                      <a:endParaRPr lang="en-IN" sz="1400" b="0" dirty="0">
                        <a:solidFill>
                          <a:schemeClr val="tx1"/>
                        </a:solidFill>
                        <a:latin typeface="Times New Roman" panose="02020603050405020304" pitchFamily="18" charset="0"/>
                        <a:cs typeface="Times New Roman" panose="02020603050405020304" pitchFamily="18" charset="0"/>
                      </a:endParaRPr>
                    </a:p>
                    <a:p>
                      <a:endParaRPr lang="en-IN" sz="1400" b="0" dirty="0">
                        <a:solidFill>
                          <a:schemeClr val="tx1"/>
                        </a:solidFill>
                        <a:latin typeface="Times New Roman" panose="02020603050405020304" pitchFamily="18" charset="0"/>
                        <a:cs typeface="Times New Roman" panose="02020603050405020304" pitchFamily="18" charset="0"/>
                      </a:endParaRPr>
                    </a:p>
                    <a:p>
                      <a:endParaRPr lang="en-IN" sz="1400" b="0" dirty="0">
                        <a:solidFill>
                          <a:schemeClr val="tx1"/>
                        </a:solidFill>
                        <a:latin typeface="Times New Roman" panose="02020603050405020304" pitchFamily="18" charset="0"/>
                        <a:cs typeface="Times New Roman" panose="02020603050405020304" pitchFamily="18" charset="0"/>
                      </a:endParaRPr>
                    </a:p>
                    <a:p>
                      <a:r>
                        <a:rPr lang="en-IN" sz="1400" b="0" dirty="0">
                          <a:solidFill>
                            <a:schemeClr val="tx1"/>
                          </a:solidFill>
                          <a:latin typeface="Times New Roman" panose="02020603050405020304" pitchFamily="18" charset="0"/>
                          <a:cs typeface="Times New Roman" panose="02020603050405020304" pitchFamily="18" charset="0"/>
                        </a:rPr>
                        <a:t> </a:t>
                      </a:r>
                    </a:p>
                    <a:p>
                      <a:r>
                        <a:rPr lang="en-IN" sz="1400" b="0" dirty="0">
                          <a:solidFill>
                            <a:schemeClr val="tx1"/>
                          </a:solidFill>
                          <a:latin typeface="Times New Roman" panose="02020603050405020304" pitchFamily="18" charset="0"/>
                          <a:cs typeface="Times New Roman" panose="02020603050405020304" pitchFamily="18" charset="0"/>
                        </a:rPr>
                        <a:t>YEAR :2023</a:t>
                      </a:r>
                    </a:p>
                    <a:p>
                      <a:endParaRPr lang="en-IN" sz="1400" b="0" dirty="0">
                        <a:solidFill>
                          <a:schemeClr val="tx1"/>
                        </a:solidFill>
                        <a:latin typeface="Times New Roman" panose="02020603050405020304" pitchFamily="18" charset="0"/>
                        <a:cs typeface="Times New Roman" panose="02020603050405020304" pitchFamily="18" charset="0"/>
                      </a:endParaRPr>
                    </a:p>
                    <a:p>
                      <a:endParaRPr lang="en-IN" sz="1400" b="0" dirty="0">
                        <a:solidFill>
                          <a:schemeClr val="tx1"/>
                        </a:solidFill>
                        <a:latin typeface="Times New Roman" panose="02020603050405020304" pitchFamily="18" charset="0"/>
                        <a:cs typeface="Times New Roman" panose="02020603050405020304" pitchFamily="18" charset="0"/>
                      </a:endParaRPr>
                    </a:p>
                    <a:p>
                      <a:endParaRPr lang="en-IN" sz="1400" b="0" dirty="0">
                        <a:solidFill>
                          <a:schemeClr val="tx1"/>
                        </a:solidFill>
                        <a:latin typeface="Times New Roman" panose="02020603050405020304" pitchFamily="18" charset="0"/>
                        <a:cs typeface="Times New Roman" panose="02020603050405020304" pitchFamily="18" charset="0"/>
                      </a:endParaRPr>
                    </a:p>
                    <a:p>
                      <a:r>
                        <a:rPr lang="en-IN" sz="1400" b="0" dirty="0">
                          <a:solidFill>
                            <a:schemeClr val="tx1"/>
                          </a:solidFill>
                          <a:latin typeface="Times New Roman" panose="02020603050405020304" pitchFamily="18" charset="0"/>
                          <a:cs typeface="Times New Roman" panose="02020603050405020304" pitchFamily="18" charset="0"/>
                        </a:rPr>
                        <a:t>Teoh </a:t>
                      </a:r>
                      <a:r>
                        <a:rPr lang="en-IN" sz="1400" b="0" dirty="0" err="1">
                          <a:solidFill>
                            <a:schemeClr val="tx1"/>
                          </a:solidFill>
                          <a:latin typeface="Times New Roman" panose="02020603050405020304" pitchFamily="18" charset="0"/>
                          <a:cs typeface="Times New Roman" panose="02020603050405020304" pitchFamily="18" charset="0"/>
                        </a:rPr>
                        <a:t>Hwai</a:t>
                      </a:r>
                      <a:r>
                        <a:rPr lang="en-IN" sz="1400" b="0" dirty="0">
                          <a:solidFill>
                            <a:schemeClr val="tx1"/>
                          </a:solidFill>
                          <a:latin typeface="Times New Roman" panose="02020603050405020304" pitchFamily="18" charset="0"/>
                          <a:cs typeface="Times New Roman" panose="02020603050405020304" pitchFamily="18" charset="0"/>
                        </a:rPr>
                        <a:t> Teng and Kasturi Dewi </a:t>
                      </a:r>
                      <a:r>
                        <a:rPr lang="en-IN" sz="1400" b="0" dirty="0" err="1">
                          <a:solidFill>
                            <a:schemeClr val="tx1"/>
                          </a:solidFill>
                          <a:latin typeface="Times New Roman" panose="02020603050405020304" pitchFamily="18" charset="0"/>
                          <a:cs typeface="Times New Roman" panose="02020603050405020304" pitchFamily="18" charset="0"/>
                        </a:rPr>
                        <a:t>Varathan</a:t>
                      </a:r>
                      <a:endParaRPr lang="en-IN" sz="1400" b="0" dirty="0">
                        <a:solidFill>
                          <a:schemeClr val="tx1"/>
                        </a:solidFill>
                        <a:latin typeface="Times New Roman" panose="02020603050405020304" pitchFamily="18" charset="0"/>
                        <a:cs typeface="Times New Roman" panose="02020603050405020304" pitchFamily="18" charset="0"/>
                      </a:endParaRPr>
                    </a:p>
                    <a:p>
                      <a:endParaRPr lang="en-IN" sz="1400" b="0" dirty="0">
                        <a:solidFill>
                          <a:schemeClr val="tx1"/>
                        </a:solidFill>
                        <a:latin typeface="Times New Roman" panose="02020603050405020304" pitchFamily="18" charset="0"/>
                        <a:cs typeface="Times New Roman" panose="02020603050405020304" pitchFamily="18" charset="0"/>
                      </a:endParaRPr>
                    </a:p>
                    <a:p>
                      <a:endParaRPr lang="en-IN" sz="1400" b="0" dirty="0">
                        <a:solidFill>
                          <a:schemeClr val="tx1"/>
                        </a:solidFill>
                        <a:latin typeface="Times New Roman" panose="02020603050405020304" pitchFamily="18" charset="0"/>
                        <a:cs typeface="Times New Roman" panose="02020603050405020304" pitchFamily="18" charset="0"/>
                      </a:endParaRPr>
                    </a:p>
                    <a:p>
                      <a:endParaRPr lang="en-IN" sz="1400" b="0" dirty="0">
                        <a:solidFill>
                          <a:schemeClr val="tx1"/>
                        </a:solidFill>
                        <a:latin typeface="Times New Roman" panose="02020603050405020304" pitchFamily="18" charset="0"/>
                        <a:cs typeface="Times New Roman" panose="02020603050405020304" pitchFamily="18" charset="0"/>
                      </a:endParaRPr>
                    </a:p>
                    <a:p>
                      <a:endParaRPr lang="en-IN" sz="1400" b="0" dirty="0">
                        <a:solidFill>
                          <a:schemeClr val="tx1"/>
                        </a:solidFill>
                        <a:latin typeface="Times New Roman" panose="02020603050405020304" pitchFamily="18" charset="0"/>
                        <a:cs typeface="Times New Roman" panose="02020603050405020304" pitchFamily="18" charset="0"/>
                      </a:endParaRPr>
                    </a:p>
                    <a:p>
                      <a:endParaRPr lang="en-IN" sz="1400" b="0" dirty="0">
                        <a:solidFill>
                          <a:schemeClr val="tx1"/>
                        </a:solidFill>
                        <a:latin typeface="Times New Roman" panose="02020603050405020304" pitchFamily="18" charset="0"/>
                        <a:cs typeface="Times New Roman" panose="02020603050405020304" pitchFamily="18" charset="0"/>
                      </a:endParaRPr>
                    </a:p>
                    <a:p>
                      <a:r>
                        <a:rPr lang="en-IN" sz="1400" b="0" dirty="0">
                          <a:solidFill>
                            <a:schemeClr val="tx1"/>
                          </a:solidFill>
                          <a:latin typeface="Times New Roman" panose="02020603050405020304" pitchFamily="18" charset="0"/>
                          <a:cs typeface="Times New Roman" panose="02020603050405020304" pitchFamily="18" charset="0"/>
                        </a:rPr>
                        <a:t>YEAR: 2023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a:solidFill>
                            <a:schemeClr val="tx1"/>
                          </a:solidFill>
                          <a:latin typeface="Times New Roman" panose="02020603050405020304" pitchFamily="18" charset="0"/>
                          <a:cs typeface="Times New Roman" panose="02020603050405020304" pitchFamily="18" charset="0"/>
                        </a:rPr>
                        <a:t>The escalating prevalence of online cyberbullying and trolling across various social media platforms has becomes a pressing concern.</a:t>
                      </a:r>
                    </a:p>
                    <a:p>
                      <a:endParaRPr lang="en-US" sz="1400" b="0" dirty="0">
                        <a:solidFill>
                          <a:schemeClr val="tx1"/>
                        </a:solidFill>
                        <a:latin typeface="Times New Roman" panose="02020603050405020304" pitchFamily="18" charset="0"/>
                        <a:cs typeface="Times New Roman" panose="02020603050405020304" pitchFamily="18" charset="0"/>
                      </a:endParaRPr>
                    </a:p>
                    <a:p>
                      <a:endParaRPr lang="en-US" sz="1400" b="0" dirty="0">
                        <a:solidFill>
                          <a:schemeClr val="tx1"/>
                        </a:solidFill>
                        <a:latin typeface="Times New Roman" panose="02020603050405020304" pitchFamily="18" charset="0"/>
                        <a:cs typeface="Times New Roman" panose="02020603050405020304" pitchFamily="18" charset="0"/>
                      </a:endParaRPr>
                    </a:p>
                    <a:p>
                      <a:endParaRPr lang="en-US" sz="1400" b="0" dirty="0">
                        <a:solidFill>
                          <a:schemeClr val="tx1"/>
                        </a:solidFill>
                        <a:latin typeface="Times New Roman" panose="02020603050405020304" pitchFamily="18" charset="0"/>
                        <a:cs typeface="Times New Roman" panose="02020603050405020304" pitchFamily="18" charset="0"/>
                      </a:endParaRPr>
                    </a:p>
                    <a:p>
                      <a:endParaRPr lang="en-US" sz="1400" b="0" dirty="0">
                        <a:solidFill>
                          <a:schemeClr val="tx1"/>
                        </a:solidFill>
                        <a:latin typeface="Times New Roman" panose="02020603050405020304" pitchFamily="18" charset="0"/>
                        <a:cs typeface="Times New Roman" panose="02020603050405020304" pitchFamily="18" charset="0"/>
                      </a:endParaRPr>
                    </a:p>
                    <a:p>
                      <a:r>
                        <a:rPr lang="en-US" sz="1400" b="0" dirty="0">
                          <a:solidFill>
                            <a:schemeClr val="tx1"/>
                          </a:solidFill>
                          <a:latin typeface="Times New Roman" panose="02020603050405020304" pitchFamily="18" charset="0"/>
                          <a:cs typeface="Times New Roman" panose="02020603050405020304" pitchFamily="18" charset="0"/>
                        </a:rPr>
                        <a:t>Bag-of-words text representation without metadata limited cyberbullying post text classification </a:t>
                      </a:r>
                      <a:endParaRPr lang="en-IN" sz="14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a:solidFill>
                            <a:schemeClr val="tx1"/>
                          </a:solidFill>
                          <a:latin typeface="Times New Roman" panose="02020603050405020304" pitchFamily="18" charset="0"/>
                          <a:cs typeface="Times New Roman" panose="02020603050405020304" pitchFamily="18" charset="0"/>
                        </a:rPr>
                        <a:t>The text-to-text generation model could be a good alternative for multitask classification problems.</a:t>
                      </a:r>
                    </a:p>
                    <a:p>
                      <a:endParaRPr lang="en-US" sz="1400" b="0" dirty="0">
                        <a:solidFill>
                          <a:schemeClr val="tx1"/>
                        </a:solidFill>
                        <a:latin typeface="Times New Roman" panose="02020603050405020304" pitchFamily="18" charset="0"/>
                        <a:cs typeface="Times New Roman" panose="02020603050405020304" pitchFamily="18" charset="0"/>
                      </a:endParaRPr>
                    </a:p>
                    <a:p>
                      <a:endParaRPr lang="en-US" sz="1400" b="0" dirty="0">
                        <a:solidFill>
                          <a:schemeClr val="tx1"/>
                        </a:solidFill>
                        <a:latin typeface="Times New Roman" panose="02020603050405020304" pitchFamily="18" charset="0"/>
                        <a:cs typeface="Times New Roman" panose="02020603050405020304" pitchFamily="18" charset="0"/>
                      </a:endParaRPr>
                    </a:p>
                    <a:p>
                      <a:endParaRPr lang="en-US" sz="1400" b="0" dirty="0">
                        <a:solidFill>
                          <a:schemeClr val="tx1"/>
                        </a:solidFill>
                        <a:latin typeface="Times New Roman" panose="02020603050405020304" pitchFamily="18" charset="0"/>
                        <a:cs typeface="Times New Roman" panose="02020603050405020304" pitchFamily="18" charset="0"/>
                      </a:endParaRPr>
                    </a:p>
                    <a:p>
                      <a:endParaRPr lang="en-US" sz="1400" b="0" dirty="0">
                        <a:solidFill>
                          <a:schemeClr val="tx1"/>
                        </a:solidFill>
                        <a:latin typeface="Times New Roman" panose="02020603050405020304" pitchFamily="18" charset="0"/>
                        <a:cs typeface="Times New Roman" panose="02020603050405020304" pitchFamily="18" charset="0"/>
                      </a:endParaRPr>
                    </a:p>
                    <a:p>
                      <a:endParaRPr lang="en-US" sz="1400" b="0" i="0" kern="1200" dirty="0">
                        <a:solidFill>
                          <a:schemeClr val="tx1"/>
                        </a:solidFill>
                        <a:effectLst/>
                        <a:latin typeface="+mn-lt"/>
                        <a:ea typeface="+mn-ea"/>
                        <a:cs typeface="+mn-cs"/>
                      </a:endParaRPr>
                    </a:p>
                    <a:p>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This research developed an automatic system for cyberbullying detection with two approaches: Conventional Machine Learning and Transfer Learning.</a:t>
                      </a:r>
                      <a:endParaRPr lang="en-US" sz="14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a:solidFill>
                            <a:schemeClr val="tx1"/>
                          </a:solidFill>
                          <a:latin typeface="Times New Roman" panose="02020603050405020304" pitchFamily="18" charset="0"/>
                          <a:cs typeface="Times New Roman" panose="02020603050405020304" pitchFamily="18" charset="0"/>
                        </a:rPr>
                        <a:t>The dataset used in the study does not contain information about users' demographic details, which may limit the generalizability of the findings to a more diverse population. </a:t>
                      </a:r>
                    </a:p>
                    <a:p>
                      <a:endParaRPr lang="en-US" sz="1400" b="0" dirty="0">
                        <a:solidFill>
                          <a:schemeClr val="tx1"/>
                        </a:solidFill>
                        <a:latin typeface="Times New Roman" panose="02020603050405020304" pitchFamily="18" charset="0"/>
                        <a:cs typeface="Times New Roman" panose="02020603050405020304" pitchFamily="18" charset="0"/>
                      </a:endParaRPr>
                    </a:p>
                    <a:p>
                      <a:endParaRPr lang="en-US" sz="1400" b="0" dirty="0">
                        <a:solidFill>
                          <a:schemeClr val="tx1"/>
                        </a:solidFill>
                        <a:latin typeface="Times New Roman" panose="02020603050405020304" pitchFamily="18" charset="0"/>
                        <a:cs typeface="Times New Roman" panose="02020603050405020304" pitchFamily="18" charset="0"/>
                      </a:endParaRPr>
                    </a:p>
                    <a:p>
                      <a:endParaRPr lang="en-US" sz="1400" b="0" dirty="0">
                        <a:solidFill>
                          <a:schemeClr val="tx1"/>
                        </a:solidFill>
                        <a:latin typeface="Times New Roman" panose="02020603050405020304" pitchFamily="18" charset="0"/>
                        <a:cs typeface="Times New Roman" panose="02020603050405020304" pitchFamily="18" charset="0"/>
                      </a:endParaRPr>
                    </a:p>
                    <a:p>
                      <a:endParaRPr lang="en-US" sz="1400" b="0" i="0" kern="1200" dirty="0">
                        <a:solidFill>
                          <a:schemeClr val="tx1"/>
                        </a:solidFill>
                        <a:effectLst/>
                        <a:latin typeface="Times New Roman" panose="02020603050405020304" pitchFamily="18" charset="0"/>
                        <a:ea typeface="+mn-ea"/>
                        <a:cs typeface="Times New Roman" panose="02020603050405020304" pitchFamily="18" charset="0"/>
                      </a:endParaRPr>
                    </a:p>
                    <a:p>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1.Transfer learning approaches may face challenges when there is a significant mismatch between the source domain and the target domain.</a:t>
                      </a:r>
                    </a:p>
                    <a:p>
                      <a:r>
                        <a:rPr lang="en-US" sz="1400" b="0" dirty="0">
                          <a:solidFill>
                            <a:schemeClr val="tx1"/>
                          </a:solidFill>
                          <a:latin typeface="Times New Roman" panose="02020603050405020304" pitchFamily="18" charset="0"/>
                          <a:cs typeface="Times New Roman" panose="02020603050405020304" pitchFamily="18" charset="0"/>
                        </a:rPr>
                        <a:t>2.</a:t>
                      </a:r>
                      <a:r>
                        <a:rPr lang="en-US" sz="1800" b="0" i="0" kern="1200" dirty="0">
                          <a:solidFill>
                            <a:schemeClr val="lt1"/>
                          </a:solidFill>
                          <a:effectLst/>
                          <a:latin typeface="+mn-lt"/>
                          <a:ea typeface="+mn-ea"/>
                          <a:cs typeface="+mn-cs"/>
                        </a:rPr>
                        <a:t> </a:t>
                      </a:r>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Conventional machine learning models may struggle to generalize well to new, unseen data, especially when the training data is limited or when the distribution of the data changes over time.</a:t>
                      </a:r>
                      <a:endParaRPr lang="en-US" sz="14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11411253"/>
                  </a:ext>
                </a:extLst>
              </a:tr>
            </a:tbl>
          </a:graphicData>
        </a:graphic>
      </p:graphicFrame>
      <p:cxnSp>
        <p:nvCxnSpPr>
          <p:cNvPr id="5" name="Straight Connector 4">
            <a:extLst>
              <a:ext uri="{FF2B5EF4-FFF2-40B4-BE49-F238E27FC236}">
                <a16:creationId xmlns:a16="http://schemas.microsoft.com/office/drawing/2014/main" id="{BD652407-5530-7410-F603-855633DAE578}"/>
              </a:ext>
            </a:extLst>
          </p:cNvPr>
          <p:cNvCxnSpPr/>
          <p:nvPr/>
        </p:nvCxnSpPr>
        <p:spPr>
          <a:xfrm>
            <a:off x="304800" y="2514600"/>
            <a:ext cx="85343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Footer Placeholder 6">
            <a:extLst>
              <a:ext uri="{FF2B5EF4-FFF2-40B4-BE49-F238E27FC236}">
                <a16:creationId xmlns:a16="http://schemas.microsoft.com/office/drawing/2014/main" id="{340F90B5-D597-9068-870F-27B05FD3E71A}"/>
              </a:ext>
            </a:extLst>
          </p:cNvPr>
          <p:cNvSpPr>
            <a:spLocks noGrp="1"/>
          </p:cNvSpPr>
          <p:nvPr>
            <p:ph type="ftr" sz="quarter" idx="11"/>
          </p:nvPr>
        </p:nvSpPr>
        <p:spPr/>
        <p:txBody>
          <a:bodyPr/>
          <a:lstStyle/>
          <a:p>
            <a:r>
              <a:rPr lang="en-US"/>
              <a:t>9</a:t>
            </a:r>
          </a:p>
        </p:txBody>
      </p:sp>
    </p:spTree>
    <p:extLst>
      <p:ext uri="{BB962C8B-B14F-4D97-AF65-F5344CB8AC3E}">
        <p14:creationId xmlns:p14="http://schemas.microsoft.com/office/powerpoint/2010/main" val="2703612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1744</TotalTime>
  <Words>3669</Words>
  <Application>Microsoft Office PowerPoint</Application>
  <PresentationFormat>On-screen Show (4:3)</PresentationFormat>
  <Paragraphs>494</Paragraphs>
  <Slides>29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HelveticaNeue Regular</vt:lpstr>
      <vt:lpstr>Söhne</vt:lpstr>
      <vt:lpstr>Times New Roman</vt:lpstr>
      <vt:lpstr>Wingdings</vt:lpstr>
      <vt:lpstr>Office Theme</vt:lpstr>
      <vt:lpstr> K S R INSTITUTE FOR ENGINEERING AND  TECHNOLOGY  MACHINE LEARNING BASED CYBERBULLYING DETECTION ON SOCIAL MEDIA TEXTS  PROJECT BATCH NO:16  </vt:lpstr>
      <vt:lpstr>ABSTRACT</vt:lpstr>
      <vt:lpstr>INTRODUCTION</vt:lpstr>
      <vt:lpstr>LITERATURE REVIEW</vt:lpstr>
      <vt:lpstr>PowerPoint Presentation</vt:lpstr>
      <vt:lpstr>PowerPoint Presentation</vt:lpstr>
      <vt:lpstr>PowerPoint Presentation</vt:lpstr>
      <vt:lpstr>PowerPoint Presentation</vt:lpstr>
      <vt:lpstr>PowerPoint Presentation</vt:lpstr>
      <vt:lpstr>EXISTING SYSTEM</vt:lpstr>
      <vt:lpstr>DRAWBACKS</vt:lpstr>
      <vt:lpstr> PROPOSED SYSTEM</vt:lpstr>
      <vt:lpstr>ADVANTAGES</vt:lpstr>
      <vt:lpstr>K-SVM ALGORITHM</vt:lpstr>
      <vt:lpstr>PowerPoint Presentation</vt:lpstr>
      <vt:lpstr>COMPARISON BETWEEN K-SVM AND EDL-TSGSO </vt:lpstr>
      <vt:lpstr>ALGORITHM GRAPH</vt:lpstr>
      <vt:lpstr>MODULES</vt:lpstr>
      <vt:lpstr>  MODULES DESCRIPTION</vt:lpstr>
      <vt:lpstr>PowerPoint Presentation</vt:lpstr>
      <vt:lpstr>PowerPoint Presentation</vt:lpstr>
      <vt:lpstr>PowerPoint Presentation</vt:lpstr>
      <vt:lpstr>Yes</vt:lpstr>
      <vt:lpstr>FLOW DIAGRAM</vt:lpstr>
      <vt:lpstr>CONCLUSION</vt:lpstr>
      <vt:lpstr>FUTURE ENHANCEMENT</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SEARCH RANK FRAUD AND MALWARE DETECTION IN GOOGLE PLAY</dc:title>
  <dc:creator>chanu</dc:creator>
  <cp:lastModifiedBy>Kavishni S</cp:lastModifiedBy>
  <cp:revision>91</cp:revision>
  <dcterms:created xsi:type="dcterms:W3CDTF">2006-08-16T00:00:00Z</dcterms:created>
  <dcterms:modified xsi:type="dcterms:W3CDTF">2024-05-03T08:43:12Z</dcterms:modified>
</cp:coreProperties>
</file>