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6F365-4105-436C-8C34-DF2134FF93BC}" v="56" dt="2022-10-20T17:31:30.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071E-D388-A454-4B65-92FF2806E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701B50-0AA4-31FE-CF80-C808FE665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A45DFE-B561-EF47-EE26-93E0A1E5A644}"/>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5" name="Footer Placeholder 4">
            <a:extLst>
              <a:ext uri="{FF2B5EF4-FFF2-40B4-BE49-F238E27FC236}">
                <a16:creationId xmlns:a16="http://schemas.microsoft.com/office/drawing/2014/main" id="{4C679854-7B79-160F-329F-44BE2B1AC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3ED1C-35F7-4B10-094F-BABC6556EB17}"/>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29231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C3F4-CE06-7B2C-20E6-D2D2DD16F3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FBE44-4560-4D5E-370F-DCC0FC390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E4F88-0B06-6FA4-2FF4-E36C04B114C3}"/>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5" name="Footer Placeholder 4">
            <a:extLst>
              <a:ext uri="{FF2B5EF4-FFF2-40B4-BE49-F238E27FC236}">
                <a16:creationId xmlns:a16="http://schemas.microsoft.com/office/drawing/2014/main" id="{3ECFF051-3F29-3FE6-59EE-CDC5193B1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9E10E-B100-DCFC-E4DB-4781494D24D4}"/>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26435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C885E-1F6C-2C96-2FBB-BC7CD37B4B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36AF61-6BCC-703D-A4F0-4658A1B58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9FF8-415C-7070-930A-EDCDB6E21EAC}"/>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5" name="Footer Placeholder 4">
            <a:extLst>
              <a:ext uri="{FF2B5EF4-FFF2-40B4-BE49-F238E27FC236}">
                <a16:creationId xmlns:a16="http://schemas.microsoft.com/office/drawing/2014/main" id="{1403F68A-85A3-8722-77C8-C9E9482EF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6432C-44AB-9E58-FE63-489766B7B512}"/>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230126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557A-A6A0-07FD-674B-9FD51D1AE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71F990-4B7A-51C0-789E-54B8F61BF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F61D7-8AA9-A9B8-5128-E524A3410CF0}"/>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5" name="Footer Placeholder 4">
            <a:extLst>
              <a:ext uri="{FF2B5EF4-FFF2-40B4-BE49-F238E27FC236}">
                <a16:creationId xmlns:a16="http://schemas.microsoft.com/office/drawing/2014/main" id="{54660814-4BD5-07EB-A85F-9C706C0FC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5E6A3-B5CB-3616-6CB8-9877194C8727}"/>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333422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A22C-2D61-56FC-067F-8F70459B0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2F1E25-BB56-25A0-A07C-6844C33E3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29754E-F09C-2529-24AF-E76D0FAD4DDB}"/>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5" name="Footer Placeholder 4">
            <a:extLst>
              <a:ext uri="{FF2B5EF4-FFF2-40B4-BE49-F238E27FC236}">
                <a16:creationId xmlns:a16="http://schemas.microsoft.com/office/drawing/2014/main" id="{D15377C9-D82B-0C5B-9669-E9AA26AA9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12900-B1AC-F0B3-27BC-734D0F209B9A}"/>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241179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74B9-A4E9-E4C4-A13E-215FFE3779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D74D80-1AB2-0C68-7D0E-C4E91434F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E1BFFF-A021-5A90-27F9-B4E6A76324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EDE6CF-6B2C-495A-4EEF-8E37D51211A8}"/>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6" name="Footer Placeholder 5">
            <a:extLst>
              <a:ext uri="{FF2B5EF4-FFF2-40B4-BE49-F238E27FC236}">
                <a16:creationId xmlns:a16="http://schemas.microsoft.com/office/drawing/2014/main" id="{D6D8EBF7-7565-BF24-702B-AAECD20E7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ED7A22-4B38-9295-D7DD-55504E30D8B6}"/>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18276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1811-714F-6CE9-0A62-FAEA79B852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306BA4-6608-6C4F-0AA2-D4ED61F62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EDA53-C696-DEDE-DAC4-C3F1FD393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D44502-FF72-B0BA-8891-72C110094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61DD6-9EC3-66DF-C83A-61479F1AE6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C00D6B-CE08-CBC4-5833-10E5E071FC12}"/>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8" name="Footer Placeholder 7">
            <a:extLst>
              <a:ext uri="{FF2B5EF4-FFF2-40B4-BE49-F238E27FC236}">
                <a16:creationId xmlns:a16="http://schemas.microsoft.com/office/drawing/2014/main" id="{2EB39333-8F10-868E-4E3B-FCB7C38960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9B3196-2989-F5F0-8390-85D48FDF9FB0}"/>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9958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53A6-63BA-6DB8-F66B-9BE5451114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E28184-6972-8204-A7FE-6AF15C13A07E}"/>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4" name="Footer Placeholder 3">
            <a:extLst>
              <a:ext uri="{FF2B5EF4-FFF2-40B4-BE49-F238E27FC236}">
                <a16:creationId xmlns:a16="http://schemas.microsoft.com/office/drawing/2014/main" id="{A604D09F-8776-3210-827A-FFF0F3F1FE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B0A0EF-9D41-73FA-3C64-3164AFB5F683}"/>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26596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055DB-D85D-83EC-19BF-600106FB1654}"/>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3" name="Footer Placeholder 2">
            <a:extLst>
              <a:ext uri="{FF2B5EF4-FFF2-40B4-BE49-F238E27FC236}">
                <a16:creationId xmlns:a16="http://schemas.microsoft.com/office/drawing/2014/main" id="{ED0D1619-AE5A-F313-6AD0-12E42FACAA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5CF184-25BE-D73D-BE1F-168CD881719D}"/>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163629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B295-A98E-57C4-936E-DBC8A27C9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146D9D-47ED-7B1B-352D-EA294F058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C94BB5-5B16-69DF-56E4-1D4178026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3C4D9-1E1F-2EE9-8843-C992E4061008}"/>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6" name="Footer Placeholder 5">
            <a:extLst>
              <a:ext uri="{FF2B5EF4-FFF2-40B4-BE49-F238E27FC236}">
                <a16:creationId xmlns:a16="http://schemas.microsoft.com/office/drawing/2014/main" id="{139E6F3F-2231-B15C-97D2-8BE525455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A32E3-56CE-917E-26EE-FC8CE87117EC}"/>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403208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D4F1-5FA9-3FD1-1185-CA72A6711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2F17F1-D472-05B0-C503-D1DC3431F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37792B-143B-954E-2450-03CD2FADD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47C7E-EBF4-7A40-9500-49B3D369E2A0}"/>
              </a:ext>
            </a:extLst>
          </p:cNvPr>
          <p:cNvSpPr>
            <a:spLocks noGrp="1"/>
          </p:cNvSpPr>
          <p:nvPr>
            <p:ph type="dt" sz="half" idx="10"/>
          </p:nvPr>
        </p:nvSpPr>
        <p:spPr/>
        <p:txBody>
          <a:bodyPr/>
          <a:lstStyle/>
          <a:p>
            <a:fld id="{42B80A8C-93A1-477D-A632-F10166F6F2D4}" type="datetimeFigureOut">
              <a:rPr lang="en-IN" smtClean="0"/>
              <a:t>21-10-2022</a:t>
            </a:fld>
            <a:endParaRPr lang="en-IN"/>
          </a:p>
        </p:txBody>
      </p:sp>
      <p:sp>
        <p:nvSpPr>
          <p:cNvPr id="6" name="Footer Placeholder 5">
            <a:extLst>
              <a:ext uri="{FF2B5EF4-FFF2-40B4-BE49-F238E27FC236}">
                <a16:creationId xmlns:a16="http://schemas.microsoft.com/office/drawing/2014/main" id="{58E55943-7680-0F99-5B58-8E12ED3076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53BFB0-8E35-75B6-F2C6-95C2CC49FC6D}"/>
              </a:ext>
            </a:extLst>
          </p:cNvPr>
          <p:cNvSpPr>
            <a:spLocks noGrp="1"/>
          </p:cNvSpPr>
          <p:nvPr>
            <p:ph type="sldNum" sz="quarter" idx="12"/>
          </p:nvPr>
        </p:nvSpPr>
        <p:spPr/>
        <p:txBody>
          <a:bodyPr/>
          <a:lstStyle/>
          <a:p>
            <a:fld id="{0A3091A8-60C2-49B1-9E0F-502E798D4B9D}" type="slidenum">
              <a:rPr lang="en-IN" smtClean="0"/>
              <a:t>‹#›</a:t>
            </a:fld>
            <a:endParaRPr lang="en-IN"/>
          </a:p>
        </p:txBody>
      </p:sp>
    </p:spTree>
    <p:extLst>
      <p:ext uri="{BB962C8B-B14F-4D97-AF65-F5344CB8AC3E}">
        <p14:creationId xmlns:p14="http://schemas.microsoft.com/office/powerpoint/2010/main" val="231422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431CF-4835-4CCF-DE2B-80C9B9333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6C1100-2B82-6662-9AE6-E6E9BA748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47132-18D8-1C6E-26A4-C793176A5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0A8C-93A1-477D-A632-F10166F6F2D4}" type="datetimeFigureOut">
              <a:rPr lang="en-IN" smtClean="0"/>
              <a:t>21-10-2022</a:t>
            </a:fld>
            <a:endParaRPr lang="en-IN"/>
          </a:p>
        </p:txBody>
      </p:sp>
      <p:sp>
        <p:nvSpPr>
          <p:cNvPr id="5" name="Footer Placeholder 4">
            <a:extLst>
              <a:ext uri="{FF2B5EF4-FFF2-40B4-BE49-F238E27FC236}">
                <a16:creationId xmlns:a16="http://schemas.microsoft.com/office/drawing/2014/main" id="{F70D2E52-319D-A3B5-03B3-9CB236354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F20661-2697-C2F1-F2C9-2E90BD75F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91A8-60C2-49B1-9E0F-502E798D4B9D}" type="slidenum">
              <a:rPr lang="en-IN" smtClean="0"/>
              <a:t>‹#›</a:t>
            </a:fld>
            <a:endParaRPr lang="en-IN"/>
          </a:p>
        </p:txBody>
      </p:sp>
    </p:spTree>
    <p:extLst>
      <p:ext uri="{BB962C8B-B14F-4D97-AF65-F5344CB8AC3E}">
        <p14:creationId xmlns:p14="http://schemas.microsoft.com/office/powerpoint/2010/main" val="255076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90D6-A501-8CC9-BE51-C4F390101097}"/>
              </a:ext>
            </a:extLst>
          </p:cNvPr>
          <p:cNvSpPr>
            <a:spLocks noGrp="1"/>
          </p:cNvSpPr>
          <p:nvPr>
            <p:ph type="ctrTitle"/>
          </p:nvPr>
        </p:nvSpPr>
        <p:spPr>
          <a:xfrm>
            <a:off x="2696546" y="0"/>
            <a:ext cx="7971453" cy="1446245"/>
          </a:xfrm>
        </p:spPr>
        <p:txBody>
          <a:bodyPr>
            <a:normAutofit/>
          </a:bodyPr>
          <a:lstStyle/>
          <a:p>
            <a:r>
              <a:rPr lang="en-IN" sz="4400" b="1" dirty="0"/>
              <a:t>KSR EDUCATIONAL INSTITUTIONS</a:t>
            </a:r>
          </a:p>
        </p:txBody>
      </p:sp>
      <p:sp>
        <p:nvSpPr>
          <p:cNvPr id="3" name="Subtitle 2">
            <a:extLst>
              <a:ext uri="{FF2B5EF4-FFF2-40B4-BE49-F238E27FC236}">
                <a16:creationId xmlns:a16="http://schemas.microsoft.com/office/drawing/2014/main" id="{12094D6F-2FD0-ADB9-BE5A-72054D7939F0}"/>
              </a:ext>
            </a:extLst>
          </p:cNvPr>
          <p:cNvSpPr>
            <a:spLocks noGrp="1"/>
          </p:cNvSpPr>
          <p:nvPr>
            <p:ph type="subTitle" idx="1"/>
          </p:nvPr>
        </p:nvSpPr>
        <p:spPr>
          <a:xfrm>
            <a:off x="457200" y="1688841"/>
            <a:ext cx="11467322" cy="4999296"/>
          </a:xfrm>
        </p:spPr>
        <p:txBody>
          <a:bodyPr/>
          <a:lstStyle/>
          <a:p>
            <a:r>
              <a:rPr lang="en-IN" b="1" i="1" dirty="0"/>
              <a:t>RFID BASED SMART ATTENDANCE SYSTEM</a:t>
            </a:r>
          </a:p>
          <a:p>
            <a:pPr algn="just"/>
            <a:r>
              <a:rPr lang="en-IN" b="1" i="1" dirty="0"/>
              <a:t>Block diagram:</a:t>
            </a:r>
          </a:p>
          <a:p>
            <a:pPr algn="just"/>
            <a:r>
              <a:rPr lang="en-IN" b="1" i="1" dirty="0"/>
              <a:t>                   </a:t>
            </a:r>
          </a:p>
        </p:txBody>
      </p:sp>
      <p:pic>
        <p:nvPicPr>
          <p:cNvPr id="5" name="Picture 4">
            <a:extLst>
              <a:ext uri="{FF2B5EF4-FFF2-40B4-BE49-F238E27FC236}">
                <a16:creationId xmlns:a16="http://schemas.microsoft.com/office/drawing/2014/main" id="{26A01765-EAD8-59AF-EABD-0D697A42F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69863"/>
            <a:ext cx="1905000" cy="1905000"/>
          </a:xfrm>
          <a:prstGeom prst="rect">
            <a:avLst/>
          </a:prstGeom>
        </p:spPr>
      </p:pic>
      <p:sp>
        <p:nvSpPr>
          <p:cNvPr id="7" name="Rectangle 6">
            <a:extLst>
              <a:ext uri="{FF2B5EF4-FFF2-40B4-BE49-F238E27FC236}">
                <a16:creationId xmlns:a16="http://schemas.microsoft.com/office/drawing/2014/main" id="{C7F4F055-30ED-370D-1237-7965D1454C80}"/>
              </a:ext>
            </a:extLst>
          </p:cNvPr>
          <p:cNvSpPr/>
          <p:nvPr/>
        </p:nvSpPr>
        <p:spPr>
          <a:xfrm>
            <a:off x="1156996" y="2996860"/>
            <a:ext cx="1539550" cy="72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BATTERY</a:t>
            </a:r>
          </a:p>
        </p:txBody>
      </p:sp>
      <p:sp>
        <p:nvSpPr>
          <p:cNvPr id="8" name="Rectangle 7">
            <a:extLst>
              <a:ext uri="{FF2B5EF4-FFF2-40B4-BE49-F238E27FC236}">
                <a16:creationId xmlns:a16="http://schemas.microsoft.com/office/drawing/2014/main" id="{7CDDB67E-2ACD-4151-6824-243F8CA4A90A}"/>
              </a:ext>
            </a:extLst>
          </p:cNvPr>
          <p:cNvSpPr/>
          <p:nvPr/>
        </p:nvSpPr>
        <p:spPr>
          <a:xfrm>
            <a:off x="1156996" y="4188489"/>
            <a:ext cx="1539550" cy="72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I2C MODULE</a:t>
            </a:r>
          </a:p>
        </p:txBody>
      </p:sp>
      <p:sp>
        <p:nvSpPr>
          <p:cNvPr id="9" name="Rectangle 8">
            <a:extLst>
              <a:ext uri="{FF2B5EF4-FFF2-40B4-BE49-F238E27FC236}">
                <a16:creationId xmlns:a16="http://schemas.microsoft.com/office/drawing/2014/main" id="{2CCA44B5-6B1E-545B-B440-D5D1BF288EA5}"/>
              </a:ext>
            </a:extLst>
          </p:cNvPr>
          <p:cNvSpPr/>
          <p:nvPr/>
        </p:nvSpPr>
        <p:spPr>
          <a:xfrm>
            <a:off x="1156996" y="5477069"/>
            <a:ext cx="1539550" cy="800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LCD DISPLAY</a:t>
            </a:r>
          </a:p>
        </p:txBody>
      </p:sp>
      <p:sp>
        <p:nvSpPr>
          <p:cNvPr id="10" name="Rectangle 9">
            <a:extLst>
              <a:ext uri="{FF2B5EF4-FFF2-40B4-BE49-F238E27FC236}">
                <a16:creationId xmlns:a16="http://schemas.microsoft.com/office/drawing/2014/main" id="{1E63D48D-FBA1-50A8-9ADE-2C1B62DB68D4}"/>
              </a:ext>
            </a:extLst>
          </p:cNvPr>
          <p:cNvSpPr/>
          <p:nvPr/>
        </p:nvSpPr>
        <p:spPr>
          <a:xfrm>
            <a:off x="5002763" y="3043513"/>
            <a:ext cx="1679509" cy="23728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bg1"/>
                </a:solidFill>
              </a:rPr>
              <a:t>ARDINO UNO</a:t>
            </a:r>
          </a:p>
        </p:txBody>
      </p:sp>
      <p:sp>
        <p:nvSpPr>
          <p:cNvPr id="12" name="Rectangle 11">
            <a:extLst>
              <a:ext uri="{FF2B5EF4-FFF2-40B4-BE49-F238E27FC236}">
                <a16:creationId xmlns:a16="http://schemas.microsoft.com/office/drawing/2014/main" id="{E08C52A8-54F0-F9AA-4F72-FE0ADA140DC2}"/>
              </a:ext>
            </a:extLst>
          </p:cNvPr>
          <p:cNvSpPr/>
          <p:nvPr/>
        </p:nvSpPr>
        <p:spPr>
          <a:xfrm>
            <a:off x="8923175" y="2965223"/>
            <a:ext cx="1539550" cy="650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RFID READER MODULE</a:t>
            </a:r>
          </a:p>
        </p:txBody>
      </p:sp>
      <p:sp>
        <p:nvSpPr>
          <p:cNvPr id="13" name="Rectangle 12">
            <a:extLst>
              <a:ext uri="{FF2B5EF4-FFF2-40B4-BE49-F238E27FC236}">
                <a16:creationId xmlns:a16="http://schemas.microsoft.com/office/drawing/2014/main" id="{6A77E548-B6F2-0EB9-B504-6644D487ECD0}"/>
              </a:ext>
            </a:extLst>
          </p:cNvPr>
          <p:cNvSpPr/>
          <p:nvPr/>
        </p:nvSpPr>
        <p:spPr>
          <a:xfrm>
            <a:off x="8923175" y="4826594"/>
            <a:ext cx="1539551" cy="650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RFID CARD</a:t>
            </a:r>
          </a:p>
        </p:txBody>
      </p:sp>
      <p:cxnSp>
        <p:nvCxnSpPr>
          <p:cNvPr id="16" name="Straight Arrow Connector 15">
            <a:extLst>
              <a:ext uri="{FF2B5EF4-FFF2-40B4-BE49-F238E27FC236}">
                <a16:creationId xmlns:a16="http://schemas.microsoft.com/office/drawing/2014/main" id="{9160ADAD-D715-FDC8-B48D-CF93DB235687}"/>
              </a:ext>
            </a:extLst>
          </p:cNvPr>
          <p:cNvCxnSpPr>
            <a:cxnSpLocks/>
            <a:stCxn id="7" idx="3"/>
          </p:cNvCxnSpPr>
          <p:nvPr/>
        </p:nvCxnSpPr>
        <p:spPr>
          <a:xfrm>
            <a:off x="2696546" y="3359887"/>
            <a:ext cx="2306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D077DE-9E26-0437-E2BB-731DABD39E3E}"/>
              </a:ext>
            </a:extLst>
          </p:cNvPr>
          <p:cNvCxnSpPr>
            <a:cxnSpLocks/>
          </p:cNvCxnSpPr>
          <p:nvPr/>
        </p:nvCxnSpPr>
        <p:spPr>
          <a:xfrm flipH="1" flipV="1">
            <a:off x="6682272" y="3375301"/>
            <a:ext cx="22409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65117A-0C30-FF6D-B526-D508390050E2}"/>
              </a:ext>
            </a:extLst>
          </p:cNvPr>
          <p:cNvCxnSpPr>
            <a:endCxn id="8" idx="3"/>
          </p:cNvCxnSpPr>
          <p:nvPr/>
        </p:nvCxnSpPr>
        <p:spPr>
          <a:xfrm flipH="1">
            <a:off x="2696546" y="4551516"/>
            <a:ext cx="2306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2B81306-11FE-C1AB-2FDA-1D77E2B020D9}"/>
              </a:ext>
            </a:extLst>
          </p:cNvPr>
          <p:cNvCxnSpPr>
            <a:stCxn id="13" idx="0"/>
            <a:endCxn id="12" idx="2"/>
          </p:cNvCxnSpPr>
          <p:nvPr/>
        </p:nvCxnSpPr>
        <p:spPr>
          <a:xfrm flipH="1" flipV="1">
            <a:off x="9692950" y="3615698"/>
            <a:ext cx="1" cy="121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0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3911-4F47-79E8-47FB-D2523EC80EBC}"/>
              </a:ext>
            </a:extLst>
          </p:cNvPr>
          <p:cNvSpPr>
            <a:spLocks noGrp="1"/>
          </p:cNvSpPr>
          <p:nvPr>
            <p:ph type="title"/>
          </p:nvPr>
        </p:nvSpPr>
        <p:spPr>
          <a:xfrm>
            <a:off x="838200" y="365125"/>
            <a:ext cx="3939073" cy="698565"/>
          </a:xfrm>
        </p:spPr>
        <p:txBody>
          <a:bodyPr>
            <a:normAutofit/>
          </a:bodyPr>
          <a:lstStyle/>
          <a:p>
            <a:r>
              <a:rPr lang="en-IN" sz="2800" b="1" i="1" dirty="0"/>
              <a:t>Objectives:</a:t>
            </a:r>
          </a:p>
        </p:txBody>
      </p:sp>
      <p:sp>
        <p:nvSpPr>
          <p:cNvPr id="3" name="Content Placeholder 2">
            <a:extLst>
              <a:ext uri="{FF2B5EF4-FFF2-40B4-BE49-F238E27FC236}">
                <a16:creationId xmlns:a16="http://schemas.microsoft.com/office/drawing/2014/main" id="{0E32B4BA-C7F7-05F5-92A2-A9019C20A837}"/>
              </a:ext>
            </a:extLst>
          </p:cNvPr>
          <p:cNvSpPr>
            <a:spLocks noGrp="1"/>
          </p:cNvSpPr>
          <p:nvPr>
            <p:ph idx="1"/>
          </p:nvPr>
        </p:nvSpPr>
        <p:spPr>
          <a:xfrm>
            <a:off x="931506" y="839755"/>
            <a:ext cx="10422294" cy="5653121"/>
          </a:xfrm>
        </p:spPr>
        <p:txBody>
          <a:bodyPr>
            <a:normAutofit lnSpcReduction="10000"/>
          </a:bodyPr>
          <a:lstStyle/>
          <a:p>
            <a:r>
              <a:rPr lang="en-US" sz="1800" dirty="0"/>
              <a:t>Radio Frequency Identification (RFID) is a new technology in communication system which can be define as a medium used to identify and track the special tag implanted into an object or a living thing by using radio frequency wave. It is a wireless mean of communication that use electromagnetic and electrostatic coupling in radio frequency portion of the spectrum to communicate between reader and tag through a variety of modulation and encoding scheme. Nowadays, most of universities used the conventional method of taking attendance by calling names or signing on paper is very time consuming and inefficient. From that, by integrating various components which are </a:t>
            </a:r>
            <a:r>
              <a:rPr lang="en-US" sz="1800" dirty="0" err="1"/>
              <a:t>Ardino</a:t>
            </a:r>
            <a:r>
              <a:rPr lang="en-US" sz="1800" dirty="0"/>
              <a:t> uno,EM-18 RFID Reader </a:t>
            </a:r>
            <a:r>
              <a:rPr lang="en-US" sz="1800" dirty="0" err="1"/>
              <a:t>Module,RFID</a:t>
            </a:r>
            <a:r>
              <a:rPr lang="en-US" sz="1800" dirty="0"/>
              <a:t> </a:t>
            </a:r>
            <a:r>
              <a:rPr lang="en-US" sz="1800" dirty="0" err="1"/>
              <a:t>card,LCD</a:t>
            </a:r>
            <a:r>
              <a:rPr lang="en-US" sz="1800" dirty="0"/>
              <a:t> display,I2c display module, a portable RFID based attendance system can be set up and become the solutions to address this problem. Uniquely identify each person based on RFID tag is one of its special ability that can make the recording attendance process become more faster and easier compared to conventional method.</a:t>
            </a:r>
          </a:p>
          <a:p>
            <a:pPr marL="0" indent="0">
              <a:buNone/>
            </a:pPr>
            <a:r>
              <a:rPr lang="en-US" sz="2400" b="1" i="1" dirty="0"/>
              <a:t>Components required:</a:t>
            </a:r>
          </a:p>
          <a:p>
            <a:pPr marL="0" indent="0">
              <a:buNone/>
            </a:pPr>
            <a:r>
              <a:rPr lang="en-US" sz="2400" dirty="0"/>
              <a:t>                                </a:t>
            </a:r>
            <a:r>
              <a:rPr lang="en-US" sz="2400" dirty="0" err="1"/>
              <a:t>Ardino</a:t>
            </a:r>
            <a:r>
              <a:rPr lang="en-US" sz="2400" dirty="0"/>
              <a:t> uno,</a:t>
            </a:r>
          </a:p>
          <a:p>
            <a:pPr marL="0" indent="0">
              <a:buNone/>
            </a:pPr>
            <a:r>
              <a:rPr lang="en-US" sz="2400" dirty="0"/>
              <a:t>                                EM-18 RFID Reader Module,</a:t>
            </a:r>
          </a:p>
          <a:p>
            <a:pPr marL="0" indent="0">
              <a:buNone/>
            </a:pPr>
            <a:r>
              <a:rPr lang="en-US" sz="2400" dirty="0"/>
              <a:t>                                RFID card,</a:t>
            </a:r>
          </a:p>
          <a:p>
            <a:pPr marL="0" indent="0">
              <a:buNone/>
            </a:pPr>
            <a:r>
              <a:rPr lang="en-US" sz="2400" dirty="0"/>
              <a:t>                                LCD display,</a:t>
            </a:r>
          </a:p>
          <a:p>
            <a:pPr marL="0" indent="0">
              <a:buNone/>
            </a:pPr>
            <a:r>
              <a:rPr lang="en-US" sz="2400" dirty="0"/>
              <a:t>                                I2c display module.</a:t>
            </a:r>
            <a:endParaRPr lang="en-US" sz="2400" b="1" i="1" dirty="0"/>
          </a:p>
          <a:p>
            <a:pPr marL="0" indent="0">
              <a:buNone/>
            </a:pPr>
            <a:r>
              <a:rPr lang="en-US" sz="2400" b="1" i="1" dirty="0"/>
              <a:t>                           </a:t>
            </a:r>
            <a:endParaRPr lang="en-IN" sz="2400" b="1" i="1" dirty="0"/>
          </a:p>
        </p:txBody>
      </p:sp>
    </p:spTree>
    <p:extLst>
      <p:ext uri="{BB962C8B-B14F-4D97-AF65-F5344CB8AC3E}">
        <p14:creationId xmlns:p14="http://schemas.microsoft.com/office/powerpoint/2010/main" val="117148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6BD0-B6AA-1BD1-EF58-F1B647A0A2DC}"/>
              </a:ext>
            </a:extLst>
          </p:cNvPr>
          <p:cNvSpPr>
            <a:spLocks noGrp="1"/>
          </p:cNvSpPr>
          <p:nvPr>
            <p:ph type="title"/>
          </p:nvPr>
        </p:nvSpPr>
        <p:spPr>
          <a:xfrm>
            <a:off x="838200" y="365125"/>
            <a:ext cx="9182100" cy="835025"/>
          </a:xfrm>
        </p:spPr>
        <p:txBody>
          <a:bodyPr>
            <a:normAutofit/>
          </a:bodyPr>
          <a:lstStyle/>
          <a:p>
            <a:r>
              <a:rPr lang="en-IN" sz="3600" b="1" i="1" dirty="0"/>
              <a:t>CIRCUIT DIAGRAM:</a:t>
            </a:r>
          </a:p>
        </p:txBody>
      </p:sp>
      <p:pic>
        <p:nvPicPr>
          <p:cNvPr id="5" name="Content Placeholder 4">
            <a:extLst>
              <a:ext uri="{FF2B5EF4-FFF2-40B4-BE49-F238E27FC236}">
                <a16:creationId xmlns:a16="http://schemas.microsoft.com/office/drawing/2014/main" id="{C308A00F-BA92-2790-EF5C-49831EE237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2075" y="2225227"/>
            <a:ext cx="2721772" cy="2017264"/>
          </a:xfrm>
        </p:spPr>
      </p:pic>
      <p:pic>
        <p:nvPicPr>
          <p:cNvPr id="7" name="Picture 6">
            <a:extLst>
              <a:ext uri="{FF2B5EF4-FFF2-40B4-BE49-F238E27FC236}">
                <a16:creationId xmlns:a16="http://schemas.microsoft.com/office/drawing/2014/main" id="{B6F319A3-D1F9-A47B-8E92-AC4622E29D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180" y="3429000"/>
            <a:ext cx="2466975" cy="1857375"/>
          </a:xfrm>
          <a:prstGeom prst="rect">
            <a:avLst/>
          </a:prstGeom>
        </p:spPr>
      </p:pic>
      <p:pic>
        <p:nvPicPr>
          <p:cNvPr id="9" name="Picture 8">
            <a:extLst>
              <a:ext uri="{FF2B5EF4-FFF2-40B4-BE49-F238E27FC236}">
                <a16:creationId xmlns:a16="http://schemas.microsoft.com/office/drawing/2014/main" id="{C8D9DFDA-D523-6D7C-33AE-04DA64686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1180" y="1594541"/>
            <a:ext cx="2143125" cy="2143125"/>
          </a:xfrm>
          <a:prstGeom prst="rect">
            <a:avLst/>
          </a:prstGeom>
        </p:spPr>
      </p:pic>
      <p:pic>
        <p:nvPicPr>
          <p:cNvPr id="11" name="Picture 10">
            <a:extLst>
              <a:ext uri="{FF2B5EF4-FFF2-40B4-BE49-F238E27FC236}">
                <a16:creationId xmlns:a16="http://schemas.microsoft.com/office/drawing/2014/main" id="{1185422F-0B3F-0ABF-9990-686A7B16F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8737" y="2099366"/>
            <a:ext cx="2143125" cy="2143125"/>
          </a:xfrm>
          <a:prstGeom prst="rect">
            <a:avLst/>
          </a:prstGeom>
        </p:spPr>
      </p:pic>
      <p:cxnSp>
        <p:nvCxnSpPr>
          <p:cNvPr id="14" name="Straight Arrow Connector 13">
            <a:extLst>
              <a:ext uri="{FF2B5EF4-FFF2-40B4-BE49-F238E27FC236}">
                <a16:creationId xmlns:a16="http://schemas.microsoft.com/office/drawing/2014/main" id="{0BD34BB7-FCBB-D210-08D7-BEF2A2C9B321}"/>
              </a:ext>
            </a:extLst>
          </p:cNvPr>
          <p:cNvCxnSpPr>
            <a:stCxn id="9" idx="3"/>
            <a:endCxn id="9" idx="3"/>
          </p:cNvCxnSpPr>
          <p:nvPr/>
        </p:nvCxnSpPr>
        <p:spPr>
          <a:xfrm>
            <a:off x="3974305" y="26661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FC531B-CC91-C5EA-44AB-E57D8351EA9A}"/>
              </a:ext>
            </a:extLst>
          </p:cNvPr>
          <p:cNvCxnSpPr>
            <a:stCxn id="5" idx="1"/>
          </p:cNvCxnSpPr>
          <p:nvPr/>
        </p:nvCxnSpPr>
        <p:spPr>
          <a:xfrm flipH="1" flipV="1">
            <a:off x="3974305" y="3219450"/>
            <a:ext cx="1197770" cy="1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D5543B1-D573-5F71-29A7-D099B7F68311}"/>
              </a:ext>
            </a:extLst>
          </p:cNvPr>
          <p:cNvCxnSpPr>
            <a:cxnSpLocks/>
            <a:endCxn id="5" idx="3"/>
          </p:cNvCxnSpPr>
          <p:nvPr/>
        </p:nvCxnSpPr>
        <p:spPr>
          <a:xfrm flipH="1">
            <a:off x="7893847" y="3233859"/>
            <a:ext cx="1054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613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236</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KSR EDUCATIONAL INSTITUTIONS</vt:lpstr>
      <vt:lpstr>Objectives:</vt:lpstr>
      <vt:lpstr>CIRCUIT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KSR EDUCATIONAL INSTITUTIONS</dc:title>
  <dc:creator>kavishnisargunam06@outlook.com</dc:creator>
  <cp:lastModifiedBy>kavishnisargunam06@outlook.com</cp:lastModifiedBy>
  <cp:revision>2</cp:revision>
  <dcterms:created xsi:type="dcterms:W3CDTF">2022-10-20T12:06:56Z</dcterms:created>
  <dcterms:modified xsi:type="dcterms:W3CDTF">2022-10-21T02:24:57Z</dcterms:modified>
</cp:coreProperties>
</file>