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0172" y="45376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553159" y="114854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81647" y="192006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097110" y="969382"/>
            <a:ext cx="5715000" cy="2148024"/>
          </a:xfrm>
          <a:prstGeom prst="rect">
            <a:avLst/>
          </a:prstGeom>
        </p:spPr>
        <p:txBody>
          <a:bodyPr vert="horz" wrap="square" lIns="0" tIns="16510" rIns="0" bIns="0" rtlCol="0">
            <a:spAutoFit/>
          </a:bodyPr>
          <a:lstStyle/>
          <a:p>
            <a:pPr marL="12700">
              <a:lnSpc>
                <a:spcPct val="100000"/>
              </a:lnSpc>
              <a:spcBef>
                <a:spcPts val="130"/>
              </a:spcBef>
            </a:pPr>
            <a:r>
              <a:rPr lang="en-IN" sz="3400" spc="-20" dirty="0">
                <a:latin typeface="Trebuchet MS"/>
                <a:cs typeface="Trebuchet MS"/>
              </a:rPr>
              <a:t>KAVI SRI S</a:t>
            </a:r>
          </a:p>
          <a:p>
            <a:pPr marL="12700">
              <a:lnSpc>
                <a:spcPct val="100000"/>
              </a:lnSpc>
              <a:spcBef>
                <a:spcPts val="130"/>
              </a:spcBef>
            </a:pPr>
            <a:endParaRPr lang="en-IN" sz="3200" spc="-20" dirty="0">
              <a:latin typeface="Trebuchet MS"/>
              <a:cs typeface="Trebuchet MS"/>
            </a:endParaRPr>
          </a:p>
          <a:p>
            <a:pPr marL="12700">
              <a:lnSpc>
                <a:spcPct val="100000"/>
              </a:lnSpc>
              <a:spcBef>
                <a:spcPts val="130"/>
              </a:spcBef>
            </a:pPr>
            <a:r>
              <a:rPr lang="en-IN" sz="2000" spc="-20" dirty="0">
                <a:latin typeface="Trebuchet MS"/>
                <a:cs typeface="Trebuchet MS"/>
              </a:rPr>
              <a:t>Nmid:3B74C6AE94E9C0DB6BD424E74044021B</a:t>
            </a:r>
          </a:p>
          <a:p>
            <a:pPr marL="12700">
              <a:lnSpc>
                <a:spcPct val="100000"/>
              </a:lnSpc>
              <a:spcBef>
                <a:spcPts val="130"/>
              </a:spcBef>
            </a:pPr>
            <a:r>
              <a:rPr lang="en-IN" sz="2500" spc="-20" dirty="0">
                <a:latin typeface="Trebuchet MS"/>
                <a:cs typeface="Trebuchet MS"/>
              </a:rPr>
              <a:t>Madras Institute of Technology campus, Anna University</a:t>
            </a:r>
            <a:endParaRPr sz="2500" dirty="0">
              <a:latin typeface="Trebuchet MS"/>
              <a:cs typeface="Trebuchet MS"/>
            </a:endParaRPr>
          </a:p>
        </p:txBody>
      </p:sp>
      <p:sp>
        <p:nvSpPr>
          <p:cNvPr id="8" name="object 8"/>
          <p:cNvSpPr txBox="1"/>
          <p:nvPr/>
        </p:nvSpPr>
        <p:spPr>
          <a:xfrm>
            <a:off x="4097110" y="3810000"/>
            <a:ext cx="4361090" cy="825867"/>
          </a:xfrm>
          <a:prstGeom prst="rect">
            <a:avLst/>
          </a:prstGeom>
        </p:spPr>
        <p:txBody>
          <a:bodyPr vert="horz" wrap="square" lIns="0" tIns="12700" rIns="0" bIns="0" rtlCol="0">
            <a:spAutoFit/>
          </a:bodyPr>
          <a:lstStyle/>
          <a:p>
            <a:pPr marL="12700">
              <a:lnSpc>
                <a:spcPct val="100000"/>
              </a:lnSpc>
              <a:spcBef>
                <a:spcPts val="100"/>
              </a:spcBef>
            </a:pPr>
            <a:r>
              <a:rPr sz="2600" b="1" dirty="0">
                <a:solidFill>
                  <a:srgbClr val="2D936B"/>
                </a:solidFill>
                <a:latin typeface="Trebuchet MS"/>
                <a:cs typeface="Trebuchet MS"/>
              </a:rPr>
              <a:t>Final</a:t>
            </a:r>
            <a:r>
              <a:rPr sz="2600" b="1" spc="-40" dirty="0">
                <a:solidFill>
                  <a:srgbClr val="2D936B"/>
                </a:solidFill>
                <a:latin typeface="Trebuchet MS"/>
                <a:cs typeface="Trebuchet MS"/>
              </a:rPr>
              <a:t> </a:t>
            </a:r>
            <a:r>
              <a:rPr sz="2600" b="1" spc="-10" dirty="0">
                <a:solidFill>
                  <a:srgbClr val="2D936B"/>
                </a:solidFill>
                <a:latin typeface="Trebuchet MS"/>
                <a:cs typeface="Trebuchet MS"/>
              </a:rPr>
              <a:t>Project</a:t>
            </a:r>
            <a:endParaRPr lang="en-IN" sz="2600" b="1" spc="-10" dirty="0">
              <a:solidFill>
                <a:srgbClr val="2D936B"/>
              </a:solidFill>
              <a:latin typeface="Trebuchet MS"/>
              <a:cs typeface="Trebuchet MS"/>
            </a:endParaRPr>
          </a:p>
          <a:p>
            <a:pPr marL="12700">
              <a:lnSpc>
                <a:spcPct val="100000"/>
              </a:lnSpc>
              <a:spcBef>
                <a:spcPts val="100"/>
              </a:spcBef>
            </a:pPr>
            <a:r>
              <a:rPr lang="en-IN" sz="2600" b="1" spc="-10" dirty="0">
                <a:solidFill>
                  <a:srgbClr val="2D936B"/>
                </a:solidFill>
                <a:latin typeface="Trebuchet MS"/>
                <a:cs typeface="Trebuchet MS"/>
              </a:rPr>
              <a:t>Credit Card Fraud Detection</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grpSp>
        <p:nvGrpSpPr>
          <p:cNvPr id="12" name="object 2">
            <a:extLst>
              <a:ext uri="{FF2B5EF4-FFF2-40B4-BE49-F238E27FC236}">
                <a16:creationId xmlns:a16="http://schemas.microsoft.com/office/drawing/2014/main" id="{41C367EB-097A-8B7F-5121-242BB7E2C1D3}"/>
              </a:ext>
            </a:extLst>
          </p:cNvPr>
          <p:cNvGrpSpPr/>
          <p:nvPr/>
        </p:nvGrpSpPr>
        <p:grpSpPr>
          <a:xfrm flipV="1">
            <a:off x="1243597" y="2720443"/>
            <a:ext cx="1861186" cy="1438274"/>
            <a:chOff x="742950" y="1104900"/>
            <a:chExt cx="1743075" cy="1333500"/>
          </a:xfrm>
        </p:grpSpPr>
        <p:sp>
          <p:nvSpPr>
            <p:cNvPr id="13" name="object 3">
              <a:extLst>
                <a:ext uri="{FF2B5EF4-FFF2-40B4-BE49-F238E27FC236}">
                  <a16:creationId xmlns:a16="http://schemas.microsoft.com/office/drawing/2014/main" id="{EC1A27D5-79FE-663E-0350-3DAC51B10B4B}"/>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4" name="object 4">
              <a:extLst>
                <a:ext uri="{FF2B5EF4-FFF2-40B4-BE49-F238E27FC236}">
                  <a16:creationId xmlns:a16="http://schemas.microsoft.com/office/drawing/2014/main" id="{F3DD8276-B4C6-36C0-E9AD-75E52E1AF640}"/>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5" name="object 6">
            <a:extLst>
              <a:ext uri="{FF2B5EF4-FFF2-40B4-BE49-F238E27FC236}">
                <a16:creationId xmlns:a16="http://schemas.microsoft.com/office/drawing/2014/main" id="{7E7EAE13-A8F9-9CF9-A23E-C4D0C597F378}"/>
              </a:ext>
            </a:extLst>
          </p:cNvPr>
          <p:cNvSpPr/>
          <p:nvPr/>
        </p:nvSpPr>
        <p:spPr>
          <a:xfrm>
            <a:off x="1728011" y="397411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6" name="object 5">
            <a:extLst>
              <a:ext uri="{FF2B5EF4-FFF2-40B4-BE49-F238E27FC236}">
                <a16:creationId xmlns:a16="http://schemas.microsoft.com/office/drawing/2014/main" id="{A264DB83-202C-6FF9-1F88-722B6F94F850}"/>
              </a:ext>
            </a:extLst>
          </p:cNvPr>
          <p:cNvSpPr/>
          <p:nvPr/>
        </p:nvSpPr>
        <p:spPr>
          <a:xfrm rot="10800000">
            <a:off x="481597" y="3407229"/>
            <a:ext cx="875657" cy="751488"/>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5">
              <a:lumMod val="40000"/>
              <a:lumOff val="60000"/>
            </a:schemeClr>
          </a:solidFill>
        </p:spPr>
        <p:txBody>
          <a:bodyPr wrap="square" lIns="0" tIns="0" rIns="0" bIns="0" rtlCol="0"/>
          <a:lstStyle/>
          <a:p>
            <a:endParaRPr/>
          </a:p>
        </p:txBody>
      </p:sp>
      <p:sp>
        <p:nvSpPr>
          <p:cNvPr id="17" name="object 6">
            <a:extLst>
              <a:ext uri="{FF2B5EF4-FFF2-40B4-BE49-F238E27FC236}">
                <a16:creationId xmlns:a16="http://schemas.microsoft.com/office/drawing/2014/main" id="{B020DAF0-6BF0-A792-376E-FA421C129854}"/>
              </a:ext>
            </a:extLst>
          </p:cNvPr>
          <p:cNvSpPr/>
          <p:nvPr/>
        </p:nvSpPr>
        <p:spPr>
          <a:xfrm>
            <a:off x="915054" y="4728827"/>
            <a:ext cx="1662298" cy="1328909"/>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5">
              <a:lumMod val="60000"/>
              <a:lumOff val="40000"/>
            </a:schemeClr>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a:extLst>
              <a:ext uri="{FF2B5EF4-FFF2-40B4-BE49-F238E27FC236}">
                <a16:creationId xmlns:a16="http://schemas.microsoft.com/office/drawing/2014/main" id="{9B40F5F7-8010-ED3D-6C15-E75E10B6CC1E}"/>
              </a:ext>
            </a:extLst>
          </p:cNvPr>
          <p:cNvSpPr txBox="1"/>
          <p:nvPr/>
        </p:nvSpPr>
        <p:spPr>
          <a:xfrm>
            <a:off x="4911177" y="408016"/>
            <a:ext cx="8232321" cy="1077218"/>
          </a:xfrm>
          <a:prstGeom prst="rect">
            <a:avLst/>
          </a:prstGeom>
          <a:noFill/>
        </p:spPr>
        <p:txBody>
          <a:bodyPr wrap="square">
            <a:spAutoFit/>
          </a:bodyPr>
          <a:lstStyle/>
          <a:p>
            <a:pPr algn="l"/>
            <a:r>
              <a:rPr lang="en-US" sz="3200" b="1" dirty="0">
                <a:solidFill>
                  <a:srgbClr val="FF0000"/>
                </a:solidFill>
                <a:latin typeface="Söhne"/>
              </a:rPr>
              <a:t>Obtained Model Accuracy: </a:t>
            </a:r>
          </a:p>
          <a:p>
            <a:pPr algn="l"/>
            <a:r>
              <a:rPr lang="en-IN" sz="3200" b="1" dirty="0">
                <a:solidFill>
                  <a:srgbClr val="FF0000"/>
                </a:solidFill>
                <a:latin typeface="Söhne"/>
              </a:rPr>
              <a:t>0.9</a:t>
            </a:r>
            <a:endParaRPr lang="en-US" sz="3200" b="1" dirty="0">
              <a:solidFill>
                <a:srgbClr val="FF0000"/>
              </a:solidFill>
              <a:latin typeface="Söhne"/>
            </a:endParaRPr>
          </a:p>
        </p:txBody>
      </p:sp>
      <p:pic>
        <p:nvPicPr>
          <p:cNvPr id="8" name="Picture 7">
            <a:extLst>
              <a:ext uri="{FF2B5EF4-FFF2-40B4-BE49-F238E27FC236}">
                <a16:creationId xmlns:a16="http://schemas.microsoft.com/office/drawing/2014/main" id="{7C5D3968-2593-DE45-DA76-C11F5FFA8952}"/>
              </a:ext>
            </a:extLst>
          </p:cNvPr>
          <p:cNvPicPr>
            <a:picLocks noChangeAspect="1"/>
          </p:cNvPicPr>
          <p:nvPr/>
        </p:nvPicPr>
        <p:blipFill>
          <a:blip r:embed="rId3"/>
          <a:stretch>
            <a:fillRect/>
          </a:stretch>
        </p:blipFill>
        <p:spPr>
          <a:xfrm>
            <a:off x="892550" y="1843903"/>
            <a:ext cx="7413250" cy="2575697"/>
          </a:xfrm>
          <a:prstGeom prst="rect">
            <a:avLst/>
          </a:prstGeom>
        </p:spPr>
      </p:pic>
      <p:sp>
        <p:nvSpPr>
          <p:cNvPr id="10" name="TextBox 9">
            <a:extLst>
              <a:ext uri="{FF2B5EF4-FFF2-40B4-BE49-F238E27FC236}">
                <a16:creationId xmlns:a16="http://schemas.microsoft.com/office/drawing/2014/main" id="{137BE91C-3271-1434-0729-973F5D1A95EB}"/>
              </a:ext>
            </a:extLst>
          </p:cNvPr>
          <p:cNvSpPr txBox="1"/>
          <p:nvPr/>
        </p:nvSpPr>
        <p:spPr>
          <a:xfrm>
            <a:off x="892550" y="4417477"/>
            <a:ext cx="7696200" cy="2123658"/>
          </a:xfrm>
          <a:prstGeom prst="rect">
            <a:avLst/>
          </a:prstGeom>
          <a:noFill/>
        </p:spPr>
        <p:txBody>
          <a:bodyPr wrap="square" rtlCol="0">
            <a:spAutoFit/>
          </a:bodyPr>
          <a:lstStyle/>
          <a:p>
            <a:r>
              <a:rPr lang="en-US" sz="2200" dirty="0">
                <a:latin typeface="Söhne"/>
              </a:rPr>
              <a:t>The credit card fraud detection model achieved an impressive ROC AUC of 0.9, indicating its strong capability in distinguishing fraudulent transactions from legitimate ones. The analysis of the ROC curve, precision-recall curve, and confusion matrix underscores the model's effectiveness, while feature importance highlights key indicators driving its decision-making process</a:t>
            </a:r>
            <a:r>
              <a:rPr lang="en-US"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05DB-0D7E-42AA-2FB4-A004DFCE664C}"/>
              </a:ext>
            </a:extLst>
          </p:cNvPr>
          <p:cNvSpPr>
            <a:spLocks noGrp="1"/>
          </p:cNvSpPr>
          <p:nvPr>
            <p:ph type="title"/>
          </p:nvPr>
        </p:nvSpPr>
        <p:spPr>
          <a:xfrm>
            <a:off x="558165" y="385444"/>
            <a:ext cx="9764395" cy="738664"/>
          </a:xfrm>
        </p:spPr>
        <p:txBody>
          <a:bodyPr/>
          <a:lstStyle/>
          <a:p>
            <a:r>
              <a:rPr lang="en-IN" dirty="0"/>
              <a:t>Accuracy of the model</a:t>
            </a:r>
          </a:p>
        </p:txBody>
      </p:sp>
      <p:pic>
        <p:nvPicPr>
          <p:cNvPr id="5" name="Picture 4">
            <a:extLst>
              <a:ext uri="{FF2B5EF4-FFF2-40B4-BE49-F238E27FC236}">
                <a16:creationId xmlns:a16="http://schemas.microsoft.com/office/drawing/2014/main" id="{88B6FB05-2FE6-3AAB-925A-0EED5652B93E}"/>
              </a:ext>
            </a:extLst>
          </p:cNvPr>
          <p:cNvPicPr>
            <a:picLocks noChangeAspect="1"/>
          </p:cNvPicPr>
          <p:nvPr/>
        </p:nvPicPr>
        <p:blipFill>
          <a:blip r:embed="rId2"/>
          <a:stretch>
            <a:fillRect/>
          </a:stretch>
        </p:blipFill>
        <p:spPr>
          <a:xfrm>
            <a:off x="1371600" y="1837432"/>
            <a:ext cx="7239000" cy="3839488"/>
          </a:xfrm>
          <a:prstGeom prst="rect">
            <a:avLst/>
          </a:prstGeom>
        </p:spPr>
      </p:pic>
    </p:spTree>
    <p:extLst>
      <p:ext uri="{BB962C8B-B14F-4D97-AF65-F5344CB8AC3E}">
        <p14:creationId xmlns:p14="http://schemas.microsoft.com/office/powerpoint/2010/main" val="40907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030C588E-89C9-CAC3-3EAC-4C50720C29D3}"/>
              </a:ext>
            </a:extLst>
          </p:cNvPr>
          <p:cNvSpPr txBox="1"/>
          <p:nvPr/>
        </p:nvSpPr>
        <p:spPr>
          <a:xfrm>
            <a:off x="558165" y="2507294"/>
            <a:ext cx="7534275" cy="1677382"/>
          </a:xfrm>
          <a:prstGeom prst="rect">
            <a:avLst/>
          </a:prstGeom>
          <a:noFill/>
        </p:spPr>
        <p:txBody>
          <a:bodyPr wrap="square" rtlCol="0">
            <a:spAutoFit/>
          </a:bodyPr>
          <a:lstStyle/>
          <a:p>
            <a:r>
              <a:rPr lang="en-IN" sz="4250" b="1" dirty="0">
                <a:solidFill>
                  <a:schemeClr val="tx1"/>
                </a:solidFill>
                <a:latin typeface="Trebuchet MS"/>
                <a:ea typeface="+mj-ea"/>
              </a:rPr>
              <a:t>CREDITCARD FRAUD DETECTION</a:t>
            </a:r>
          </a:p>
          <a:p>
            <a:endParaRPr lang="en-IN" dirty="0"/>
          </a:p>
        </p:txBody>
      </p:sp>
      <p:grpSp>
        <p:nvGrpSpPr>
          <p:cNvPr id="24" name="object 2">
            <a:extLst>
              <a:ext uri="{FF2B5EF4-FFF2-40B4-BE49-F238E27FC236}">
                <a16:creationId xmlns:a16="http://schemas.microsoft.com/office/drawing/2014/main" id="{A4F72E03-A7AA-7DEF-1A2C-BE8E328F1B1C}"/>
              </a:ext>
            </a:extLst>
          </p:cNvPr>
          <p:cNvGrpSpPr/>
          <p:nvPr/>
        </p:nvGrpSpPr>
        <p:grpSpPr>
          <a:xfrm>
            <a:off x="869859" y="4895851"/>
            <a:ext cx="1743075" cy="1333500"/>
            <a:chOff x="742950" y="1104900"/>
            <a:chExt cx="1743075" cy="1333500"/>
          </a:xfrm>
        </p:grpSpPr>
        <p:sp>
          <p:nvSpPr>
            <p:cNvPr id="25" name="object 3">
              <a:extLst>
                <a:ext uri="{FF2B5EF4-FFF2-40B4-BE49-F238E27FC236}">
                  <a16:creationId xmlns:a16="http://schemas.microsoft.com/office/drawing/2014/main" id="{517C8DC3-49BB-A6F2-3B9E-C786EA06F372}"/>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26" name="object 4">
              <a:extLst>
                <a:ext uri="{FF2B5EF4-FFF2-40B4-BE49-F238E27FC236}">
                  <a16:creationId xmlns:a16="http://schemas.microsoft.com/office/drawing/2014/main" id="{69284BF7-FB9A-B633-09FF-100F3A95CB04}"/>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311EAB00-EBA3-103F-6CFD-7480A7509185}"/>
              </a:ext>
            </a:extLst>
          </p:cNvPr>
          <p:cNvSpPr txBox="1"/>
          <p:nvPr/>
        </p:nvSpPr>
        <p:spPr>
          <a:xfrm>
            <a:off x="2026285" y="1640741"/>
            <a:ext cx="7772400" cy="4278094"/>
          </a:xfrm>
          <a:prstGeom prst="rect">
            <a:avLst/>
          </a:prstGeom>
          <a:noFill/>
        </p:spPr>
        <p:txBody>
          <a:bodyPr wrap="square" rtlCol="0">
            <a:spAutoFit/>
          </a:bodyPr>
          <a:lstStyle/>
          <a:p>
            <a:pPr marL="457200" indent="-457200">
              <a:buFont typeface="Arial" panose="020B0604020202020204" pitchFamily="34" charset="0"/>
              <a:buChar char="•"/>
            </a:pPr>
            <a:r>
              <a:rPr lang="en-US" sz="3400" i="0" dirty="0">
                <a:solidFill>
                  <a:srgbClr val="0D0D0D"/>
                </a:solidFill>
                <a:effectLst/>
                <a:latin typeface="Söhne"/>
              </a:rPr>
              <a:t>Developing a Credit Card Fraud Detection System utilizing Machine Learning to achieve a ROC AUC of 0.9</a:t>
            </a:r>
            <a:r>
              <a:rPr lang="en-US" sz="3400" b="1" i="0" dirty="0">
                <a:solidFill>
                  <a:srgbClr val="0D0D0D"/>
                </a:solidFill>
                <a:effectLst/>
                <a:latin typeface="Söhne"/>
              </a:rPr>
              <a:t>.</a:t>
            </a:r>
          </a:p>
          <a:p>
            <a:endParaRPr lang="en-US" sz="3400" b="0" i="0" dirty="0">
              <a:solidFill>
                <a:srgbClr val="0D0D0D"/>
              </a:solidFill>
              <a:effectLst/>
              <a:latin typeface="Söhne"/>
            </a:endParaRPr>
          </a:p>
          <a:p>
            <a:pPr marL="457200" indent="-457200">
              <a:buFont typeface="Arial" panose="020B0604020202020204" pitchFamily="34" charset="0"/>
              <a:buChar char="•"/>
            </a:pPr>
            <a:r>
              <a:rPr lang="en-US" sz="3400" b="0" i="0" dirty="0">
                <a:solidFill>
                  <a:srgbClr val="0D0D0D"/>
                </a:solidFill>
                <a:effectLst/>
                <a:latin typeface="Söhne"/>
              </a:rPr>
              <a:t>This involves preprocessing the dataset, designing and training a neural network model, evaluating its performance, and deploying it for practical use</a:t>
            </a:r>
            <a:r>
              <a:rPr lang="en-US" sz="3200" b="0" i="0" dirty="0">
                <a:solidFill>
                  <a:srgbClr val="0D0D0D"/>
                </a:solidFill>
                <a:effectLst/>
                <a:latin typeface="Söhne"/>
              </a:rPr>
              <a: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0596562"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4" name="Rectangle 3">
            <a:extLst>
              <a:ext uri="{FF2B5EF4-FFF2-40B4-BE49-F238E27FC236}">
                <a16:creationId xmlns:a16="http://schemas.microsoft.com/office/drawing/2014/main" id="{8208ED93-B3CD-C9DC-6ACB-848F2CD4E290}"/>
              </a:ext>
            </a:extLst>
          </p:cNvPr>
          <p:cNvSpPr>
            <a:spLocks noChangeArrowheads="1"/>
          </p:cNvSpPr>
          <p:nvPr/>
        </p:nvSpPr>
        <p:spPr bwMode="auto">
          <a:xfrm>
            <a:off x="914400" y="1577820"/>
            <a:ext cx="7779385"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Design a fraud detection system using machine learning for credit card transactions. Handle imbalanced data and anonymized features while ensuring real-time detection capability. Optimize models for precision, recall, and AUC-ROC metrics. Deliver a robust solution with documentation for stakeholders.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99ADEA8-144F-2849-62BA-7498CC644A7A}"/>
              </a:ext>
            </a:extLst>
          </p:cNvPr>
          <p:cNvSpPr>
            <a:spLocks noChangeArrowheads="1"/>
          </p:cNvSpPr>
          <p:nvPr/>
        </p:nvSpPr>
        <p:spPr bwMode="auto">
          <a:xfrm>
            <a:off x="0" y="0"/>
            <a:ext cx="4127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02772"/>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 name="Rectangle 1">
            <a:extLst>
              <a:ext uri="{FF2B5EF4-FFF2-40B4-BE49-F238E27FC236}">
                <a16:creationId xmlns:a16="http://schemas.microsoft.com/office/drawing/2014/main" id="{7E235D0F-8E55-AA39-2EF0-5C7D9FBD9ADB}"/>
              </a:ext>
            </a:extLst>
          </p:cNvPr>
          <p:cNvSpPr>
            <a:spLocks noChangeArrowheads="1"/>
          </p:cNvSpPr>
          <p:nvPr/>
        </p:nvSpPr>
        <p:spPr bwMode="auto">
          <a:xfrm>
            <a:off x="838199" y="1128276"/>
            <a:ext cx="7467601"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Objective</a:t>
            </a:r>
            <a:r>
              <a:rPr kumimoji="0" lang="en-US" altLang="en-US" sz="2800" b="0" i="0" u="none" strike="noStrike" cap="none" normalizeH="0" baseline="0" dirty="0">
                <a:ln>
                  <a:noFill/>
                </a:ln>
                <a:solidFill>
                  <a:schemeClr val="tx1"/>
                </a:solidFill>
                <a:effectLst/>
                <a:latin typeface="Arial" panose="020B0604020202020204" pitchFamily="34" charset="0"/>
              </a:rPr>
              <a:t>: Develop a credit card fraud detection system using machine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a:t>
            </a:r>
            <a:r>
              <a:rPr kumimoji="0" lang="en-US" altLang="en-US" sz="2800" b="0" i="0" u="none" strike="noStrike" cap="none" normalizeH="0" baseline="0" dirty="0">
                <a:ln>
                  <a:noFill/>
                </a:ln>
                <a:solidFill>
                  <a:schemeClr val="tx1"/>
                </a:solidFill>
                <a:effectLst/>
                <a:latin typeface="Arial" panose="020B0604020202020204" pitchFamily="34" charset="0"/>
              </a:rPr>
              <a:t>: Utilize historical transaction data with features like transaction amount, time, and anonymized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Approach</a:t>
            </a:r>
            <a:r>
              <a:rPr kumimoji="0" lang="en-US" altLang="en-US" sz="2800" b="0" i="0" u="none" strike="noStrike" cap="none" normalizeH="0" baseline="0" dirty="0">
                <a:ln>
                  <a:noFill/>
                </a:ln>
                <a:solidFill>
                  <a:schemeClr val="tx1"/>
                </a:solidFill>
                <a:effectLst/>
                <a:latin typeface="Arial" panose="020B0604020202020204" pitchFamily="34" charset="0"/>
              </a:rPr>
              <a:t>: Employ algorithms such as logistic regression, decision trees, and ensemble methods for fraud pattern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Outcome</a:t>
            </a:r>
            <a:r>
              <a:rPr kumimoji="0" lang="en-US" altLang="en-US" sz="2800" b="0" i="0" u="none" strike="noStrike" cap="none" normalizeH="0" baseline="0" dirty="0">
                <a:ln>
                  <a:noFill/>
                </a:ln>
                <a:solidFill>
                  <a:schemeClr val="tx1"/>
                </a:solidFill>
                <a:effectLst/>
                <a:latin typeface="Arial" panose="020B0604020202020204" pitchFamily="34" charset="0"/>
              </a:rPr>
              <a:t>: Deliver an efficient and accurate model, addressing challenges like imbalanced data and real-time detection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1368DBE0-D752-5B8A-F31B-74A168E1E53D}"/>
              </a:ext>
            </a:extLst>
          </p:cNvPr>
          <p:cNvSpPr>
            <a:spLocks noChangeArrowheads="1"/>
          </p:cNvSpPr>
          <p:nvPr/>
        </p:nvSpPr>
        <p:spPr bwMode="auto">
          <a:xfrm>
            <a:off x="0" y="0"/>
            <a:ext cx="438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AutoShape 4" descr="GitHub - saarques/credit-card-fraud-detection: This repository contains  files which were used to create the web app for credit card fraud detection.">
            <a:extLst>
              <a:ext uri="{FF2B5EF4-FFF2-40B4-BE49-F238E27FC236}">
                <a16:creationId xmlns:a16="http://schemas.microsoft.com/office/drawing/2014/main" id="{E8CE2E29-F4B5-6B58-1EB8-8E7DB1C06A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E831DCED-A801-AD86-6D3A-5D8DFC9091F6}"/>
              </a:ext>
            </a:extLst>
          </p:cNvPr>
          <p:cNvPicPr>
            <a:picLocks noChangeAspect="1"/>
          </p:cNvPicPr>
          <p:nvPr/>
        </p:nvPicPr>
        <p:blipFill>
          <a:blip r:embed="rId3"/>
          <a:stretch>
            <a:fillRect/>
          </a:stretch>
        </p:blipFill>
        <p:spPr>
          <a:xfrm>
            <a:off x="8305800" y="1219200"/>
            <a:ext cx="3726503" cy="3886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5761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623143A0-C356-2658-B32D-9B7C2787EBED}"/>
              </a:ext>
            </a:extLst>
          </p:cNvPr>
          <p:cNvSpPr txBox="1"/>
          <p:nvPr/>
        </p:nvSpPr>
        <p:spPr>
          <a:xfrm>
            <a:off x="457200" y="1090567"/>
            <a:ext cx="9141278" cy="5232202"/>
          </a:xfrm>
          <a:prstGeom prst="rect">
            <a:avLst/>
          </a:prstGeom>
          <a:noFill/>
        </p:spPr>
        <p:txBody>
          <a:bodyPr wrap="square">
            <a:spAutoFit/>
          </a:bodyPr>
          <a:lstStyle/>
          <a:p>
            <a:pPr algn="l">
              <a:buFont typeface="+mj-lt"/>
              <a:buAutoNum type="arabicPeriod"/>
            </a:pPr>
            <a:endParaRPr lang="en-US" sz="2600" dirty="0">
              <a:solidFill>
                <a:srgbClr val="0D0D0D"/>
              </a:solidFill>
              <a:latin typeface="Söhne"/>
            </a:endParaRPr>
          </a:p>
          <a:p>
            <a:pPr marL="514350" indent="-514350" algn="l">
              <a:buFont typeface="+mj-lt"/>
              <a:buAutoNum type="arabicPeriod"/>
            </a:pPr>
            <a:r>
              <a:rPr lang="en-US" sz="2800" b="1" dirty="0">
                <a:solidFill>
                  <a:srgbClr val="0D0D0D"/>
                </a:solidFill>
                <a:latin typeface="Söhne"/>
              </a:rPr>
              <a:t>Credit Card Companies/Banks</a:t>
            </a:r>
            <a:r>
              <a:rPr lang="en-US" sz="2800" dirty="0">
                <a:solidFill>
                  <a:srgbClr val="0D0D0D"/>
                </a:solidFill>
                <a:latin typeface="Söhne"/>
              </a:rPr>
              <a:t>: They protect customer accounts and minimize financial losses.</a:t>
            </a:r>
          </a:p>
          <a:p>
            <a:pPr marL="514350" indent="-514350" algn="l">
              <a:buFont typeface="+mj-lt"/>
              <a:buAutoNum type="arabicPeriod"/>
            </a:pPr>
            <a:endParaRPr lang="en-US" sz="2800" dirty="0">
              <a:solidFill>
                <a:srgbClr val="0D0D0D"/>
              </a:solidFill>
              <a:latin typeface="Söhne"/>
            </a:endParaRPr>
          </a:p>
          <a:p>
            <a:pPr marL="514350" indent="-514350" algn="l">
              <a:buFont typeface="+mj-lt"/>
              <a:buAutoNum type="arabicPeriod"/>
            </a:pPr>
            <a:r>
              <a:rPr lang="en-US" sz="2800" b="1" dirty="0">
                <a:solidFill>
                  <a:srgbClr val="0D0D0D"/>
                </a:solidFill>
                <a:latin typeface="Söhne"/>
              </a:rPr>
              <a:t>Merchants/Retailers</a:t>
            </a:r>
            <a:r>
              <a:rPr lang="en-US" sz="2800" dirty="0">
                <a:solidFill>
                  <a:srgbClr val="0D0D0D"/>
                </a:solidFill>
                <a:latin typeface="Söhne"/>
              </a:rPr>
              <a:t>: They prevent fraudulent transactions and reduce chargebacks.</a:t>
            </a:r>
          </a:p>
          <a:p>
            <a:pPr marL="514350" indent="-514350" algn="l">
              <a:buFont typeface="+mj-lt"/>
              <a:buAutoNum type="arabicPeriod"/>
            </a:pPr>
            <a:endParaRPr lang="en-US" sz="2800" b="1" dirty="0">
              <a:solidFill>
                <a:srgbClr val="0D0D0D"/>
              </a:solidFill>
              <a:latin typeface="Söhne"/>
            </a:endParaRPr>
          </a:p>
          <a:p>
            <a:pPr marL="514350" indent="-514350" algn="l">
              <a:buFont typeface="+mj-lt"/>
              <a:buAutoNum type="arabicPeriod"/>
            </a:pPr>
            <a:r>
              <a:rPr lang="en-US" sz="2800" b="1" dirty="0">
                <a:solidFill>
                  <a:srgbClr val="0D0D0D"/>
                </a:solidFill>
                <a:latin typeface="Söhne"/>
              </a:rPr>
              <a:t>Consumers</a:t>
            </a:r>
            <a:r>
              <a:rPr lang="en-US" sz="2800" dirty="0">
                <a:solidFill>
                  <a:srgbClr val="0D0D0D"/>
                </a:solidFill>
                <a:latin typeface="Söhne"/>
              </a:rPr>
              <a:t>: They are safeguarded from financial losses and identity theft.</a:t>
            </a:r>
          </a:p>
          <a:p>
            <a:pPr marL="514350" indent="-514350" algn="l">
              <a:buFont typeface="+mj-lt"/>
              <a:buAutoNum type="arabicPeriod"/>
            </a:pPr>
            <a:endParaRPr lang="en-US" sz="2800" dirty="0">
              <a:solidFill>
                <a:srgbClr val="0D0D0D"/>
              </a:solidFill>
              <a:latin typeface="Söhne"/>
            </a:endParaRPr>
          </a:p>
          <a:p>
            <a:pPr marL="514350" indent="-514350" algn="l">
              <a:buFont typeface="+mj-lt"/>
              <a:buAutoNum type="arabicPeriod"/>
            </a:pPr>
            <a:r>
              <a:rPr lang="en-US" sz="2800" b="1" dirty="0">
                <a:solidFill>
                  <a:srgbClr val="0D0D0D"/>
                </a:solidFill>
                <a:latin typeface="Söhne"/>
              </a:rPr>
              <a:t>Law Enforcement Agencies</a:t>
            </a:r>
            <a:r>
              <a:rPr lang="en-US" sz="2800" dirty="0">
                <a:solidFill>
                  <a:srgbClr val="0D0D0D"/>
                </a:solidFill>
                <a:latin typeface="Söhne"/>
              </a:rPr>
              <a:t>: They utilize these systems to investigate and prosecute fraudsters.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22445" y="-275413"/>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7529BF55-2015-BE44-38E4-F9E33FDD6399}"/>
              </a:ext>
            </a:extLst>
          </p:cNvPr>
          <p:cNvSpPr txBox="1"/>
          <p:nvPr/>
        </p:nvSpPr>
        <p:spPr>
          <a:xfrm>
            <a:off x="438124" y="1001308"/>
            <a:ext cx="4714901" cy="5709255"/>
          </a:xfrm>
          <a:prstGeom prst="rect">
            <a:avLst/>
          </a:prstGeom>
          <a:noFill/>
        </p:spPr>
        <p:txBody>
          <a:bodyPr wrap="square">
            <a:spAutoFit/>
          </a:bodyPr>
          <a:lstStyle/>
          <a:p>
            <a:pPr marL="457200" indent="-457200" algn="l">
              <a:buFont typeface="Wingdings" panose="05000000000000000000" pitchFamily="2" charset="2"/>
              <a:buChar char="§"/>
            </a:pPr>
            <a:r>
              <a:rPr lang="en-US" sz="2600" dirty="0">
                <a:solidFill>
                  <a:srgbClr val="0D0D0D"/>
                </a:solidFill>
                <a:latin typeface="Söhne"/>
              </a:rPr>
              <a:t>High Accuracy: Achieves precise fraud detection through advanced classification techniques.</a:t>
            </a:r>
          </a:p>
          <a:p>
            <a:pPr marL="457200" indent="-457200" algn="l">
              <a:buFont typeface="Wingdings" panose="05000000000000000000" pitchFamily="2" charset="2"/>
              <a:buChar char="§"/>
            </a:pPr>
            <a:endParaRPr lang="en-US" sz="2600" dirty="0">
              <a:solidFill>
                <a:srgbClr val="0D0D0D"/>
              </a:solidFill>
              <a:latin typeface="Söhne"/>
            </a:endParaRPr>
          </a:p>
          <a:p>
            <a:pPr marL="457200" indent="-457200" algn="l">
              <a:buFont typeface="Wingdings" panose="05000000000000000000" pitchFamily="2" charset="2"/>
              <a:buChar char="§"/>
            </a:pPr>
            <a:r>
              <a:rPr lang="en-US" sz="2600" dirty="0">
                <a:solidFill>
                  <a:srgbClr val="0D0D0D"/>
                </a:solidFill>
                <a:latin typeface="Söhne"/>
              </a:rPr>
              <a:t>Robustness: Effectively handles imbalanced data distributions, ensuring reliable fraud identification.</a:t>
            </a:r>
          </a:p>
          <a:p>
            <a:pPr marL="457200" indent="-457200" algn="l">
              <a:buFont typeface="Wingdings" panose="05000000000000000000" pitchFamily="2" charset="2"/>
              <a:buChar char="§"/>
            </a:pPr>
            <a:endParaRPr lang="en-US" sz="2600" dirty="0">
              <a:solidFill>
                <a:srgbClr val="0D0D0D"/>
              </a:solidFill>
              <a:latin typeface="Söhne"/>
            </a:endParaRPr>
          </a:p>
          <a:p>
            <a:pPr marL="457200" indent="-457200" algn="l">
              <a:buFont typeface="Wingdings" panose="05000000000000000000" pitchFamily="2" charset="2"/>
              <a:buChar char="§"/>
            </a:pPr>
            <a:r>
              <a:rPr lang="en-US" sz="2600" dirty="0">
                <a:solidFill>
                  <a:srgbClr val="0D0D0D"/>
                </a:solidFill>
                <a:latin typeface="Söhne"/>
              </a:rPr>
              <a:t>Insightful Analysis: Provides clear insights into key fraud indicators for enhanced security strategies</a:t>
            </a:r>
            <a:r>
              <a:rPr lang="en-US" sz="2700" dirty="0">
                <a:solidFill>
                  <a:srgbClr val="0D0D0D"/>
                </a:solidFill>
                <a:latin typeface="Söhne"/>
              </a:rPr>
              <a:t>.</a:t>
            </a:r>
          </a:p>
        </p:txBody>
      </p:sp>
      <p:sp>
        <p:nvSpPr>
          <p:cNvPr id="14" name="TextBox 13">
            <a:extLst>
              <a:ext uri="{FF2B5EF4-FFF2-40B4-BE49-F238E27FC236}">
                <a16:creationId xmlns:a16="http://schemas.microsoft.com/office/drawing/2014/main" id="{0515EC72-F86F-A8B4-0FBC-ECC27B020A2A}"/>
              </a:ext>
            </a:extLst>
          </p:cNvPr>
          <p:cNvSpPr txBox="1"/>
          <p:nvPr/>
        </p:nvSpPr>
        <p:spPr>
          <a:xfrm>
            <a:off x="5334000" y="2478457"/>
            <a:ext cx="4646478" cy="3693319"/>
          </a:xfrm>
          <a:prstGeom prst="rect">
            <a:avLst/>
          </a:prstGeom>
          <a:noFill/>
        </p:spPr>
        <p:txBody>
          <a:bodyPr wrap="square">
            <a:spAutoFit/>
          </a:bodyPr>
          <a:lstStyle/>
          <a:p>
            <a:pPr marL="457200" indent="-457200" algn="l">
              <a:buFont typeface="Wingdings" panose="05000000000000000000" pitchFamily="2" charset="2"/>
              <a:buChar char="§"/>
            </a:pPr>
            <a:r>
              <a:rPr lang="en-US" sz="2600" dirty="0">
                <a:solidFill>
                  <a:srgbClr val="0D0D0D"/>
                </a:solidFill>
                <a:latin typeface="Söhne"/>
              </a:rPr>
              <a:t>Efficiency: Scales seamlessly for real-time processing, minimizing financial risks promptly.</a:t>
            </a:r>
          </a:p>
          <a:p>
            <a:pPr marL="457200" indent="-457200" algn="l">
              <a:buFont typeface="Wingdings" panose="05000000000000000000" pitchFamily="2" charset="2"/>
              <a:buChar char="§"/>
            </a:pPr>
            <a:endParaRPr lang="en-US" sz="2600" dirty="0">
              <a:solidFill>
                <a:srgbClr val="0D0D0D"/>
              </a:solidFill>
              <a:latin typeface="Söhne"/>
            </a:endParaRPr>
          </a:p>
          <a:p>
            <a:pPr marL="457200" indent="-457200" algn="l">
              <a:buFont typeface="Wingdings" panose="05000000000000000000" pitchFamily="2" charset="2"/>
              <a:buChar char="§"/>
            </a:pPr>
            <a:r>
              <a:rPr lang="en-US" sz="2600" dirty="0">
                <a:solidFill>
                  <a:srgbClr val="0D0D0D"/>
                </a:solidFill>
                <a:latin typeface="Söhne"/>
              </a:rPr>
              <a:t>Adaptability: Continuously learns and evolves to counter emerging fraud threats effectively</a:t>
            </a:r>
            <a:r>
              <a:rPr lang="en-US" sz="2400" dirty="0">
                <a:solidFill>
                  <a:srgbClr val="0D0D0D"/>
                </a:solidFill>
                <a:latin typeface="Söhne"/>
              </a:rPr>
              <a:t>.</a:t>
            </a:r>
          </a:p>
        </p:txBody>
      </p:sp>
      <p:sp>
        <p:nvSpPr>
          <p:cNvPr id="15" name="TextBox 14">
            <a:extLst>
              <a:ext uri="{FF2B5EF4-FFF2-40B4-BE49-F238E27FC236}">
                <a16:creationId xmlns:a16="http://schemas.microsoft.com/office/drawing/2014/main" id="{EFEE84EF-6A67-F453-A32F-AA095DB48869}"/>
              </a:ext>
            </a:extLst>
          </p:cNvPr>
          <p:cNvSpPr txBox="1"/>
          <p:nvPr/>
        </p:nvSpPr>
        <p:spPr>
          <a:xfrm>
            <a:off x="5267713" y="1067960"/>
            <a:ext cx="8232321" cy="1077218"/>
          </a:xfrm>
          <a:prstGeom prst="rect">
            <a:avLst/>
          </a:prstGeom>
          <a:noFill/>
        </p:spPr>
        <p:txBody>
          <a:bodyPr wrap="square">
            <a:spAutoFit/>
          </a:bodyPr>
          <a:lstStyle/>
          <a:p>
            <a:pPr algn="l"/>
            <a:r>
              <a:rPr lang="en-US" sz="3200" b="1" dirty="0">
                <a:solidFill>
                  <a:srgbClr val="FF0000"/>
                </a:solidFill>
                <a:latin typeface="Söhne"/>
              </a:rPr>
              <a:t>Proposed Model Accuracy: </a:t>
            </a:r>
          </a:p>
          <a:p>
            <a:pPr algn="l"/>
            <a:r>
              <a:rPr lang="en-IN" sz="3200" b="1" dirty="0">
                <a:solidFill>
                  <a:srgbClr val="FF0000"/>
                </a:solidFill>
                <a:latin typeface="Söhne"/>
              </a:rPr>
              <a:t>0.9012</a:t>
            </a:r>
            <a:endParaRPr lang="en-US" sz="3200" b="1" dirty="0">
              <a:solidFill>
                <a:srgbClr val="FF0000"/>
              </a:solidFill>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0E7C4E62-EBBB-46C5-AE74-EBA8B4C28B29}"/>
              </a:ext>
            </a:extLst>
          </p:cNvPr>
          <p:cNvSpPr txBox="1"/>
          <p:nvPr/>
        </p:nvSpPr>
        <p:spPr>
          <a:xfrm>
            <a:off x="752475" y="1392335"/>
            <a:ext cx="9570085" cy="5093702"/>
          </a:xfrm>
          <a:prstGeom prst="rect">
            <a:avLst/>
          </a:prstGeom>
          <a:noFill/>
        </p:spPr>
        <p:txBody>
          <a:bodyPr wrap="square">
            <a:spAutoFit/>
          </a:bodyPr>
          <a:lstStyle/>
          <a:p>
            <a:pPr algn="l"/>
            <a:endParaRPr lang="en-US" sz="2500" dirty="0">
              <a:solidFill>
                <a:srgbClr val="0D0D0D"/>
              </a:solidFill>
              <a:latin typeface="Söhne"/>
            </a:endParaRPr>
          </a:p>
          <a:p>
            <a:pPr algn="l">
              <a:buFont typeface="+mj-lt"/>
              <a:buAutoNum type="arabicPeriod"/>
            </a:pPr>
            <a:r>
              <a:rPr lang="en-US" sz="2500" b="1" dirty="0">
                <a:solidFill>
                  <a:srgbClr val="0D0D0D"/>
                </a:solidFill>
                <a:latin typeface="Söhne"/>
              </a:rPr>
              <a:t>Interpretability: </a:t>
            </a:r>
            <a:r>
              <a:rPr lang="en-US" sz="2500" dirty="0">
                <a:solidFill>
                  <a:srgbClr val="0D0D0D"/>
                </a:solidFill>
                <a:latin typeface="Söhne"/>
              </a:rPr>
              <a:t>Despite its complexity, Random Forests offer interpretability by providing feature importance rankings, allowing stakeholders to understand which factors contribute most to fraud detection.</a:t>
            </a:r>
          </a:p>
          <a:p>
            <a:pPr algn="l">
              <a:buFont typeface="+mj-lt"/>
              <a:buAutoNum type="arabicPeriod"/>
            </a:pPr>
            <a:endParaRPr lang="en-US" sz="2500" dirty="0">
              <a:solidFill>
                <a:srgbClr val="0D0D0D"/>
              </a:solidFill>
              <a:latin typeface="Söhne"/>
            </a:endParaRPr>
          </a:p>
          <a:p>
            <a:pPr algn="l">
              <a:buFont typeface="+mj-lt"/>
              <a:buAutoNum type="arabicPeriod"/>
            </a:pPr>
            <a:r>
              <a:rPr lang="en-US" sz="2500" b="1" dirty="0">
                <a:solidFill>
                  <a:srgbClr val="0D0D0D"/>
                </a:solidFill>
                <a:latin typeface="Söhne"/>
              </a:rPr>
              <a:t>Minimal Hyperparameter Tuning</a:t>
            </a:r>
            <a:r>
              <a:rPr lang="en-US" sz="2500" dirty="0">
                <a:solidFill>
                  <a:srgbClr val="0D0D0D"/>
                </a:solidFill>
                <a:latin typeface="Söhne"/>
              </a:rPr>
              <a:t>: Random Forests are less sensitive to hyperparameter tuning compared to other algorithms, reducing the effort required for optimization while still achieving impressive results.</a:t>
            </a:r>
          </a:p>
          <a:p>
            <a:pPr algn="l">
              <a:buFont typeface="+mj-lt"/>
              <a:buAutoNum type="arabicPeriod"/>
            </a:pPr>
            <a:endParaRPr lang="en-US" sz="2500" dirty="0">
              <a:solidFill>
                <a:srgbClr val="0D0D0D"/>
              </a:solidFill>
              <a:latin typeface="Söhne"/>
            </a:endParaRPr>
          </a:p>
          <a:p>
            <a:pPr algn="l">
              <a:buFont typeface="+mj-lt"/>
              <a:buAutoNum type="arabicPeriod"/>
            </a:pPr>
            <a:r>
              <a:rPr lang="en-US" sz="2500" b="1" dirty="0">
                <a:solidFill>
                  <a:srgbClr val="0D0D0D"/>
                </a:solidFill>
                <a:latin typeface="Söhne"/>
              </a:rPr>
              <a:t>Outlier Detection</a:t>
            </a:r>
            <a:r>
              <a:rPr lang="en-US" sz="2500" dirty="0">
                <a:solidFill>
                  <a:srgbClr val="0D0D0D"/>
                </a:solidFill>
                <a:latin typeface="Söhne"/>
              </a:rPr>
              <a:t>: Random Forests can effectively identify outliers or unusual patterns in credit card transactions, which may indicate potential fraud, enhancing the overall security posture.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9D39A63C-E1E2-35FE-06A5-13290CFECFBC}"/>
              </a:ext>
            </a:extLst>
          </p:cNvPr>
          <p:cNvSpPr txBox="1"/>
          <p:nvPr/>
        </p:nvSpPr>
        <p:spPr>
          <a:xfrm>
            <a:off x="642257" y="1067899"/>
            <a:ext cx="8232321" cy="1077218"/>
          </a:xfrm>
          <a:prstGeom prst="rect">
            <a:avLst/>
          </a:prstGeom>
          <a:noFill/>
        </p:spPr>
        <p:txBody>
          <a:bodyPr wrap="square">
            <a:spAutoFit/>
          </a:bodyPr>
          <a:lstStyle/>
          <a:p>
            <a:pPr algn="l"/>
            <a:r>
              <a:rPr lang="en-IN" sz="3200" b="1" dirty="0">
                <a:solidFill>
                  <a:srgbClr val="0D0D0D"/>
                </a:solidFill>
                <a:latin typeface="Söhne"/>
              </a:rPr>
              <a:t>Building the neural network model:</a:t>
            </a:r>
          </a:p>
          <a:p>
            <a:pPr algn="l"/>
            <a:r>
              <a:rPr lang="en-IN" sz="3200" b="1" dirty="0">
                <a:solidFill>
                  <a:srgbClr val="0D0D0D"/>
                </a:solidFill>
                <a:latin typeface="Söhne"/>
              </a:rPr>
              <a:t>Using </a:t>
            </a:r>
            <a:r>
              <a:rPr lang="en-IN" sz="3200" b="1" dirty="0" err="1">
                <a:solidFill>
                  <a:srgbClr val="0D0D0D"/>
                </a:solidFill>
                <a:latin typeface="Söhne"/>
              </a:rPr>
              <a:t>RandomForest</a:t>
            </a:r>
            <a:r>
              <a:rPr lang="en-IN" sz="3200" b="1" dirty="0">
                <a:solidFill>
                  <a:srgbClr val="0D0D0D"/>
                </a:solidFill>
                <a:latin typeface="Söhne"/>
              </a:rPr>
              <a:t> Classifier</a:t>
            </a:r>
            <a:endParaRPr lang="en-US" sz="3200" b="1" dirty="0">
              <a:solidFill>
                <a:srgbClr val="0D0D0D"/>
              </a:solidFill>
              <a:latin typeface="Söhne"/>
            </a:endParaRPr>
          </a:p>
        </p:txBody>
      </p:sp>
      <p:pic>
        <p:nvPicPr>
          <p:cNvPr id="10" name="Picture 9">
            <a:extLst>
              <a:ext uri="{FF2B5EF4-FFF2-40B4-BE49-F238E27FC236}">
                <a16:creationId xmlns:a16="http://schemas.microsoft.com/office/drawing/2014/main" id="{316DEF2B-2A17-3B74-7A2C-79B7066F1211}"/>
              </a:ext>
            </a:extLst>
          </p:cNvPr>
          <p:cNvPicPr>
            <a:picLocks noChangeAspect="1"/>
          </p:cNvPicPr>
          <p:nvPr/>
        </p:nvPicPr>
        <p:blipFill>
          <a:blip r:embed="rId3"/>
          <a:stretch>
            <a:fillRect/>
          </a:stretch>
        </p:blipFill>
        <p:spPr>
          <a:xfrm>
            <a:off x="691514" y="2588616"/>
            <a:ext cx="8300085" cy="348833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563</TotalTime>
  <Words>531</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Accuracy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Saravanakumar V</dc:creator>
  <cp:lastModifiedBy>KAVI SRI S</cp:lastModifiedBy>
  <cp:revision>6</cp:revision>
  <dcterms:created xsi:type="dcterms:W3CDTF">2024-04-02T15:31:25Z</dcterms:created>
  <dcterms:modified xsi:type="dcterms:W3CDTF">2024-04-05T02:25:54Z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