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74" r:id="rId3"/>
    <p:sldId id="275" r:id="rId4"/>
    <p:sldId id="280" r:id="rId5"/>
    <p:sldId id="279" r:id="rId6"/>
    <p:sldId id="282" r:id="rId7"/>
    <p:sldId id="281" r:id="rId8"/>
    <p:sldId id="286" r:id="rId9"/>
    <p:sldId id="285" r:id="rId10"/>
    <p:sldId id="284" r:id="rId11"/>
    <p:sldId id="283" r:id="rId12"/>
    <p:sldId id="278" r:id="rId13"/>
    <p:sldId id="297" r:id="rId14"/>
    <p:sldId id="298" r:id="rId15"/>
    <p:sldId id="299" r:id="rId16"/>
    <p:sldId id="300" r:id="rId17"/>
    <p:sldId id="287" r:id="rId18"/>
    <p:sldId id="288" r:id="rId19"/>
    <p:sldId id="289" r:id="rId20"/>
    <p:sldId id="290" r:id="rId21"/>
    <p:sldId id="292" r:id="rId22"/>
    <p:sldId id="293" r:id="rId2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F48"/>
    <a:srgbClr val="DCC9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93"/>
    <p:restoredTop sz="91471"/>
  </p:normalViewPr>
  <p:slideViewPr>
    <p:cSldViewPr>
      <p:cViewPr varScale="1">
        <p:scale>
          <a:sx n="134" d="100"/>
          <a:sy n="134" d="100"/>
        </p:scale>
        <p:origin x="848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160BEC-550A-4FF5-8A23-3504083A2721}" type="datetimeFigureOut">
              <a:rPr lang="en-US" smtClean="0"/>
              <a:t>2/25/21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51CD68-44D3-4681-9782-B8CA0706D3C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477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51CD68-44D3-4681-9782-B8CA0706D3C3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9294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51CD68-44D3-4681-9782-B8CA0706D3C3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8557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51CD68-44D3-4681-9782-B8CA0706D3C3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8660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51CD68-44D3-4681-9782-B8CA0706D3C3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394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0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200150"/>
            <a:ext cx="5867400" cy="1102519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343150"/>
            <a:ext cx="5867400" cy="131445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r>
              <a:rPr lang="en-AU" dirty="0"/>
              <a:t>© copyright REA Group Ltd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39309" y="3707387"/>
            <a:ext cx="1009020" cy="112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791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2724150"/>
            <a:ext cx="7772400" cy="1021556"/>
          </a:xfrm>
        </p:spPr>
        <p:txBody>
          <a:bodyPr anchor="t"/>
          <a:lstStyle>
            <a:lvl1pPr algn="l">
              <a:defRPr sz="3200" b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17050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ection Header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2724150"/>
            <a:ext cx="7772400" cy="1021556"/>
          </a:xfrm>
        </p:spPr>
        <p:txBody>
          <a:bodyPr anchor="t"/>
          <a:lstStyle>
            <a:lvl1pPr algn="l">
              <a:defRPr sz="3200" b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028380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A2891-22E2-437E-9AC7-83EC8F463BF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5531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0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A2891-22E2-437E-9AC7-83EC8F463BF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1787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0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A2891-22E2-437E-9AC7-83EC8F463BF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1927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03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A2891-22E2-437E-9AC7-83EC8F463BF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6421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04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A2891-22E2-437E-9AC7-83EC8F463BF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6837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05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A2891-22E2-437E-9AC7-83EC8F463BF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6931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2552700" y="666750"/>
            <a:ext cx="4038600" cy="613171"/>
          </a:xfrm>
        </p:spPr>
        <p:txBody>
          <a:bodyPr/>
          <a:lstStyle>
            <a:lvl1pPr algn="ctr">
              <a:defRPr sz="60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32295465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edback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447800" y="666750"/>
            <a:ext cx="4038600" cy="613171"/>
          </a:xfrm>
        </p:spPr>
        <p:txBody>
          <a:bodyPr/>
          <a:lstStyle>
            <a:lvl1pPr algn="ctr">
              <a:defRPr sz="60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Feedback</a:t>
            </a:r>
          </a:p>
        </p:txBody>
      </p:sp>
    </p:spTree>
    <p:extLst>
      <p:ext uri="{BB962C8B-B14F-4D97-AF65-F5344CB8AC3E}">
        <p14:creationId xmlns:p14="http://schemas.microsoft.com/office/powerpoint/2010/main" val="2416329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0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200150"/>
            <a:ext cx="5867400" cy="1102519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343150"/>
            <a:ext cx="5867400" cy="131445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 lang="en-AU" b="0" i="0" smtClean="0">
                <a:effectLst/>
              </a:defRPr>
            </a:lvl1pPr>
          </a:lstStyle>
          <a:p>
            <a:r>
              <a:rPr lang="en-AU" dirty="0"/>
              <a:t>© copyright REA Group Ltd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39309" y="3707387"/>
            <a:ext cx="1009020" cy="112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320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552700" y="666750"/>
            <a:ext cx="4038600" cy="613171"/>
          </a:xfrm>
        </p:spPr>
        <p:txBody>
          <a:bodyPr/>
          <a:lstStyle>
            <a:lvl1pPr algn="ctr">
              <a:defRPr sz="6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About us</a:t>
            </a:r>
          </a:p>
        </p:txBody>
      </p:sp>
    </p:spTree>
    <p:extLst>
      <p:ext uri="{BB962C8B-B14F-4D97-AF65-F5344CB8AC3E}">
        <p14:creationId xmlns:p14="http://schemas.microsoft.com/office/powerpoint/2010/main" val="32780414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blipFill dpi="0"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91376" y="2647950"/>
            <a:ext cx="1807497" cy="200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676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A2891-22E2-437E-9AC7-83EC8F463BF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486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0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A2891-22E2-437E-9AC7-83EC8F463BF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47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2724150"/>
            <a:ext cx="7772400" cy="1021556"/>
          </a:xfrm>
        </p:spPr>
        <p:txBody>
          <a:bodyPr anchor="t"/>
          <a:lstStyle>
            <a:lvl1pPr algn="l">
              <a:defRPr sz="3200" b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00662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2724150"/>
            <a:ext cx="7772400" cy="1021556"/>
          </a:xfrm>
        </p:spPr>
        <p:txBody>
          <a:bodyPr anchor="t"/>
          <a:lstStyle>
            <a:lvl1pPr algn="l">
              <a:defRPr sz="3200" b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14375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Header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2724150"/>
            <a:ext cx="7772400" cy="1021556"/>
          </a:xfrm>
        </p:spPr>
        <p:txBody>
          <a:bodyPr anchor="t"/>
          <a:lstStyle>
            <a:lvl1pPr algn="l">
              <a:defRPr sz="3200" b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40304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ection Header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2724150"/>
            <a:ext cx="7772400" cy="1021556"/>
          </a:xfrm>
        </p:spPr>
        <p:txBody>
          <a:bodyPr anchor="t"/>
          <a:lstStyle>
            <a:lvl1pPr algn="l">
              <a:defRPr sz="3200" b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05702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Header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2724150"/>
            <a:ext cx="7772400" cy="1021556"/>
          </a:xfrm>
        </p:spPr>
        <p:txBody>
          <a:bodyPr anchor="t"/>
          <a:lstStyle>
            <a:lvl1pPr algn="l">
              <a:defRPr sz="3200" b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15800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" y="53579"/>
            <a:ext cx="7772400" cy="6131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rgbClr val="DCC9C7"/>
                </a:solidFill>
              </a:defRPr>
            </a:lvl1pPr>
          </a:lstStyle>
          <a:p>
            <a:fld id="{34EA2891-22E2-437E-9AC7-83EC8F463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848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7" r:id="rId2"/>
    <p:sldLayoutId id="2147483650" r:id="rId3"/>
    <p:sldLayoutId id="2147483669" r:id="rId4"/>
    <p:sldLayoutId id="2147483651" r:id="rId5"/>
    <p:sldLayoutId id="2147483660" r:id="rId6"/>
    <p:sldLayoutId id="2147483663" r:id="rId7"/>
    <p:sldLayoutId id="2147483665" r:id="rId8"/>
    <p:sldLayoutId id="2147483664" r:id="rId9"/>
    <p:sldLayoutId id="2147483662" r:id="rId10"/>
    <p:sldLayoutId id="2147483667" r:id="rId11"/>
    <p:sldLayoutId id="2147483652" r:id="rId12"/>
    <p:sldLayoutId id="2147483655" r:id="rId13"/>
    <p:sldLayoutId id="2147483673" r:id="rId14"/>
    <p:sldLayoutId id="2147483674" r:id="rId15"/>
    <p:sldLayoutId id="2147483675" r:id="rId16"/>
    <p:sldLayoutId id="2147483676" r:id="rId17"/>
    <p:sldLayoutId id="2147483671" r:id="rId18"/>
    <p:sldLayoutId id="2147483672" r:id="rId19"/>
    <p:sldLayoutId id="2147483678" r:id="rId20"/>
    <p:sldLayoutId id="2147483670" r:id="rId21"/>
  </p:sldLayoutIdLst>
  <p:txStyles>
    <p:titleStyle>
      <a:lvl1pPr algn="l" defTabSz="914400" rtl="0" eaLnBrk="1" latinLnBrk="0" hangingPunct="1">
        <a:spcBef>
          <a:spcPct val="0"/>
        </a:spcBef>
        <a:buNone/>
        <a:defRPr sz="1600" kern="1200">
          <a:solidFill>
            <a:srgbClr val="333F48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rgbClr val="333F48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rgbClr val="333F48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rgbClr val="333F48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rgbClr val="333F48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rgbClr val="333F48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Elasticsearch Architecture &amp; Operations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Some stuff you should know about running a cluster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E9464D-C87A-4E4B-BCBC-79D0A8520845}"/>
              </a:ext>
            </a:extLst>
          </p:cNvPr>
          <p:cNvSpPr txBox="1"/>
          <p:nvPr/>
        </p:nvSpPr>
        <p:spPr>
          <a:xfrm>
            <a:off x="457200" y="4705350"/>
            <a:ext cx="2101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© copyright REA Group Ltd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379604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ounded Rectangle 43"/>
          <p:cNvSpPr/>
          <p:nvPr/>
        </p:nvSpPr>
        <p:spPr>
          <a:xfrm>
            <a:off x="7010400" y="1352550"/>
            <a:ext cx="1447800" cy="28956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/>
              <a:t>One node is elected </a:t>
            </a:r>
            <a:r>
              <a:rPr lang="en-US" sz="2400" b="1" i="1" dirty="0"/>
              <a:t>master</a:t>
            </a:r>
            <a:endParaRPr lang="en-US" sz="2400" i="1" dirty="0"/>
          </a:p>
        </p:txBody>
      </p:sp>
      <p:sp>
        <p:nvSpPr>
          <p:cNvPr id="4" name="Rounded Rectangle 3"/>
          <p:cNvSpPr/>
          <p:nvPr/>
        </p:nvSpPr>
        <p:spPr>
          <a:xfrm>
            <a:off x="914400" y="1352550"/>
            <a:ext cx="1447800" cy="28956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2895600" y="1352550"/>
            <a:ext cx="1447800" cy="28956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029200" y="1352550"/>
            <a:ext cx="1447800" cy="2895600"/>
          </a:xfrm>
          <a:prstGeom prst="roundRect">
            <a:avLst/>
          </a:prstGeom>
          <a:solidFill>
            <a:schemeClr val="accent5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19200" y="895350"/>
            <a:ext cx="929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 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00400" y="895350"/>
            <a:ext cx="929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 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334000" y="666750"/>
            <a:ext cx="9290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 3</a:t>
            </a:r>
          </a:p>
          <a:p>
            <a:r>
              <a:rPr lang="en-US" dirty="0"/>
              <a:t>Master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066800" y="1657350"/>
            <a:ext cx="1140073" cy="1219200"/>
            <a:chOff x="1066800" y="1885950"/>
            <a:chExt cx="990600" cy="1447800"/>
          </a:xfrm>
        </p:grpSpPr>
        <p:sp>
          <p:nvSpPr>
            <p:cNvPr id="5" name="Rectangle 4"/>
            <p:cNvSpPr/>
            <p:nvPr/>
          </p:nvSpPr>
          <p:spPr>
            <a:xfrm>
              <a:off x="1066800" y="1885950"/>
              <a:ext cx="990600" cy="1447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  <a:p>
              <a:pPr algn="ctr"/>
              <a:r>
                <a:rPr lang="en-US" sz="1200" dirty="0"/>
                <a:t>Doc1</a:t>
              </a:r>
            </a:p>
            <a:p>
              <a:pPr algn="ctr"/>
              <a:r>
                <a:rPr lang="en-US" sz="1200" dirty="0"/>
                <a:t>Doc2</a:t>
              </a:r>
            </a:p>
            <a:p>
              <a:pPr algn="ctr"/>
              <a:r>
                <a:rPr lang="en-US" sz="1200" dirty="0"/>
                <a:t>Doc3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66800" y="1885950"/>
              <a:ext cx="695239" cy="5482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Shard 1</a:t>
              </a:r>
            </a:p>
            <a:p>
              <a:r>
                <a:rPr lang="en-US" sz="1200" dirty="0"/>
                <a:t>(primary)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048000" y="1657350"/>
            <a:ext cx="1140073" cy="1219200"/>
            <a:chOff x="1066800" y="1885950"/>
            <a:chExt cx="990600" cy="1447800"/>
          </a:xfrm>
        </p:grpSpPr>
        <p:sp>
          <p:nvSpPr>
            <p:cNvPr id="28" name="Rectangle 27"/>
            <p:cNvSpPr/>
            <p:nvPr/>
          </p:nvSpPr>
          <p:spPr>
            <a:xfrm>
              <a:off x="1066800" y="1885950"/>
              <a:ext cx="990600" cy="1447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  <a:p>
              <a:pPr algn="ctr"/>
              <a:r>
                <a:rPr lang="en-US" sz="1200" dirty="0"/>
                <a:t>Doc4</a:t>
              </a:r>
            </a:p>
            <a:p>
              <a:pPr algn="ctr"/>
              <a:r>
                <a:rPr lang="en-US" sz="1200" dirty="0"/>
                <a:t>Doc5</a:t>
              </a:r>
            </a:p>
            <a:p>
              <a:pPr algn="ctr"/>
              <a:r>
                <a:rPr lang="en-US" sz="1200" dirty="0"/>
                <a:t>Doc6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066800" y="1885950"/>
              <a:ext cx="695239" cy="5482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Shard 2</a:t>
              </a:r>
            </a:p>
            <a:p>
              <a:r>
                <a:rPr lang="en-US" sz="1200" dirty="0"/>
                <a:t>(primary)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5181600" y="2952750"/>
            <a:ext cx="1140073" cy="1219200"/>
            <a:chOff x="3251715" y="1795463"/>
            <a:chExt cx="990600" cy="1447800"/>
          </a:xfrm>
          <a:solidFill>
            <a:schemeClr val="accent4"/>
          </a:solidFill>
        </p:grpSpPr>
        <p:sp>
          <p:nvSpPr>
            <p:cNvPr id="34" name="Rectangle 33"/>
            <p:cNvSpPr/>
            <p:nvPr/>
          </p:nvSpPr>
          <p:spPr>
            <a:xfrm>
              <a:off x="3251715" y="1795463"/>
              <a:ext cx="990600" cy="1447800"/>
            </a:xfrm>
            <a:prstGeom prst="rect">
              <a:avLst/>
            </a:prstGeom>
            <a:grpFill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  <a:p>
              <a:pPr algn="ctr"/>
              <a:r>
                <a:rPr lang="en-US" sz="1200" dirty="0"/>
                <a:t>Doc7</a:t>
              </a:r>
            </a:p>
            <a:p>
              <a:pPr algn="ctr"/>
              <a:r>
                <a:rPr lang="en-US" sz="1200" dirty="0"/>
                <a:t>Doc8</a:t>
              </a:r>
            </a:p>
            <a:p>
              <a:pPr algn="ctr"/>
              <a:r>
                <a:rPr lang="en-US" sz="1200" dirty="0"/>
                <a:t>Doc9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251715" y="1795463"/>
              <a:ext cx="643399" cy="54822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Shard 3</a:t>
              </a:r>
            </a:p>
            <a:p>
              <a:r>
                <a:rPr lang="en-US" sz="1200" dirty="0"/>
                <a:t>(replica)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7162800" y="2952750"/>
            <a:ext cx="1140073" cy="1219200"/>
            <a:chOff x="1066800" y="1885950"/>
            <a:chExt cx="990600" cy="1447800"/>
          </a:xfrm>
          <a:solidFill>
            <a:schemeClr val="accent4"/>
          </a:solidFill>
        </p:grpSpPr>
        <p:sp>
          <p:nvSpPr>
            <p:cNvPr id="37" name="Rectangle 36"/>
            <p:cNvSpPr/>
            <p:nvPr/>
          </p:nvSpPr>
          <p:spPr>
            <a:xfrm>
              <a:off x="1066800" y="1885950"/>
              <a:ext cx="990600" cy="1447800"/>
            </a:xfrm>
            <a:prstGeom prst="rect">
              <a:avLst/>
            </a:prstGeom>
            <a:grpFill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  <a:p>
              <a:pPr algn="ctr"/>
              <a:r>
                <a:rPr lang="en-US" sz="1200" dirty="0"/>
                <a:t>Doc1</a:t>
              </a:r>
            </a:p>
            <a:p>
              <a:pPr algn="ctr"/>
              <a:r>
                <a:rPr lang="en-US" sz="1200" dirty="0"/>
                <a:t>Doc2</a:t>
              </a:r>
            </a:p>
            <a:p>
              <a:pPr algn="ctr"/>
              <a:r>
                <a:rPr lang="en-US" sz="1200" dirty="0"/>
                <a:t>Doc3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066800" y="1885950"/>
              <a:ext cx="643399" cy="54822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Shard 1</a:t>
              </a:r>
            </a:p>
            <a:p>
              <a:r>
                <a:rPr lang="en-US" sz="1200" dirty="0"/>
                <a:t>(replica)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066800" y="2952750"/>
            <a:ext cx="1140073" cy="1219200"/>
            <a:chOff x="1066800" y="1885950"/>
            <a:chExt cx="990600" cy="1447800"/>
          </a:xfrm>
          <a:solidFill>
            <a:schemeClr val="accent4"/>
          </a:solidFill>
        </p:grpSpPr>
        <p:sp>
          <p:nvSpPr>
            <p:cNvPr id="40" name="Rectangle 39"/>
            <p:cNvSpPr/>
            <p:nvPr/>
          </p:nvSpPr>
          <p:spPr>
            <a:xfrm>
              <a:off x="1066800" y="1885950"/>
              <a:ext cx="990600" cy="1447800"/>
            </a:xfrm>
            <a:prstGeom prst="rect">
              <a:avLst/>
            </a:prstGeom>
            <a:grpFill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  <a:p>
              <a:pPr algn="ctr"/>
              <a:r>
                <a:rPr lang="en-US" sz="1200" dirty="0"/>
                <a:t>Doc4</a:t>
              </a:r>
            </a:p>
            <a:p>
              <a:pPr algn="ctr"/>
              <a:r>
                <a:rPr lang="en-US" sz="1200" dirty="0"/>
                <a:t>Doc5</a:t>
              </a:r>
            </a:p>
            <a:p>
              <a:pPr algn="ctr"/>
              <a:r>
                <a:rPr lang="en-US" sz="1200" dirty="0"/>
                <a:t>Doc6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066800" y="1885950"/>
              <a:ext cx="643399" cy="54822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Shard 2</a:t>
              </a:r>
            </a:p>
            <a:p>
              <a:r>
                <a:rPr lang="en-US" sz="1200" dirty="0"/>
                <a:t>(replica)</a:t>
              </a: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7315200" y="895350"/>
            <a:ext cx="929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 4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7162800" y="1657350"/>
            <a:ext cx="1140073" cy="1219200"/>
            <a:chOff x="1066800" y="1885950"/>
            <a:chExt cx="990600" cy="1447800"/>
          </a:xfrm>
        </p:grpSpPr>
        <p:sp>
          <p:nvSpPr>
            <p:cNvPr id="47" name="Rectangle 46"/>
            <p:cNvSpPr/>
            <p:nvPr/>
          </p:nvSpPr>
          <p:spPr>
            <a:xfrm>
              <a:off x="1066800" y="1885950"/>
              <a:ext cx="990600" cy="1447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  <a:p>
              <a:pPr algn="ctr"/>
              <a:r>
                <a:rPr lang="en-US" sz="1200" dirty="0"/>
                <a:t>Doc7</a:t>
              </a:r>
            </a:p>
            <a:p>
              <a:pPr algn="ctr"/>
              <a:r>
                <a:rPr lang="en-US" sz="1200" dirty="0"/>
                <a:t>Doc8</a:t>
              </a:r>
            </a:p>
            <a:p>
              <a:pPr algn="ctr"/>
              <a:r>
                <a:rPr lang="en-US" sz="1200" dirty="0"/>
                <a:t>Doc9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066800" y="1885950"/>
              <a:ext cx="695239" cy="5482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Shard 3</a:t>
              </a:r>
            </a:p>
            <a:p>
              <a:r>
                <a:rPr lang="en-US" sz="1200" dirty="0"/>
                <a:t>(primary)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C4EF03BB-178C-6542-B420-5B42F37CD8A8}"/>
              </a:ext>
            </a:extLst>
          </p:cNvPr>
          <p:cNvSpPr txBox="1"/>
          <p:nvPr/>
        </p:nvSpPr>
        <p:spPr>
          <a:xfrm>
            <a:off x="6873871" y="4705350"/>
            <a:ext cx="2101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solidFill>
                  <a:schemeClr val="bg1">
                    <a:lumMod val="75000"/>
                  </a:schemeClr>
                </a:solidFill>
              </a:rPr>
              <a:t>© copyright REA Group Ltd</a:t>
            </a:r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10764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 Nodes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master node:</a:t>
            </a:r>
          </a:p>
          <a:p>
            <a:r>
              <a:rPr lang="en-US" dirty="0"/>
              <a:t>Creates &amp; deletes indices</a:t>
            </a:r>
          </a:p>
          <a:p>
            <a:r>
              <a:rPr lang="en-US" dirty="0"/>
              <a:t>Tracks cluster membership</a:t>
            </a:r>
          </a:p>
          <a:p>
            <a:r>
              <a:rPr lang="en-US" dirty="0"/>
              <a:t>Allocates shards to nodes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F5A7F3-C036-844F-96BC-E8C77415858B}"/>
              </a:ext>
            </a:extLst>
          </p:cNvPr>
          <p:cNvSpPr txBox="1"/>
          <p:nvPr/>
        </p:nvSpPr>
        <p:spPr>
          <a:xfrm>
            <a:off x="6873871" y="4705350"/>
            <a:ext cx="2101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solidFill>
                  <a:schemeClr val="bg1">
                    <a:lumMod val="75000"/>
                  </a:schemeClr>
                </a:solidFill>
              </a:rPr>
              <a:t>© copyright REA Group Ltd</a:t>
            </a:r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999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/>
              <a:t>Master-only, Data-only, and Client-only Nodes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3962400" y="2419350"/>
            <a:ext cx="1447800" cy="685800"/>
            <a:chOff x="609600" y="1809750"/>
            <a:chExt cx="1447800" cy="685800"/>
          </a:xfrm>
        </p:grpSpPr>
        <p:sp>
          <p:nvSpPr>
            <p:cNvPr id="24" name="Rounded Rectangle 23"/>
            <p:cNvSpPr/>
            <p:nvPr/>
          </p:nvSpPr>
          <p:spPr>
            <a:xfrm>
              <a:off x="609600" y="1809750"/>
              <a:ext cx="1447800" cy="685800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62000" y="1962150"/>
              <a:ext cx="12882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Data Node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2286000" y="2419350"/>
            <a:ext cx="1447800" cy="685800"/>
            <a:chOff x="609600" y="1809750"/>
            <a:chExt cx="1447800" cy="685800"/>
          </a:xfrm>
        </p:grpSpPr>
        <p:sp>
          <p:nvSpPr>
            <p:cNvPr id="30" name="Rounded Rectangle 29"/>
            <p:cNvSpPr/>
            <p:nvPr/>
          </p:nvSpPr>
          <p:spPr>
            <a:xfrm>
              <a:off x="609600" y="1809750"/>
              <a:ext cx="1447800" cy="685800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62000" y="1962150"/>
              <a:ext cx="12882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Data Node</a:t>
              </a:r>
            </a:p>
          </p:txBody>
        </p:sp>
      </p:grpSp>
      <p:sp>
        <p:nvSpPr>
          <p:cNvPr id="4" name="Rectangle 3"/>
          <p:cNvSpPr/>
          <p:nvPr/>
        </p:nvSpPr>
        <p:spPr>
          <a:xfrm>
            <a:off x="2743200" y="3333750"/>
            <a:ext cx="1752600" cy="38100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Master Eligible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048000" y="1428750"/>
            <a:ext cx="2057400" cy="533400"/>
          </a:xfrm>
          <a:prstGeom prst="roundRect">
            <a:avLst/>
          </a:prstGeom>
          <a:solidFill>
            <a:schemeClr val="accent4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Client-only Node</a:t>
            </a:r>
          </a:p>
        </p:txBody>
      </p:sp>
      <p:cxnSp>
        <p:nvCxnSpPr>
          <p:cNvPr id="13" name="Straight Arrow Connector 12"/>
          <p:cNvCxnSpPr>
            <a:stCxn id="10" idx="2"/>
          </p:cNvCxnSpPr>
          <p:nvPr/>
        </p:nvCxnSpPr>
        <p:spPr>
          <a:xfrm flipH="1">
            <a:off x="3124200" y="1962150"/>
            <a:ext cx="9525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24" idx="0"/>
          </p:cNvCxnSpPr>
          <p:nvPr/>
        </p:nvCxnSpPr>
        <p:spPr>
          <a:xfrm>
            <a:off x="4038600" y="1962150"/>
            <a:ext cx="6477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3733800" y="3867150"/>
            <a:ext cx="1752600" cy="38100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  <a:prstDash val="lgDash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Master</a:t>
            </a:r>
          </a:p>
        </p:txBody>
      </p:sp>
      <p:sp>
        <p:nvSpPr>
          <p:cNvPr id="40" name="Rectangle 39"/>
          <p:cNvSpPr/>
          <p:nvPr/>
        </p:nvSpPr>
        <p:spPr>
          <a:xfrm>
            <a:off x="4648200" y="3181350"/>
            <a:ext cx="1752600" cy="38100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Master Eligible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9504D52-399D-924E-A5A7-1750E2C8051B}"/>
              </a:ext>
            </a:extLst>
          </p:cNvPr>
          <p:cNvSpPr txBox="1"/>
          <p:nvPr/>
        </p:nvSpPr>
        <p:spPr>
          <a:xfrm>
            <a:off x="6873871" y="4705350"/>
            <a:ext cx="2101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solidFill>
                  <a:schemeClr val="bg1">
                    <a:lumMod val="75000"/>
                  </a:schemeClr>
                </a:solidFill>
              </a:rPr>
              <a:t>© copyright REA Group Ltd</a:t>
            </a:r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72307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1C004-6442-7146-B473-03B024DC0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Sizing</a:t>
            </a:r>
          </a:p>
        </p:txBody>
      </p:sp>
    </p:spTree>
    <p:extLst>
      <p:ext uri="{BB962C8B-B14F-4D97-AF65-F5344CB8AC3E}">
        <p14:creationId xmlns:p14="http://schemas.microsoft.com/office/powerpoint/2010/main" val="20702563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Sizing your cluster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4038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Recommendations:</a:t>
            </a:r>
          </a:p>
          <a:p>
            <a:r>
              <a:rPr lang="en-US" dirty="0"/>
              <a:t>Limit JVM Heap:</a:t>
            </a:r>
          </a:p>
          <a:p>
            <a:pPr lvl="1"/>
            <a:r>
              <a:rPr lang="en-US" dirty="0"/>
              <a:t>No more than 30GB</a:t>
            </a:r>
          </a:p>
          <a:p>
            <a:pPr lvl="1"/>
            <a:r>
              <a:rPr lang="en-US" dirty="0"/>
              <a:t>No more than 50% of available RAM</a:t>
            </a:r>
          </a:p>
          <a:p>
            <a:r>
              <a:rPr lang="en-US" dirty="0"/>
              <a:t>Typical: 8 to 16 cores with 64GB RAM</a:t>
            </a:r>
          </a:p>
          <a:p>
            <a:r>
              <a:rPr lang="en-US" dirty="0"/>
              <a:t>3 master nodes &amp; at least 3 data nodes</a:t>
            </a:r>
          </a:p>
          <a:p>
            <a:r>
              <a:rPr lang="en-US" dirty="0"/>
              <a:t>Master nodes can be small (e.g. 4GB)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06FA5D-F37F-834C-B309-3957287EA547}"/>
              </a:ext>
            </a:extLst>
          </p:cNvPr>
          <p:cNvSpPr txBox="1"/>
          <p:nvPr/>
        </p:nvSpPr>
        <p:spPr>
          <a:xfrm>
            <a:off x="6873871" y="4705350"/>
            <a:ext cx="2101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solidFill>
                  <a:schemeClr val="bg1">
                    <a:lumMod val="75000"/>
                  </a:schemeClr>
                </a:solidFill>
              </a:rPr>
              <a:t>© copyright REA Group Ltd</a:t>
            </a:r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165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Sizing your cluster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Sharding</a:t>
            </a:r>
            <a:r>
              <a:rPr lang="en-US" dirty="0"/>
              <a:t> Recommendations:</a:t>
            </a:r>
          </a:p>
          <a:p>
            <a:r>
              <a:rPr lang="en-US" dirty="0"/>
              <a:t>Max of 20 shards per GB of JVM Heap</a:t>
            </a:r>
          </a:p>
          <a:p>
            <a:r>
              <a:rPr lang="en-US" dirty="0"/>
              <a:t>Max of 40GB per shard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06FA5D-F37F-834C-B309-3957287EA547}"/>
              </a:ext>
            </a:extLst>
          </p:cNvPr>
          <p:cNvSpPr txBox="1"/>
          <p:nvPr/>
        </p:nvSpPr>
        <p:spPr>
          <a:xfrm>
            <a:off x="6873871" y="4705350"/>
            <a:ext cx="2101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solidFill>
                  <a:schemeClr val="bg1">
                    <a:lumMod val="75000"/>
                  </a:schemeClr>
                </a:solidFill>
              </a:rPr>
              <a:t>© copyright REA Group Ltd</a:t>
            </a:r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8178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Sizing your cluster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Recommended minimum RAM/Disk ratios:</a:t>
            </a:r>
          </a:p>
          <a:p>
            <a:r>
              <a:rPr lang="en-US" dirty="0"/>
              <a:t>For logging –  1:30 </a:t>
            </a:r>
            <a:r>
              <a:rPr lang="en-US" sz="2600" dirty="0"/>
              <a:t>(i.e. 1GB RAM per 30GB disk)</a:t>
            </a:r>
            <a:endParaRPr lang="en-US" dirty="0"/>
          </a:p>
          <a:p>
            <a:r>
              <a:rPr lang="en-US" dirty="0"/>
              <a:t>For search – 1:16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Make sure you have enough disk space to receive shards after loss of nodes. Plus 20%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06FA5D-F37F-834C-B309-3957287EA547}"/>
              </a:ext>
            </a:extLst>
          </p:cNvPr>
          <p:cNvSpPr txBox="1"/>
          <p:nvPr/>
        </p:nvSpPr>
        <p:spPr>
          <a:xfrm>
            <a:off x="6873871" y="4705350"/>
            <a:ext cx="2101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solidFill>
                  <a:schemeClr val="bg1">
                    <a:lumMod val="75000"/>
                  </a:schemeClr>
                </a:solidFill>
              </a:rPr>
              <a:t>© copyright REA Group Ltd</a:t>
            </a:r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9575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Configuration Settings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4DF4E5-ACFD-9440-94C3-CE7409CCFAA5}"/>
              </a:ext>
            </a:extLst>
          </p:cNvPr>
          <p:cNvSpPr txBox="1"/>
          <p:nvPr/>
        </p:nvSpPr>
        <p:spPr>
          <a:xfrm>
            <a:off x="6873871" y="4705350"/>
            <a:ext cx="2101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solidFill>
                  <a:schemeClr val="bg1">
                    <a:lumMod val="50000"/>
                  </a:schemeClr>
                </a:solidFill>
              </a:rPr>
              <a:t>© copyright REA Group Ltd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18424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Stuff you really need to set in production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Enforced by Bootstrap Checks:</a:t>
            </a:r>
          </a:p>
          <a:p>
            <a:r>
              <a:rPr lang="en-US" dirty="0"/>
              <a:t>Heap Size </a:t>
            </a:r>
            <a:r>
              <a:rPr lang="en-US" sz="2000" dirty="0"/>
              <a:t>(not too small, nor too big)</a:t>
            </a:r>
            <a:endParaRPr lang="en-US" dirty="0"/>
          </a:p>
          <a:p>
            <a:r>
              <a:rPr lang="en-US" dirty="0"/>
              <a:t>Max number of open files descriptors</a:t>
            </a:r>
          </a:p>
          <a:p>
            <a:r>
              <a:rPr lang="en-US" dirty="0"/>
              <a:t>Memory Lock (</a:t>
            </a:r>
            <a:r>
              <a:rPr lang="en-US" dirty="0" err="1"/>
              <a:t>mlockall</a:t>
            </a:r>
            <a:r>
              <a:rPr lang="en-US" dirty="0"/>
              <a:t>)</a:t>
            </a:r>
          </a:p>
          <a:p>
            <a:r>
              <a:rPr lang="en-US" dirty="0"/>
              <a:t>Max number of threads</a:t>
            </a:r>
          </a:p>
          <a:p>
            <a:r>
              <a:rPr lang="en-US" dirty="0" err="1"/>
              <a:t>cluster.initial_master_nodes</a:t>
            </a:r>
            <a:r>
              <a:rPr lang="en-US" dirty="0"/>
              <a:t> (version 7+)</a:t>
            </a:r>
          </a:p>
          <a:p>
            <a:r>
              <a:rPr lang="en-US" dirty="0"/>
              <a:t>….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06FA5D-F37F-834C-B309-3957287EA547}"/>
              </a:ext>
            </a:extLst>
          </p:cNvPr>
          <p:cNvSpPr txBox="1"/>
          <p:nvPr/>
        </p:nvSpPr>
        <p:spPr>
          <a:xfrm>
            <a:off x="6873871" y="4705350"/>
            <a:ext cx="2101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solidFill>
                  <a:schemeClr val="bg1">
                    <a:lumMod val="75000"/>
                  </a:schemeClr>
                </a:solidFill>
              </a:rPr>
              <a:t>© copyright REA Group Ltd</a:t>
            </a:r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8044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X-Pack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BB4871-1625-1C44-A992-A98B42E57EBC}"/>
              </a:ext>
            </a:extLst>
          </p:cNvPr>
          <p:cNvSpPr txBox="1"/>
          <p:nvPr/>
        </p:nvSpPr>
        <p:spPr>
          <a:xfrm>
            <a:off x="6873871" y="4705350"/>
            <a:ext cx="2101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solidFill>
                  <a:schemeClr val="bg1">
                    <a:lumMod val="50000"/>
                  </a:schemeClr>
                </a:solidFill>
              </a:rPr>
              <a:t>© copyright REA Group Ltd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5056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Nodes, shards, clusters, etc.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5A1FA1-DDCD-4542-94BF-FCFF3D506721}"/>
              </a:ext>
            </a:extLst>
          </p:cNvPr>
          <p:cNvSpPr txBox="1"/>
          <p:nvPr/>
        </p:nvSpPr>
        <p:spPr>
          <a:xfrm>
            <a:off x="457200" y="4705350"/>
            <a:ext cx="2101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© copyright REA Group Ltd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862257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X-Pack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Elastic Products</a:t>
            </a:r>
          </a:p>
          <a:p>
            <a:r>
              <a:rPr lang="en-US" dirty="0"/>
              <a:t>Security</a:t>
            </a:r>
          </a:p>
          <a:p>
            <a:r>
              <a:rPr lang="en-US" dirty="0"/>
              <a:t>Monitoring (aka Marvel)</a:t>
            </a:r>
          </a:p>
          <a:p>
            <a:r>
              <a:rPr lang="en-US" dirty="0"/>
              <a:t>Alerting</a:t>
            </a:r>
          </a:p>
          <a:p>
            <a:r>
              <a:rPr lang="en-US" dirty="0"/>
              <a:t>Graph</a:t>
            </a:r>
          </a:p>
          <a:p>
            <a:r>
              <a:rPr lang="en-US" dirty="0"/>
              <a:t>Machine Learning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FCD982-4905-8845-93FB-B4CB635C46DE}"/>
              </a:ext>
            </a:extLst>
          </p:cNvPr>
          <p:cNvSpPr txBox="1"/>
          <p:nvPr/>
        </p:nvSpPr>
        <p:spPr>
          <a:xfrm>
            <a:off x="6873871" y="4705350"/>
            <a:ext cx="2101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solidFill>
                  <a:schemeClr val="bg1">
                    <a:lumMod val="75000"/>
                  </a:schemeClr>
                </a:solidFill>
              </a:rPr>
              <a:t>© copyright REA Group Ltd</a:t>
            </a:r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587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36"/>
          <p:cNvSpPr/>
          <p:nvPr/>
        </p:nvSpPr>
        <p:spPr>
          <a:xfrm>
            <a:off x="4046574" y="3816866"/>
            <a:ext cx="4487825" cy="132663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4046575" y="742950"/>
            <a:ext cx="4419600" cy="24643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/>
              <a:t>Monitoring with X-Pack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4541875" y="2521467"/>
            <a:ext cx="1295400" cy="609600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ES Node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5608675" y="1352550"/>
            <a:ext cx="1295400" cy="609600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ES Node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6604591" y="2513493"/>
            <a:ext cx="12954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ES Node</a:t>
            </a:r>
          </a:p>
        </p:txBody>
      </p:sp>
      <p:cxnSp>
        <p:nvCxnSpPr>
          <p:cNvPr id="20" name="Straight Arrow Connector 19"/>
          <p:cNvCxnSpPr>
            <a:stCxn id="16" idx="2"/>
            <a:endCxn id="3" idx="0"/>
          </p:cNvCxnSpPr>
          <p:nvPr/>
        </p:nvCxnSpPr>
        <p:spPr>
          <a:xfrm flipH="1">
            <a:off x="5189575" y="1962150"/>
            <a:ext cx="1066800" cy="55931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6" idx="2"/>
            <a:endCxn id="17" idx="0"/>
          </p:cNvCxnSpPr>
          <p:nvPr/>
        </p:nvCxnSpPr>
        <p:spPr>
          <a:xfrm>
            <a:off x="6256375" y="1962150"/>
            <a:ext cx="995916" cy="55134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3" idx="3"/>
            <a:endCxn id="17" idx="1"/>
          </p:cNvCxnSpPr>
          <p:nvPr/>
        </p:nvCxnSpPr>
        <p:spPr>
          <a:xfrm flipV="1">
            <a:off x="5837275" y="2818293"/>
            <a:ext cx="767316" cy="797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762000" y="1352550"/>
            <a:ext cx="1828800" cy="711717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Application</a:t>
            </a:r>
          </a:p>
        </p:txBody>
      </p:sp>
      <p:sp>
        <p:nvSpPr>
          <p:cNvPr id="19" name="Notched Right Arrow 18"/>
          <p:cNvSpPr/>
          <p:nvPr/>
        </p:nvSpPr>
        <p:spPr>
          <a:xfrm>
            <a:off x="2743200" y="1504950"/>
            <a:ext cx="1295400" cy="457200"/>
          </a:xfrm>
          <a:prstGeom prst="notched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>
            <a:off x="4541875" y="3960406"/>
            <a:ext cx="1295400" cy="609600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ES Node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6604591" y="3952432"/>
            <a:ext cx="1295400" cy="6096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ES Node</a:t>
            </a:r>
          </a:p>
        </p:txBody>
      </p:sp>
      <p:cxnSp>
        <p:nvCxnSpPr>
          <p:cNvPr id="35" name="Straight Arrow Connector 34"/>
          <p:cNvCxnSpPr>
            <a:stCxn id="34" idx="3"/>
          </p:cNvCxnSpPr>
          <p:nvPr/>
        </p:nvCxnSpPr>
        <p:spPr>
          <a:xfrm flipV="1">
            <a:off x="5837275" y="4257232"/>
            <a:ext cx="767316" cy="797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468458" y="810290"/>
            <a:ext cx="150495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 Cluster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189575" y="4668064"/>
            <a:ext cx="2362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Monitoring Cluster</a:t>
            </a:r>
            <a:endParaRPr lang="en-US" dirty="0"/>
          </a:p>
        </p:txBody>
      </p:sp>
      <p:sp>
        <p:nvSpPr>
          <p:cNvPr id="41" name="Notched Right Arrow 40"/>
          <p:cNvSpPr/>
          <p:nvPr/>
        </p:nvSpPr>
        <p:spPr>
          <a:xfrm rot="5400000">
            <a:off x="5974612" y="3292699"/>
            <a:ext cx="563526" cy="457200"/>
          </a:xfrm>
          <a:prstGeom prst="notched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6370674" y="3327400"/>
            <a:ext cx="2161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Monitoring data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710167" y="3832704"/>
            <a:ext cx="1828800" cy="71171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Kibana</a:t>
            </a:r>
            <a:endParaRPr lang="en-US" dirty="0"/>
          </a:p>
        </p:txBody>
      </p:sp>
      <p:sp>
        <p:nvSpPr>
          <p:cNvPr id="43" name="Notched Right Arrow 42"/>
          <p:cNvSpPr/>
          <p:nvPr/>
        </p:nvSpPr>
        <p:spPr>
          <a:xfrm>
            <a:off x="2691367" y="3985104"/>
            <a:ext cx="1295400" cy="457200"/>
          </a:xfrm>
          <a:prstGeom prst="notched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DCCB212-F10A-124C-81CE-EC113BE6CE1E}"/>
              </a:ext>
            </a:extLst>
          </p:cNvPr>
          <p:cNvSpPr txBox="1"/>
          <p:nvPr/>
        </p:nvSpPr>
        <p:spPr>
          <a:xfrm>
            <a:off x="6904075" y="4855999"/>
            <a:ext cx="2101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solidFill>
                  <a:schemeClr val="bg1">
                    <a:lumMod val="75000"/>
                  </a:schemeClr>
                </a:solidFill>
              </a:rPr>
              <a:t>© copyright REA Group Ltd</a:t>
            </a:r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6380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36"/>
          <p:cNvSpPr/>
          <p:nvPr/>
        </p:nvSpPr>
        <p:spPr>
          <a:xfrm>
            <a:off x="4046574" y="3816866"/>
            <a:ext cx="4487825" cy="132663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4046575" y="742950"/>
            <a:ext cx="4419600" cy="24643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/>
              <a:t>Demonstration (scripts/up-multi-node)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4541875" y="2521467"/>
            <a:ext cx="1295400" cy="609600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ES Node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5608675" y="1352550"/>
            <a:ext cx="1295400" cy="609600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ES Node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6604591" y="2513493"/>
            <a:ext cx="12954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ES Node</a:t>
            </a:r>
          </a:p>
        </p:txBody>
      </p:sp>
      <p:cxnSp>
        <p:nvCxnSpPr>
          <p:cNvPr id="20" name="Straight Arrow Connector 19"/>
          <p:cNvCxnSpPr>
            <a:stCxn id="16" idx="2"/>
            <a:endCxn id="3" idx="0"/>
          </p:cNvCxnSpPr>
          <p:nvPr/>
        </p:nvCxnSpPr>
        <p:spPr>
          <a:xfrm flipH="1">
            <a:off x="5189575" y="1962150"/>
            <a:ext cx="1066800" cy="55931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6" idx="2"/>
            <a:endCxn id="17" idx="0"/>
          </p:cNvCxnSpPr>
          <p:nvPr/>
        </p:nvCxnSpPr>
        <p:spPr>
          <a:xfrm>
            <a:off x="6256375" y="1962150"/>
            <a:ext cx="995916" cy="55134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3" idx="3"/>
            <a:endCxn id="17" idx="1"/>
          </p:cNvCxnSpPr>
          <p:nvPr/>
        </p:nvCxnSpPr>
        <p:spPr>
          <a:xfrm flipV="1">
            <a:off x="5837275" y="2818293"/>
            <a:ext cx="767316" cy="797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762000" y="1352550"/>
            <a:ext cx="1828800" cy="711717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Kibana</a:t>
            </a:r>
            <a:endParaRPr lang="en-US" dirty="0"/>
          </a:p>
          <a:p>
            <a:pPr algn="ctr"/>
            <a:r>
              <a:rPr lang="en-US" dirty="0"/>
              <a:t>(Dev tools)</a:t>
            </a:r>
          </a:p>
        </p:txBody>
      </p:sp>
      <p:sp>
        <p:nvSpPr>
          <p:cNvPr id="19" name="Notched Right Arrow 18"/>
          <p:cNvSpPr/>
          <p:nvPr/>
        </p:nvSpPr>
        <p:spPr>
          <a:xfrm>
            <a:off x="2743200" y="1504950"/>
            <a:ext cx="1295400" cy="457200"/>
          </a:xfrm>
          <a:prstGeom prst="notched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5573233" y="3974291"/>
            <a:ext cx="1295400" cy="6096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ES Node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468458" y="810290"/>
            <a:ext cx="150495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 Cluster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189575" y="4668064"/>
            <a:ext cx="2362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Monitoring Cluster</a:t>
            </a:r>
            <a:endParaRPr lang="en-US" dirty="0"/>
          </a:p>
        </p:txBody>
      </p:sp>
      <p:sp>
        <p:nvSpPr>
          <p:cNvPr id="41" name="Notched Right Arrow 40"/>
          <p:cNvSpPr/>
          <p:nvPr/>
        </p:nvSpPr>
        <p:spPr>
          <a:xfrm rot="5400000">
            <a:off x="5974612" y="3292699"/>
            <a:ext cx="563526" cy="457200"/>
          </a:xfrm>
          <a:prstGeom prst="notched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6370674" y="3327400"/>
            <a:ext cx="2161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Monitoring data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710167" y="3832704"/>
            <a:ext cx="1828800" cy="71171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Kibana</a:t>
            </a:r>
            <a:endParaRPr lang="en-US" dirty="0"/>
          </a:p>
          <a:p>
            <a:pPr algn="ctr"/>
            <a:r>
              <a:rPr lang="en-US" dirty="0"/>
              <a:t>(Monitoring)</a:t>
            </a:r>
          </a:p>
        </p:txBody>
      </p:sp>
      <p:sp>
        <p:nvSpPr>
          <p:cNvPr id="43" name="Notched Right Arrow 42"/>
          <p:cNvSpPr/>
          <p:nvPr/>
        </p:nvSpPr>
        <p:spPr>
          <a:xfrm>
            <a:off x="2691367" y="3985104"/>
            <a:ext cx="1295400" cy="457200"/>
          </a:xfrm>
          <a:prstGeom prst="notched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0D86AB-C924-D64C-BD11-C60064E22A98}"/>
              </a:ext>
            </a:extLst>
          </p:cNvPr>
          <p:cNvSpPr txBox="1"/>
          <p:nvPr/>
        </p:nvSpPr>
        <p:spPr>
          <a:xfrm>
            <a:off x="6904075" y="4855999"/>
            <a:ext cx="2101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solidFill>
                  <a:schemeClr val="bg1">
                    <a:lumMod val="75000"/>
                  </a:schemeClr>
                </a:solidFill>
              </a:rPr>
              <a:t>© copyright REA Group Ltd</a:t>
            </a:r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141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/>
              <a:t>An index may be </a:t>
            </a:r>
            <a:r>
              <a:rPr lang="en-US" sz="2400" b="1" i="1" dirty="0" err="1"/>
              <a:t>sharded</a:t>
            </a:r>
            <a:r>
              <a:rPr lang="en-US" sz="2400" b="1" dirty="0"/>
              <a:t> across multiple </a:t>
            </a:r>
            <a:r>
              <a:rPr lang="en-US" sz="2400" b="1" i="1" dirty="0"/>
              <a:t>nodes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914400" y="1352550"/>
            <a:ext cx="1447800" cy="2743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219200" y="1885950"/>
            <a:ext cx="838200" cy="14478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Doc1</a:t>
            </a:r>
          </a:p>
          <a:p>
            <a:pPr algn="ctr"/>
            <a:r>
              <a:rPr lang="en-US" dirty="0"/>
              <a:t>Doc2</a:t>
            </a:r>
          </a:p>
          <a:p>
            <a:pPr algn="ctr"/>
            <a:r>
              <a:rPr lang="en-US" dirty="0"/>
              <a:t>Doc3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895600" y="1352550"/>
            <a:ext cx="1447800" cy="2743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200400" y="1885950"/>
            <a:ext cx="838200" cy="14478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Doc4</a:t>
            </a:r>
          </a:p>
          <a:p>
            <a:pPr algn="ctr"/>
            <a:r>
              <a:rPr lang="en-US" dirty="0"/>
              <a:t>Doc5</a:t>
            </a:r>
          </a:p>
          <a:p>
            <a:pPr algn="ctr"/>
            <a:r>
              <a:rPr lang="en-US" dirty="0"/>
              <a:t>Doc6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029200" y="1352550"/>
            <a:ext cx="1447800" cy="2743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334000" y="1885950"/>
            <a:ext cx="838200" cy="14478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Doc7</a:t>
            </a:r>
          </a:p>
          <a:p>
            <a:pPr algn="ctr"/>
            <a:r>
              <a:rPr lang="en-US" dirty="0"/>
              <a:t>Doc8</a:t>
            </a:r>
          </a:p>
          <a:p>
            <a:pPr algn="ctr"/>
            <a:r>
              <a:rPr lang="en-US" dirty="0"/>
              <a:t>Doc9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5F8025-9A9D-8940-AC3A-0DC4E5DA5C05}"/>
              </a:ext>
            </a:extLst>
          </p:cNvPr>
          <p:cNvSpPr txBox="1"/>
          <p:nvPr/>
        </p:nvSpPr>
        <p:spPr>
          <a:xfrm>
            <a:off x="6873871" y="4705350"/>
            <a:ext cx="2101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solidFill>
                  <a:schemeClr val="bg1">
                    <a:lumMod val="75000"/>
                  </a:schemeClr>
                </a:solidFill>
              </a:rPr>
              <a:t>© copyright REA Group Ltd</a:t>
            </a:r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7885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/>
              <a:t>You can have more shards than nodes</a:t>
            </a:r>
            <a:endParaRPr lang="en-US" sz="2400" b="1" i="1" dirty="0"/>
          </a:p>
        </p:txBody>
      </p:sp>
      <p:sp>
        <p:nvSpPr>
          <p:cNvPr id="4" name="Rounded Rectangle 3"/>
          <p:cNvSpPr/>
          <p:nvPr/>
        </p:nvSpPr>
        <p:spPr>
          <a:xfrm>
            <a:off x="914400" y="1352550"/>
            <a:ext cx="1447800" cy="2743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219200" y="1657350"/>
            <a:ext cx="838200" cy="9906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Doc1</a:t>
            </a:r>
          </a:p>
          <a:p>
            <a:pPr algn="ctr"/>
            <a:r>
              <a:rPr lang="en-US" dirty="0"/>
              <a:t>Doc2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895600" y="1352550"/>
            <a:ext cx="1447800" cy="2743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029200" y="1352550"/>
            <a:ext cx="1447800" cy="2743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219200" y="2876550"/>
            <a:ext cx="838200" cy="9906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Doc3</a:t>
            </a:r>
          </a:p>
          <a:p>
            <a:pPr algn="ctr"/>
            <a:r>
              <a:rPr lang="en-US" dirty="0"/>
              <a:t>Doc4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200400" y="1581150"/>
            <a:ext cx="838200" cy="9906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Doc5</a:t>
            </a:r>
          </a:p>
          <a:p>
            <a:pPr algn="ctr"/>
            <a:r>
              <a:rPr lang="en-US" dirty="0"/>
              <a:t>Doc6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200400" y="2800350"/>
            <a:ext cx="838200" cy="9906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Doc7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334000" y="1657350"/>
            <a:ext cx="838200" cy="9906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Doc8</a:t>
            </a:r>
          </a:p>
          <a:p>
            <a:pPr algn="ctr"/>
            <a:r>
              <a:rPr lang="en-US" dirty="0"/>
              <a:t>Doc9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C19F74-2501-574B-BCF7-8E7BCDD4773F}"/>
              </a:ext>
            </a:extLst>
          </p:cNvPr>
          <p:cNvSpPr txBox="1"/>
          <p:nvPr/>
        </p:nvSpPr>
        <p:spPr>
          <a:xfrm>
            <a:off x="6873871" y="4705350"/>
            <a:ext cx="2101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solidFill>
                  <a:schemeClr val="bg1">
                    <a:lumMod val="75000"/>
                  </a:schemeClr>
                </a:solidFill>
              </a:rPr>
              <a:t>© copyright REA Group Ltd</a:t>
            </a:r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9741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/>
              <a:t>You can have more nodes than shards</a:t>
            </a:r>
            <a:endParaRPr lang="en-US" sz="2400" b="1" i="1" dirty="0"/>
          </a:p>
        </p:txBody>
      </p:sp>
      <p:sp>
        <p:nvSpPr>
          <p:cNvPr id="4" name="Rounded Rectangle 3"/>
          <p:cNvSpPr/>
          <p:nvPr/>
        </p:nvSpPr>
        <p:spPr>
          <a:xfrm>
            <a:off x="914400" y="1352550"/>
            <a:ext cx="1447800" cy="2743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219200" y="1885950"/>
            <a:ext cx="838200" cy="14478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Doc1</a:t>
            </a:r>
          </a:p>
          <a:p>
            <a:pPr algn="ctr"/>
            <a:r>
              <a:rPr lang="en-US" dirty="0"/>
              <a:t>Doc2</a:t>
            </a:r>
          </a:p>
          <a:p>
            <a:pPr algn="ctr"/>
            <a:r>
              <a:rPr lang="en-US" dirty="0"/>
              <a:t>Doc3</a:t>
            </a:r>
          </a:p>
          <a:p>
            <a:pPr algn="ctr"/>
            <a:r>
              <a:rPr lang="en-US" dirty="0"/>
              <a:t>Doc4</a:t>
            </a:r>
          </a:p>
          <a:p>
            <a:pPr algn="ctr"/>
            <a:r>
              <a:rPr lang="en-US" dirty="0"/>
              <a:t>Doc5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895600" y="1352550"/>
            <a:ext cx="1447800" cy="2743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200400" y="1885950"/>
            <a:ext cx="838200" cy="14478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Doc6</a:t>
            </a:r>
          </a:p>
          <a:p>
            <a:pPr algn="ctr"/>
            <a:r>
              <a:rPr lang="en-US" dirty="0"/>
              <a:t>Doc7</a:t>
            </a:r>
          </a:p>
          <a:p>
            <a:pPr algn="ctr"/>
            <a:r>
              <a:rPr lang="en-US" dirty="0"/>
              <a:t>Doc8</a:t>
            </a:r>
          </a:p>
          <a:p>
            <a:pPr algn="ctr"/>
            <a:r>
              <a:rPr lang="en-US" dirty="0"/>
              <a:t>Doc9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029200" y="1352550"/>
            <a:ext cx="1447800" cy="2743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726957-F5BD-A346-A7C4-5E95AB18F4EE}"/>
              </a:ext>
            </a:extLst>
          </p:cNvPr>
          <p:cNvSpPr txBox="1"/>
          <p:nvPr/>
        </p:nvSpPr>
        <p:spPr>
          <a:xfrm>
            <a:off x="6873871" y="4705350"/>
            <a:ext cx="2101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solidFill>
                  <a:schemeClr val="bg1">
                    <a:lumMod val="75000"/>
                  </a:schemeClr>
                </a:solidFill>
              </a:rPr>
              <a:t>© copyright REA Group Ltd</a:t>
            </a:r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4606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Shards may be replicated</a:t>
            </a:r>
            <a:endParaRPr lang="en-US" sz="2400" i="1" dirty="0"/>
          </a:p>
        </p:txBody>
      </p:sp>
      <p:sp>
        <p:nvSpPr>
          <p:cNvPr id="4" name="Rounded Rectangle 3"/>
          <p:cNvSpPr/>
          <p:nvPr/>
        </p:nvSpPr>
        <p:spPr>
          <a:xfrm>
            <a:off x="914400" y="1352550"/>
            <a:ext cx="1447800" cy="28956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2895600" y="1352550"/>
            <a:ext cx="1447800" cy="28956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029200" y="1352550"/>
            <a:ext cx="1447800" cy="28956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19200" y="895350"/>
            <a:ext cx="929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 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00400" y="895350"/>
            <a:ext cx="929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 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334000" y="895350"/>
            <a:ext cx="929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 3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066800" y="1657350"/>
            <a:ext cx="1140073" cy="1219200"/>
            <a:chOff x="1066800" y="1885950"/>
            <a:chExt cx="990600" cy="1447800"/>
          </a:xfrm>
        </p:grpSpPr>
        <p:sp>
          <p:nvSpPr>
            <p:cNvPr id="5" name="Rectangle 4"/>
            <p:cNvSpPr/>
            <p:nvPr/>
          </p:nvSpPr>
          <p:spPr>
            <a:xfrm>
              <a:off x="1066800" y="1885950"/>
              <a:ext cx="990600" cy="1447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  <a:p>
              <a:pPr algn="ctr"/>
              <a:r>
                <a:rPr lang="en-US" sz="1200" dirty="0"/>
                <a:t>Doc1</a:t>
              </a:r>
            </a:p>
            <a:p>
              <a:pPr algn="ctr"/>
              <a:r>
                <a:rPr lang="en-US" sz="1200" dirty="0"/>
                <a:t>Doc2</a:t>
              </a:r>
            </a:p>
            <a:p>
              <a:pPr algn="ctr"/>
              <a:r>
                <a:rPr lang="en-US" sz="1200" dirty="0"/>
                <a:t>Doc3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66800" y="1885950"/>
              <a:ext cx="695239" cy="5482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Shard 1</a:t>
              </a:r>
            </a:p>
            <a:p>
              <a:r>
                <a:rPr lang="en-US" sz="1200" dirty="0"/>
                <a:t>(primary)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048000" y="1657350"/>
            <a:ext cx="1140073" cy="1219200"/>
            <a:chOff x="1066800" y="1885950"/>
            <a:chExt cx="990600" cy="1447800"/>
          </a:xfrm>
        </p:grpSpPr>
        <p:sp>
          <p:nvSpPr>
            <p:cNvPr id="28" name="Rectangle 27"/>
            <p:cNvSpPr/>
            <p:nvPr/>
          </p:nvSpPr>
          <p:spPr>
            <a:xfrm>
              <a:off x="1066800" y="1885950"/>
              <a:ext cx="990600" cy="1447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  <a:p>
              <a:pPr algn="ctr"/>
              <a:r>
                <a:rPr lang="en-US" sz="1200" dirty="0"/>
                <a:t>Doc4</a:t>
              </a:r>
            </a:p>
            <a:p>
              <a:pPr algn="ctr"/>
              <a:r>
                <a:rPr lang="en-US" sz="1200" dirty="0"/>
                <a:t>Doc5</a:t>
              </a:r>
            </a:p>
            <a:p>
              <a:pPr algn="ctr"/>
              <a:r>
                <a:rPr lang="en-US" sz="1200" dirty="0"/>
                <a:t>Doc6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066800" y="1885950"/>
              <a:ext cx="695239" cy="5482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Shard 2</a:t>
              </a:r>
            </a:p>
            <a:p>
              <a:r>
                <a:rPr lang="en-US" sz="1200" dirty="0"/>
                <a:t>(primary)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181600" y="1657350"/>
            <a:ext cx="1140073" cy="1219200"/>
            <a:chOff x="1066800" y="1885950"/>
            <a:chExt cx="990600" cy="1447800"/>
          </a:xfrm>
        </p:grpSpPr>
        <p:sp>
          <p:nvSpPr>
            <p:cNvPr id="31" name="Rectangle 30"/>
            <p:cNvSpPr/>
            <p:nvPr/>
          </p:nvSpPr>
          <p:spPr>
            <a:xfrm>
              <a:off x="1066800" y="1885950"/>
              <a:ext cx="990600" cy="1447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  <a:p>
              <a:pPr algn="ctr"/>
              <a:r>
                <a:rPr lang="en-US" sz="1200" dirty="0"/>
                <a:t>Doc7</a:t>
              </a:r>
            </a:p>
            <a:p>
              <a:pPr algn="ctr"/>
              <a:r>
                <a:rPr lang="en-US" sz="1200" dirty="0"/>
                <a:t>Doc8</a:t>
              </a:r>
            </a:p>
            <a:p>
              <a:pPr algn="ctr"/>
              <a:r>
                <a:rPr lang="en-US" sz="1200" dirty="0"/>
                <a:t>Doc9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066800" y="1885950"/>
              <a:ext cx="695239" cy="5482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Shard 3</a:t>
              </a:r>
            </a:p>
            <a:p>
              <a:r>
                <a:rPr lang="en-US" sz="1200" dirty="0"/>
                <a:t>(primary)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1066800" y="2952750"/>
            <a:ext cx="1140073" cy="1219200"/>
            <a:chOff x="1066800" y="1885950"/>
            <a:chExt cx="990600" cy="1447800"/>
          </a:xfrm>
          <a:solidFill>
            <a:schemeClr val="accent4"/>
          </a:solidFill>
        </p:grpSpPr>
        <p:sp>
          <p:nvSpPr>
            <p:cNvPr id="34" name="Rectangle 33"/>
            <p:cNvSpPr/>
            <p:nvPr/>
          </p:nvSpPr>
          <p:spPr>
            <a:xfrm>
              <a:off x="1066800" y="1885950"/>
              <a:ext cx="990600" cy="1447800"/>
            </a:xfrm>
            <a:prstGeom prst="rect">
              <a:avLst/>
            </a:prstGeom>
            <a:grpFill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  <a:p>
              <a:pPr algn="ctr"/>
              <a:r>
                <a:rPr lang="en-US" sz="1200" dirty="0"/>
                <a:t>Doc7</a:t>
              </a:r>
            </a:p>
            <a:p>
              <a:pPr algn="ctr"/>
              <a:r>
                <a:rPr lang="en-US" sz="1200" dirty="0"/>
                <a:t>Doc8</a:t>
              </a:r>
            </a:p>
            <a:p>
              <a:pPr algn="ctr"/>
              <a:r>
                <a:rPr lang="en-US" sz="1200" dirty="0"/>
                <a:t>Doc9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066800" y="1885950"/>
              <a:ext cx="643399" cy="54822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Shard 3</a:t>
              </a:r>
            </a:p>
            <a:p>
              <a:r>
                <a:rPr lang="en-US" sz="1200" dirty="0"/>
                <a:t>(replica)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048000" y="2952750"/>
            <a:ext cx="1140073" cy="1219200"/>
            <a:chOff x="1066800" y="1885950"/>
            <a:chExt cx="990600" cy="1447800"/>
          </a:xfrm>
          <a:solidFill>
            <a:schemeClr val="accent4"/>
          </a:solidFill>
        </p:grpSpPr>
        <p:sp>
          <p:nvSpPr>
            <p:cNvPr id="37" name="Rectangle 36"/>
            <p:cNvSpPr/>
            <p:nvPr/>
          </p:nvSpPr>
          <p:spPr>
            <a:xfrm>
              <a:off x="1066800" y="1885950"/>
              <a:ext cx="990600" cy="1447800"/>
            </a:xfrm>
            <a:prstGeom prst="rect">
              <a:avLst/>
            </a:prstGeom>
            <a:grpFill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  <a:p>
              <a:pPr algn="ctr"/>
              <a:r>
                <a:rPr lang="en-US" sz="1200" dirty="0"/>
                <a:t>Doc1</a:t>
              </a:r>
            </a:p>
            <a:p>
              <a:pPr algn="ctr"/>
              <a:r>
                <a:rPr lang="en-US" sz="1200" dirty="0"/>
                <a:t>Doc2</a:t>
              </a:r>
            </a:p>
            <a:p>
              <a:pPr algn="ctr"/>
              <a:r>
                <a:rPr lang="en-US" sz="1200" dirty="0"/>
                <a:t>Doc3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066800" y="1885950"/>
              <a:ext cx="643399" cy="54822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Shard 1</a:t>
              </a:r>
            </a:p>
            <a:p>
              <a:r>
                <a:rPr lang="en-US" sz="1200" dirty="0"/>
                <a:t>(replica)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5181600" y="2952750"/>
            <a:ext cx="1140073" cy="1219200"/>
            <a:chOff x="1066800" y="1885950"/>
            <a:chExt cx="990600" cy="1447800"/>
          </a:xfrm>
          <a:solidFill>
            <a:schemeClr val="accent4"/>
          </a:solidFill>
        </p:grpSpPr>
        <p:sp>
          <p:nvSpPr>
            <p:cNvPr id="40" name="Rectangle 39"/>
            <p:cNvSpPr/>
            <p:nvPr/>
          </p:nvSpPr>
          <p:spPr>
            <a:xfrm>
              <a:off x="1066800" y="1885950"/>
              <a:ext cx="990600" cy="1447800"/>
            </a:xfrm>
            <a:prstGeom prst="rect">
              <a:avLst/>
            </a:prstGeom>
            <a:grpFill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  <a:p>
              <a:pPr algn="ctr"/>
              <a:r>
                <a:rPr lang="en-US" sz="1200" dirty="0"/>
                <a:t>Doc4</a:t>
              </a:r>
            </a:p>
            <a:p>
              <a:pPr algn="ctr"/>
              <a:r>
                <a:rPr lang="en-US" sz="1200" dirty="0"/>
                <a:t>Doc5</a:t>
              </a:r>
            </a:p>
            <a:p>
              <a:pPr algn="ctr"/>
              <a:r>
                <a:rPr lang="en-US" sz="1200" dirty="0"/>
                <a:t>Doc6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066800" y="1885950"/>
              <a:ext cx="643399" cy="54822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Shard 2</a:t>
              </a:r>
            </a:p>
            <a:p>
              <a:r>
                <a:rPr lang="en-US" sz="1200" dirty="0"/>
                <a:t>(replica)</a:t>
              </a: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0A33CB34-47E8-BF40-8B14-E69AF1E8AE8F}"/>
              </a:ext>
            </a:extLst>
          </p:cNvPr>
          <p:cNvSpPr txBox="1"/>
          <p:nvPr/>
        </p:nvSpPr>
        <p:spPr>
          <a:xfrm>
            <a:off x="6873871" y="4705350"/>
            <a:ext cx="2101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solidFill>
                  <a:schemeClr val="bg1">
                    <a:lumMod val="75000"/>
                  </a:schemeClr>
                </a:solidFill>
              </a:rPr>
              <a:t>© copyright REA Group Ltd</a:t>
            </a:r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6877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ounded Rectangle 43"/>
          <p:cNvSpPr/>
          <p:nvPr/>
        </p:nvSpPr>
        <p:spPr>
          <a:xfrm>
            <a:off x="7010400" y="1352550"/>
            <a:ext cx="1447800" cy="28956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Shards may be replicated</a:t>
            </a:r>
            <a:endParaRPr lang="en-US" sz="2400" i="1" dirty="0"/>
          </a:p>
        </p:txBody>
      </p:sp>
      <p:sp>
        <p:nvSpPr>
          <p:cNvPr id="4" name="Rounded Rectangle 3"/>
          <p:cNvSpPr/>
          <p:nvPr/>
        </p:nvSpPr>
        <p:spPr>
          <a:xfrm>
            <a:off x="914400" y="1352550"/>
            <a:ext cx="1447800" cy="28956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2895600" y="1352550"/>
            <a:ext cx="1447800" cy="28956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029200" y="1352550"/>
            <a:ext cx="1447800" cy="28956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19200" y="895350"/>
            <a:ext cx="929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 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00400" y="895350"/>
            <a:ext cx="929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 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334000" y="895350"/>
            <a:ext cx="929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 3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066800" y="1657350"/>
            <a:ext cx="1140073" cy="1219200"/>
            <a:chOff x="1066800" y="1885950"/>
            <a:chExt cx="990600" cy="1447800"/>
          </a:xfrm>
        </p:grpSpPr>
        <p:sp>
          <p:nvSpPr>
            <p:cNvPr id="5" name="Rectangle 4"/>
            <p:cNvSpPr/>
            <p:nvPr/>
          </p:nvSpPr>
          <p:spPr>
            <a:xfrm>
              <a:off x="1066800" y="1885950"/>
              <a:ext cx="990600" cy="1447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  <a:p>
              <a:pPr algn="ctr"/>
              <a:r>
                <a:rPr lang="en-US" sz="1200" dirty="0"/>
                <a:t>Doc1</a:t>
              </a:r>
            </a:p>
            <a:p>
              <a:pPr algn="ctr"/>
              <a:r>
                <a:rPr lang="en-US" sz="1200" dirty="0"/>
                <a:t>Doc2</a:t>
              </a:r>
            </a:p>
            <a:p>
              <a:pPr algn="ctr"/>
              <a:r>
                <a:rPr lang="en-US" sz="1200" dirty="0"/>
                <a:t>Doc3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66800" y="1885950"/>
              <a:ext cx="695239" cy="5482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Shard 1</a:t>
              </a:r>
            </a:p>
            <a:p>
              <a:r>
                <a:rPr lang="en-US" sz="1200" dirty="0"/>
                <a:t>(primary)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048000" y="1657350"/>
            <a:ext cx="1140073" cy="1219200"/>
            <a:chOff x="1066800" y="1885950"/>
            <a:chExt cx="990600" cy="1447800"/>
          </a:xfrm>
        </p:grpSpPr>
        <p:sp>
          <p:nvSpPr>
            <p:cNvPr id="28" name="Rectangle 27"/>
            <p:cNvSpPr/>
            <p:nvPr/>
          </p:nvSpPr>
          <p:spPr>
            <a:xfrm>
              <a:off x="1066800" y="1885950"/>
              <a:ext cx="990600" cy="1447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  <a:p>
              <a:pPr algn="ctr"/>
              <a:r>
                <a:rPr lang="en-US" sz="1200" dirty="0"/>
                <a:t>Doc4</a:t>
              </a:r>
            </a:p>
            <a:p>
              <a:pPr algn="ctr"/>
              <a:r>
                <a:rPr lang="en-US" sz="1200" dirty="0"/>
                <a:t>Doc5</a:t>
              </a:r>
            </a:p>
            <a:p>
              <a:pPr algn="ctr"/>
              <a:r>
                <a:rPr lang="en-US" sz="1200" dirty="0"/>
                <a:t>Doc6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066800" y="1885950"/>
              <a:ext cx="695239" cy="5482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Shard 2</a:t>
              </a:r>
            </a:p>
            <a:p>
              <a:r>
                <a:rPr lang="en-US" sz="1200" dirty="0"/>
                <a:t>(primary)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5181600" y="2952750"/>
            <a:ext cx="1140073" cy="1219200"/>
            <a:chOff x="3251715" y="1795463"/>
            <a:chExt cx="990600" cy="1447800"/>
          </a:xfrm>
          <a:solidFill>
            <a:schemeClr val="accent4"/>
          </a:solidFill>
        </p:grpSpPr>
        <p:sp>
          <p:nvSpPr>
            <p:cNvPr id="34" name="Rectangle 33"/>
            <p:cNvSpPr/>
            <p:nvPr/>
          </p:nvSpPr>
          <p:spPr>
            <a:xfrm>
              <a:off x="3251715" y="1795463"/>
              <a:ext cx="990600" cy="1447800"/>
            </a:xfrm>
            <a:prstGeom prst="rect">
              <a:avLst/>
            </a:prstGeom>
            <a:grpFill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  <a:p>
              <a:pPr algn="ctr"/>
              <a:r>
                <a:rPr lang="en-US" sz="1200" dirty="0"/>
                <a:t>Doc7</a:t>
              </a:r>
            </a:p>
            <a:p>
              <a:pPr algn="ctr"/>
              <a:r>
                <a:rPr lang="en-US" sz="1200" dirty="0"/>
                <a:t>Doc8</a:t>
              </a:r>
            </a:p>
            <a:p>
              <a:pPr algn="ctr"/>
              <a:r>
                <a:rPr lang="en-US" sz="1200" dirty="0"/>
                <a:t>Doc9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251715" y="1795463"/>
              <a:ext cx="643399" cy="54822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Shard 3</a:t>
              </a:r>
            </a:p>
            <a:p>
              <a:r>
                <a:rPr lang="en-US" sz="1200" dirty="0"/>
                <a:t>(replica)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7162800" y="2952750"/>
            <a:ext cx="1140073" cy="1219200"/>
            <a:chOff x="1066800" y="1885950"/>
            <a:chExt cx="990600" cy="1447800"/>
          </a:xfrm>
          <a:solidFill>
            <a:schemeClr val="accent4"/>
          </a:solidFill>
        </p:grpSpPr>
        <p:sp>
          <p:nvSpPr>
            <p:cNvPr id="37" name="Rectangle 36"/>
            <p:cNvSpPr/>
            <p:nvPr/>
          </p:nvSpPr>
          <p:spPr>
            <a:xfrm>
              <a:off x="1066800" y="1885950"/>
              <a:ext cx="990600" cy="1447800"/>
            </a:xfrm>
            <a:prstGeom prst="rect">
              <a:avLst/>
            </a:prstGeom>
            <a:grpFill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  <a:p>
              <a:pPr algn="ctr"/>
              <a:r>
                <a:rPr lang="en-US" sz="1200" dirty="0"/>
                <a:t>Doc1</a:t>
              </a:r>
            </a:p>
            <a:p>
              <a:pPr algn="ctr"/>
              <a:r>
                <a:rPr lang="en-US" sz="1200" dirty="0"/>
                <a:t>Doc2</a:t>
              </a:r>
            </a:p>
            <a:p>
              <a:pPr algn="ctr"/>
              <a:r>
                <a:rPr lang="en-US" sz="1200" dirty="0"/>
                <a:t>Doc3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066800" y="1885950"/>
              <a:ext cx="643399" cy="54822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Shard 1</a:t>
              </a:r>
            </a:p>
            <a:p>
              <a:r>
                <a:rPr lang="en-US" sz="1200" dirty="0"/>
                <a:t>(replica)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066800" y="2952750"/>
            <a:ext cx="1140073" cy="1219200"/>
            <a:chOff x="1066800" y="1885950"/>
            <a:chExt cx="990600" cy="1447800"/>
          </a:xfrm>
          <a:solidFill>
            <a:schemeClr val="accent4"/>
          </a:solidFill>
        </p:grpSpPr>
        <p:sp>
          <p:nvSpPr>
            <p:cNvPr id="40" name="Rectangle 39"/>
            <p:cNvSpPr/>
            <p:nvPr/>
          </p:nvSpPr>
          <p:spPr>
            <a:xfrm>
              <a:off x="1066800" y="1885950"/>
              <a:ext cx="990600" cy="1447800"/>
            </a:xfrm>
            <a:prstGeom prst="rect">
              <a:avLst/>
            </a:prstGeom>
            <a:grpFill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  <a:p>
              <a:pPr algn="ctr"/>
              <a:r>
                <a:rPr lang="en-US" sz="1200" dirty="0"/>
                <a:t>Doc4</a:t>
              </a:r>
            </a:p>
            <a:p>
              <a:pPr algn="ctr"/>
              <a:r>
                <a:rPr lang="en-US" sz="1200" dirty="0"/>
                <a:t>Doc5</a:t>
              </a:r>
            </a:p>
            <a:p>
              <a:pPr algn="ctr"/>
              <a:r>
                <a:rPr lang="en-US" sz="1200" dirty="0"/>
                <a:t>Doc6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066800" y="1885950"/>
              <a:ext cx="643399" cy="54822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Shard 2</a:t>
              </a:r>
            </a:p>
            <a:p>
              <a:r>
                <a:rPr lang="en-US" sz="1200" dirty="0"/>
                <a:t>(replica)</a:t>
              </a: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7315200" y="895350"/>
            <a:ext cx="929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 4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7162800" y="1657350"/>
            <a:ext cx="1140073" cy="1219200"/>
            <a:chOff x="1066800" y="1885950"/>
            <a:chExt cx="990600" cy="1447800"/>
          </a:xfrm>
        </p:grpSpPr>
        <p:sp>
          <p:nvSpPr>
            <p:cNvPr id="47" name="Rectangle 46"/>
            <p:cNvSpPr/>
            <p:nvPr/>
          </p:nvSpPr>
          <p:spPr>
            <a:xfrm>
              <a:off x="1066800" y="1885950"/>
              <a:ext cx="990600" cy="1447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  <a:p>
              <a:pPr algn="ctr"/>
              <a:r>
                <a:rPr lang="en-US" sz="1200" dirty="0"/>
                <a:t>Doc7</a:t>
              </a:r>
            </a:p>
            <a:p>
              <a:pPr algn="ctr"/>
              <a:r>
                <a:rPr lang="en-US" sz="1200" dirty="0"/>
                <a:t>Doc8</a:t>
              </a:r>
            </a:p>
            <a:p>
              <a:pPr algn="ctr"/>
              <a:r>
                <a:rPr lang="en-US" sz="1200" dirty="0"/>
                <a:t>Doc9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066800" y="1885950"/>
              <a:ext cx="695239" cy="5482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Shard 3</a:t>
              </a:r>
            </a:p>
            <a:p>
              <a:r>
                <a:rPr lang="en-US" sz="1200" dirty="0"/>
                <a:t>(primary)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8FB853AF-AE7F-4041-B6AC-DEF25010D12C}"/>
              </a:ext>
            </a:extLst>
          </p:cNvPr>
          <p:cNvSpPr txBox="1"/>
          <p:nvPr/>
        </p:nvSpPr>
        <p:spPr>
          <a:xfrm>
            <a:off x="6873871" y="4705350"/>
            <a:ext cx="2101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solidFill>
                  <a:schemeClr val="bg1">
                    <a:lumMod val="75000"/>
                  </a:schemeClr>
                </a:solidFill>
              </a:rPr>
              <a:t>© copyright REA Group Ltd</a:t>
            </a:r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735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Shards &amp; Replicas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 an existing index:</a:t>
            </a:r>
          </a:p>
          <a:p>
            <a:r>
              <a:rPr lang="en-US" dirty="0"/>
              <a:t>You </a:t>
            </a:r>
            <a:r>
              <a:rPr lang="en-US" b="1" dirty="0"/>
              <a:t>can</a:t>
            </a:r>
            <a:r>
              <a:rPr lang="en-US" dirty="0"/>
              <a:t> modify the replica count</a:t>
            </a:r>
          </a:p>
          <a:p>
            <a:r>
              <a:rPr lang="en-US" dirty="0"/>
              <a:t>You </a:t>
            </a:r>
            <a:r>
              <a:rPr lang="en-US" b="1" dirty="0"/>
              <a:t>cannot</a:t>
            </a:r>
            <a:r>
              <a:rPr lang="en-US" dirty="0"/>
              <a:t> modify the shard count</a:t>
            </a:r>
          </a:p>
          <a:p>
            <a:pPr lvl="1"/>
            <a:r>
              <a:rPr lang="en-US" dirty="0"/>
              <a:t>Including when restoring from a snapshot</a:t>
            </a:r>
          </a:p>
          <a:p>
            <a:pPr lvl="1"/>
            <a:r>
              <a:rPr lang="en-US" dirty="0"/>
              <a:t>Need to use </a:t>
            </a:r>
            <a:r>
              <a:rPr lang="en-US" dirty="0">
                <a:latin typeface="Courier" pitchFamily="2" charset="0"/>
              </a:rPr>
              <a:t>_reindex </a:t>
            </a:r>
            <a:r>
              <a:rPr lang="en-US" dirty="0"/>
              <a:t>or do a re-feed.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876F4C-D361-CB4C-B7EB-019758B3E3A3}"/>
              </a:ext>
            </a:extLst>
          </p:cNvPr>
          <p:cNvSpPr txBox="1"/>
          <p:nvPr/>
        </p:nvSpPr>
        <p:spPr>
          <a:xfrm>
            <a:off x="6873871" y="4705350"/>
            <a:ext cx="2101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solidFill>
                  <a:schemeClr val="bg1">
                    <a:lumMod val="75000"/>
                  </a:schemeClr>
                </a:solidFill>
              </a:rPr>
              <a:t>© copyright REA Group Ltd</a:t>
            </a:r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7749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4724400" y="742950"/>
            <a:ext cx="4267200" cy="4114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029200" y="895350"/>
            <a:ext cx="928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Zone B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52400" y="742950"/>
            <a:ext cx="4267200" cy="4114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ounded Rectangle 43"/>
          <p:cNvSpPr/>
          <p:nvPr/>
        </p:nvSpPr>
        <p:spPr>
          <a:xfrm>
            <a:off x="7010400" y="1352550"/>
            <a:ext cx="1447800" cy="28956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Shard allocation awareness</a:t>
            </a:r>
            <a:endParaRPr lang="en-US" sz="2400" i="1" dirty="0"/>
          </a:p>
        </p:txBody>
      </p:sp>
      <p:sp>
        <p:nvSpPr>
          <p:cNvPr id="4" name="Rounded Rectangle 3"/>
          <p:cNvSpPr/>
          <p:nvPr/>
        </p:nvSpPr>
        <p:spPr>
          <a:xfrm>
            <a:off x="914400" y="1352550"/>
            <a:ext cx="1447800" cy="28956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2895600" y="1352550"/>
            <a:ext cx="1447800" cy="28956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029200" y="1352550"/>
            <a:ext cx="1447800" cy="28956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066800" y="1657350"/>
            <a:ext cx="1140073" cy="1219200"/>
            <a:chOff x="1066800" y="1885950"/>
            <a:chExt cx="990600" cy="1447800"/>
          </a:xfrm>
        </p:grpSpPr>
        <p:sp>
          <p:nvSpPr>
            <p:cNvPr id="5" name="Rectangle 4"/>
            <p:cNvSpPr/>
            <p:nvPr/>
          </p:nvSpPr>
          <p:spPr>
            <a:xfrm>
              <a:off x="1066800" y="1885950"/>
              <a:ext cx="990600" cy="1447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  <a:p>
              <a:pPr algn="ctr"/>
              <a:r>
                <a:rPr lang="en-US" sz="1200" dirty="0"/>
                <a:t>Doc1</a:t>
              </a:r>
            </a:p>
            <a:p>
              <a:pPr algn="ctr"/>
              <a:r>
                <a:rPr lang="en-US" sz="1200" dirty="0"/>
                <a:t>Doc2</a:t>
              </a:r>
            </a:p>
            <a:p>
              <a:pPr algn="ctr"/>
              <a:r>
                <a:rPr lang="en-US" sz="1200" dirty="0"/>
                <a:t>Doc3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66800" y="1885950"/>
              <a:ext cx="695239" cy="5482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Shard 1</a:t>
              </a:r>
            </a:p>
            <a:p>
              <a:r>
                <a:rPr lang="en-US" sz="1200" dirty="0"/>
                <a:t>(primary)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048000" y="1657350"/>
            <a:ext cx="1140073" cy="1219200"/>
            <a:chOff x="1066800" y="1885950"/>
            <a:chExt cx="990600" cy="1447800"/>
          </a:xfrm>
        </p:grpSpPr>
        <p:sp>
          <p:nvSpPr>
            <p:cNvPr id="28" name="Rectangle 27"/>
            <p:cNvSpPr/>
            <p:nvPr/>
          </p:nvSpPr>
          <p:spPr>
            <a:xfrm>
              <a:off x="1066800" y="1885950"/>
              <a:ext cx="990600" cy="1447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  <a:p>
              <a:pPr algn="ctr"/>
              <a:r>
                <a:rPr lang="en-US" sz="1200" dirty="0"/>
                <a:t>Doc4</a:t>
              </a:r>
            </a:p>
            <a:p>
              <a:pPr algn="ctr"/>
              <a:r>
                <a:rPr lang="en-US" sz="1200" dirty="0"/>
                <a:t>Doc5</a:t>
              </a:r>
            </a:p>
            <a:p>
              <a:pPr algn="ctr"/>
              <a:r>
                <a:rPr lang="en-US" sz="1200" dirty="0"/>
                <a:t>Doc6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066800" y="1885950"/>
              <a:ext cx="695239" cy="5482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Shard 2</a:t>
              </a:r>
            </a:p>
            <a:p>
              <a:r>
                <a:rPr lang="en-US" sz="1200" dirty="0"/>
                <a:t>(primary)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048000" y="2952750"/>
            <a:ext cx="1140073" cy="1219200"/>
            <a:chOff x="3251715" y="1795463"/>
            <a:chExt cx="990600" cy="1447800"/>
          </a:xfrm>
          <a:solidFill>
            <a:schemeClr val="accent4"/>
          </a:solidFill>
        </p:grpSpPr>
        <p:sp>
          <p:nvSpPr>
            <p:cNvPr id="34" name="Rectangle 33"/>
            <p:cNvSpPr/>
            <p:nvPr/>
          </p:nvSpPr>
          <p:spPr>
            <a:xfrm>
              <a:off x="3251715" y="1795463"/>
              <a:ext cx="990600" cy="1447800"/>
            </a:xfrm>
            <a:prstGeom prst="rect">
              <a:avLst/>
            </a:prstGeom>
            <a:grpFill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  <a:p>
              <a:pPr algn="ctr"/>
              <a:r>
                <a:rPr lang="en-US" sz="1200" dirty="0"/>
                <a:t>Doc7</a:t>
              </a:r>
            </a:p>
            <a:p>
              <a:pPr algn="ctr"/>
              <a:r>
                <a:rPr lang="en-US" sz="1200" dirty="0"/>
                <a:t>Doc8</a:t>
              </a:r>
            </a:p>
            <a:p>
              <a:pPr algn="ctr"/>
              <a:r>
                <a:rPr lang="en-US" sz="1200" dirty="0"/>
                <a:t>Doc9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251715" y="1795463"/>
              <a:ext cx="643399" cy="54822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Shard 3</a:t>
              </a:r>
            </a:p>
            <a:p>
              <a:r>
                <a:rPr lang="en-US" sz="1200" dirty="0"/>
                <a:t>(replica)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7162800" y="2952750"/>
            <a:ext cx="1140073" cy="1219200"/>
            <a:chOff x="1066800" y="1885950"/>
            <a:chExt cx="990600" cy="1447800"/>
          </a:xfrm>
          <a:solidFill>
            <a:schemeClr val="accent4"/>
          </a:solidFill>
        </p:grpSpPr>
        <p:sp>
          <p:nvSpPr>
            <p:cNvPr id="37" name="Rectangle 36"/>
            <p:cNvSpPr/>
            <p:nvPr/>
          </p:nvSpPr>
          <p:spPr>
            <a:xfrm>
              <a:off x="1066800" y="1885950"/>
              <a:ext cx="990600" cy="1447800"/>
            </a:xfrm>
            <a:prstGeom prst="rect">
              <a:avLst/>
            </a:prstGeom>
            <a:grpFill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  <a:p>
              <a:pPr algn="ctr"/>
              <a:r>
                <a:rPr lang="en-US" sz="1200" dirty="0"/>
                <a:t>Doc1</a:t>
              </a:r>
            </a:p>
            <a:p>
              <a:pPr algn="ctr"/>
              <a:r>
                <a:rPr lang="en-US" sz="1200" dirty="0"/>
                <a:t>Doc2</a:t>
              </a:r>
            </a:p>
            <a:p>
              <a:pPr algn="ctr"/>
              <a:r>
                <a:rPr lang="en-US" sz="1200" dirty="0"/>
                <a:t>Doc3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066800" y="1885950"/>
              <a:ext cx="643399" cy="54822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Shard 1</a:t>
              </a:r>
            </a:p>
            <a:p>
              <a:r>
                <a:rPr lang="en-US" sz="1200" dirty="0"/>
                <a:t>(replica)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5181600" y="2952750"/>
            <a:ext cx="1140073" cy="1219200"/>
            <a:chOff x="1066800" y="1885950"/>
            <a:chExt cx="990600" cy="1447800"/>
          </a:xfrm>
          <a:solidFill>
            <a:schemeClr val="accent4"/>
          </a:solidFill>
        </p:grpSpPr>
        <p:sp>
          <p:nvSpPr>
            <p:cNvPr id="40" name="Rectangle 39"/>
            <p:cNvSpPr/>
            <p:nvPr/>
          </p:nvSpPr>
          <p:spPr>
            <a:xfrm>
              <a:off x="1066800" y="1885950"/>
              <a:ext cx="990600" cy="1447800"/>
            </a:xfrm>
            <a:prstGeom prst="rect">
              <a:avLst/>
            </a:prstGeom>
            <a:grpFill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  <a:p>
              <a:pPr algn="ctr"/>
              <a:r>
                <a:rPr lang="en-US" sz="1200" dirty="0"/>
                <a:t>Doc4</a:t>
              </a:r>
            </a:p>
            <a:p>
              <a:pPr algn="ctr"/>
              <a:r>
                <a:rPr lang="en-US" sz="1200" dirty="0"/>
                <a:t>Doc5</a:t>
              </a:r>
            </a:p>
            <a:p>
              <a:pPr algn="ctr"/>
              <a:r>
                <a:rPr lang="en-US" sz="1200" dirty="0"/>
                <a:t>Doc6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066800" y="1885950"/>
              <a:ext cx="643399" cy="54822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Shard 2</a:t>
              </a:r>
            </a:p>
            <a:p>
              <a:r>
                <a:rPr lang="en-US" sz="1200" dirty="0"/>
                <a:t>(replica)</a:t>
              </a: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457200" y="895350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Zone A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7162800" y="1657350"/>
            <a:ext cx="1140073" cy="1219200"/>
            <a:chOff x="1066800" y="1885950"/>
            <a:chExt cx="990600" cy="1447800"/>
          </a:xfrm>
        </p:grpSpPr>
        <p:sp>
          <p:nvSpPr>
            <p:cNvPr id="47" name="Rectangle 46"/>
            <p:cNvSpPr/>
            <p:nvPr/>
          </p:nvSpPr>
          <p:spPr>
            <a:xfrm>
              <a:off x="1066800" y="1885950"/>
              <a:ext cx="990600" cy="1447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  <a:p>
              <a:pPr algn="ctr"/>
              <a:r>
                <a:rPr lang="en-US" sz="1200" dirty="0"/>
                <a:t>Doc7</a:t>
              </a:r>
            </a:p>
            <a:p>
              <a:pPr algn="ctr"/>
              <a:r>
                <a:rPr lang="en-US" sz="1200" dirty="0"/>
                <a:t>Doc8</a:t>
              </a:r>
            </a:p>
            <a:p>
              <a:pPr algn="ctr"/>
              <a:r>
                <a:rPr lang="en-US" sz="1200" dirty="0"/>
                <a:t>Doc9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066800" y="1885950"/>
              <a:ext cx="695239" cy="5482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Shard 3</a:t>
              </a:r>
            </a:p>
            <a:p>
              <a:r>
                <a:rPr lang="en-US" sz="1200" dirty="0"/>
                <a:t>(primary)</a:t>
              </a: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25978E83-09B5-1A42-94FA-67DE42E67DD1}"/>
              </a:ext>
            </a:extLst>
          </p:cNvPr>
          <p:cNvSpPr txBox="1"/>
          <p:nvPr/>
        </p:nvSpPr>
        <p:spPr>
          <a:xfrm>
            <a:off x="6781800" y="4857750"/>
            <a:ext cx="2101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solidFill>
                  <a:schemeClr val="bg1">
                    <a:lumMod val="75000"/>
                  </a:schemeClr>
                </a:solidFill>
              </a:rPr>
              <a:t>© copyright REA Group Ltd</a:t>
            </a:r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8220435"/>
      </p:ext>
    </p:extLst>
  </p:cSld>
  <p:clrMapOvr>
    <a:masterClrMapping/>
  </p:clrMapOvr>
</p:sld>
</file>

<file path=ppt/theme/theme1.xml><?xml version="1.0" encoding="utf-8"?>
<a:theme xmlns:a="http://schemas.openxmlformats.org/drawingml/2006/main" name="REA PPT LR 16-9 Aug 1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useo">
      <a:majorFont>
        <a:latin typeface="Museo Sans 500"/>
        <a:ea typeface=""/>
        <a:cs typeface=""/>
      </a:majorFont>
      <a:minorFont>
        <a:latin typeface="Museo Sans 300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REA PPT LR 16-9 Aug 14.potx</Template>
  <TotalTime>810</TotalTime>
  <Words>722</Words>
  <Application>Microsoft Macintosh PowerPoint</Application>
  <PresentationFormat>On-screen Show (16:9)</PresentationFormat>
  <Paragraphs>297</Paragraphs>
  <Slides>22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Courier</vt:lpstr>
      <vt:lpstr>Museo Sans 300</vt:lpstr>
      <vt:lpstr>Museo Sans 500</vt:lpstr>
      <vt:lpstr>REA PPT LR 16-9 Aug 14</vt:lpstr>
      <vt:lpstr>Elasticsearch Architecture &amp; Operations</vt:lpstr>
      <vt:lpstr>Nodes, shards, clusters, etc.</vt:lpstr>
      <vt:lpstr>An index may be sharded across multiple nodes</vt:lpstr>
      <vt:lpstr>You can have more shards than nodes</vt:lpstr>
      <vt:lpstr>You can have more nodes than shards</vt:lpstr>
      <vt:lpstr>Shards may be replicated</vt:lpstr>
      <vt:lpstr>Shards may be replicated</vt:lpstr>
      <vt:lpstr>Shards &amp; Replicas</vt:lpstr>
      <vt:lpstr>Shard allocation awareness</vt:lpstr>
      <vt:lpstr>One node is elected master</vt:lpstr>
      <vt:lpstr>Master Nodes</vt:lpstr>
      <vt:lpstr>Master-only, Data-only, and Client-only Nodes</vt:lpstr>
      <vt:lpstr>Sizing</vt:lpstr>
      <vt:lpstr>Sizing your cluster</vt:lpstr>
      <vt:lpstr>Sizing your cluster</vt:lpstr>
      <vt:lpstr>Sizing your cluster</vt:lpstr>
      <vt:lpstr>Important Configuration Settings</vt:lpstr>
      <vt:lpstr>Stuff you really need to set in production</vt:lpstr>
      <vt:lpstr>X-Pack</vt:lpstr>
      <vt:lpstr>X-Pack</vt:lpstr>
      <vt:lpstr>Monitoring with X-Pack</vt:lpstr>
      <vt:lpstr>Demonstration (scripts/up-multi-node)</vt:lpstr>
    </vt:vector>
  </TitlesOfParts>
  <Manager/>
  <Company>REA Group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Elasticsearch Architecture &amp; Operations</dc:title>
  <dc:subject/>
  <dc:creator>David Kemp</dc:creator>
  <cp:keywords/>
  <dc:description/>
  <cp:lastModifiedBy>David Kemp</cp:lastModifiedBy>
  <cp:revision>79</cp:revision>
  <dcterms:created xsi:type="dcterms:W3CDTF">2014-08-07T04:26:04Z</dcterms:created>
  <dcterms:modified xsi:type="dcterms:W3CDTF">2021-02-24T22:21:24Z</dcterms:modified>
  <cp:category/>
</cp:coreProperties>
</file>