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75" r:id="rId4"/>
    <p:sldId id="280" r:id="rId5"/>
    <p:sldId id="279" r:id="rId6"/>
    <p:sldId id="282" r:id="rId7"/>
    <p:sldId id="281" r:id="rId8"/>
    <p:sldId id="286" r:id="rId9"/>
    <p:sldId id="285" r:id="rId10"/>
    <p:sldId id="284" r:id="rId11"/>
    <p:sldId id="283" r:id="rId12"/>
    <p:sldId id="278" r:id="rId13"/>
    <p:sldId id="287" r:id="rId14"/>
    <p:sldId id="288" r:id="rId15"/>
    <p:sldId id="289" r:id="rId16"/>
    <p:sldId id="290" r:id="rId17"/>
    <p:sldId id="292" r:id="rId18"/>
    <p:sldId id="29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48"/>
    <a:srgbClr val="DC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/>
    <p:restoredTop sz="94624"/>
  </p:normalViewPr>
  <p:slideViewPr>
    <p:cSldViewPr>
      <p:cViewPr varScale="1">
        <p:scale>
          <a:sx n="142" d="100"/>
          <a:sy n="142" d="100"/>
        </p:scale>
        <p:origin x="92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0BEC-550A-4FF5-8A23-3504083A2721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CD68-44D3-4681-9782-B8CA0706D3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7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2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5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6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9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© copyright REA Group Ltd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0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83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5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2954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4163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lang="en-AU" b="0" i="0" smtClean="0">
                <a:effectLst/>
              </a:defRPr>
            </a:lvl1pPr>
          </a:lstStyle>
          <a:p>
            <a:r>
              <a:rPr lang="en-AU" dirty="0"/>
              <a:t>© copyright REA Group Ltd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27804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1376" y="2647950"/>
            <a:ext cx="1807497" cy="20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66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37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3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7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8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53579"/>
            <a:ext cx="7772400" cy="61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DCC9C7"/>
                </a:solidFill>
              </a:defRPr>
            </a:lvl1pPr>
          </a:lstStyle>
          <a:p>
            <a:fld id="{34EA2891-22E2-437E-9AC7-83EC8F463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4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69" r:id="rId4"/>
    <p:sldLayoutId id="2147483651" r:id="rId5"/>
    <p:sldLayoutId id="2147483660" r:id="rId6"/>
    <p:sldLayoutId id="2147483663" r:id="rId7"/>
    <p:sldLayoutId id="2147483665" r:id="rId8"/>
    <p:sldLayoutId id="2147483664" r:id="rId9"/>
    <p:sldLayoutId id="2147483662" r:id="rId10"/>
    <p:sldLayoutId id="2147483667" r:id="rId11"/>
    <p:sldLayoutId id="2147483652" r:id="rId12"/>
    <p:sldLayoutId id="2147483655" r:id="rId13"/>
    <p:sldLayoutId id="2147483673" r:id="rId14"/>
    <p:sldLayoutId id="2147483674" r:id="rId15"/>
    <p:sldLayoutId id="2147483675" r:id="rId16"/>
    <p:sldLayoutId id="2147483676" r:id="rId17"/>
    <p:sldLayoutId id="2147483671" r:id="rId18"/>
    <p:sldLayoutId id="2147483672" r:id="rId19"/>
    <p:sldLayoutId id="2147483678" r:id="rId20"/>
    <p:sldLayoutId id="2147483670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rgbClr val="333F4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33F4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Elasticsearch Architecture &amp;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stuff you should know about running a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9464D-C87A-4E4B-BCBC-79D0A8520845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96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One node is elected </a:t>
            </a:r>
            <a:r>
              <a:rPr lang="en-US" sz="2400" b="1" i="1" dirty="0"/>
              <a:t>master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  <a:solidFill>
            <a:schemeClr val="accent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666750"/>
            <a:ext cx="92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  <a:p>
            <a:r>
              <a:rPr lang="en-US" dirty="0"/>
              <a:t>Master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EF03BB-178C-6542-B420-5B42F37CD8A8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7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master node:</a:t>
            </a:r>
          </a:p>
          <a:p>
            <a:r>
              <a:rPr lang="en-US" dirty="0"/>
              <a:t>Creates &amp; deletes indices</a:t>
            </a:r>
          </a:p>
          <a:p>
            <a:r>
              <a:rPr lang="en-US" dirty="0"/>
              <a:t>Tracks cluster membership</a:t>
            </a:r>
          </a:p>
          <a:p>
            <a:r>
              <a:rPr lang="en-US" dirty="0"/>
              <a:t>Allocates shards to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A7F3-C036-844F-96BC-E8C77415858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Master-only, Data-only, and Client-only Nodes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962400" y="2419350"/>
            <a:ext cx="1447800" cy="685800"/>
            <a:chOff x="609600" y="1809750"/>
            <a:chExt cx="1447800" cy="685800"/>
          </a:xfrm>
        </p:grpSpPr>
        <p:sp>
          <p:nvSpPr>
            <p:cNvPr id="24" name="Rounded Rectangle 23"/>
            <p:cNvSpPr/>
            <p:nvPr/>
          </p:nvSpPr>
          <p:spPr>
            <a:xfrm>
              <a:off x="609600" y="1809750"/>
              <a:ext cx="1447800" cy="685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1962150"/>
              <a:ext cx="128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Node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2419350"/>
            <a:ext cx="1447800" cy="685800"/>
            <a:chOff x="609600" y="1809750"/>
            <a:chExt cx="1447800" cy="685800"/>
          </a:xfrm>
        </p:grpSpPr>
        <p:sp>
          <p:nvSpPr>
            <p:cNvPr id="30" name="Rounded Rectangle 29"/>
            <p:cNvSpPr/>
            <p:nvPr/>
          </p:nvSpPr>
          <p:spPr>
            <a:xfrm>
              <a:off x="609600" y="1809750"/>
              <a:ext cx="1447800" cy="685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2000" y="1962150"/>
              <a:ext cx="128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Node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743200" y="33337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Eligible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0" y="1428750"/>
            <a:ext cx="2057400" cy="5334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Client-only Node</a:t>
            </a: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3124200" y="1962150"/>
            <a:ext cx="9525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4" idx="0"/>
          </p:cNvCxnSpPr>
          <p:nvPr/>
        </p:nvCxnSpPr>
        <p:spPr>
          <a:xfrm>
            <a:off x="4038600" y="1962150"/>
            <a:ext cx="6477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38671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48200" y="31813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Eligible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04D52-399D-924E-A5A7-1750E2C8051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3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Configuration Settings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DF4E5-ACFD-9440-94C3-CE7409CCFAA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4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you really need to set in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Enforced by Bootstrap Checks:</a:t>
            </a:r>
          </a:p>
          <a:p>
            <a:r>
              <a:rPr lang="en-US" dirty="0"/>
              <a:t>Heap Size </a:t>
            </a:r>
            <a:r>
              <a:rPr lang="en-US" sz="2000" dirty="0"/>
              <a:t>(not too small, nor too big)</a:t>
            </a:r>
            <a:endParaRPr lang="en-US" dirty="0"/>
          </a:p>
          <a:p>
            <a:r>
              <a:rPr lang="en-US" dirty="0"/>
              <a:t>Max number of open files descriptors</a:t>
            </a:r>
          </a:p>
          <a:p>
            <a:r>
              <a:rPr lang="en-US" dirty="0"/>
              <a:t>Memory Lock (</a:t>
            </a:r>
            <a:r>
              <a:rPr lang="en-US" dirty="0" err="1"/>
              <a:t>mlockall</a:t>
            </a:r>
            <a:r>
              <a:rPr lang="en-US" dirty="0"/>
              <a:t>)</a:t>
            </a:r>
          </a:p>
          <a:p>
            <a:r>
              <a:rPr lang="en-US" dirty="0"/>
              <a:t>Max number of threads</a:t>
            </a:r>
          </a:p>
          <a:p>
            <a:r>
              <a:rPr lang="en-US" dirty="0" err="1"/>
              <a:t>discovery.zen.minimum_master_nodes</a:t>
            </a:r>
            <a:endParaRPr lang="en-US" dirty="0"/>
          </a:p>
          <a:p>
            <a:r>
              <a:rPr lang="en-US"/>
              <a:t>….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4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X-Pack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B4871-1625-1C44-A992-A98B42E57EB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5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Elastic Products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Monitoring (aka Marvel)</a:t>
            </a:r>
          </a:p>
          <a:p>
            <a:r>
              <a:rPr lang="en-US" dirty="0"/>
              <a:t>Alerting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CD982-4905-8845-93FB-B4CB635C46D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Monitoring with X-Pack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541875" y="3960406"/>
            <a:ext cx="1295400" cy="609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604591" y="3952432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5837275" y="4257232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CCB212-F10A-124C-81CE-EC113BE6CE1E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3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Demonstration (scripts/up-multi-node)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(Dev tools)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73233" y="3974291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(Monitoring)</a:t>
            </a:r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D86AB-C924-D64C-BD11-C60064E22A98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Nodes, shards, clusters,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A1FA1-DDCD-4542-94BF-FCFF3D506721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622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An index may be </a:t>
            </a:r>
            <a:r>
              <a:rPr lang="en-US" sz="2400" b="1" i="1" dirty="0" err="1"/>
              <a:t>sharded</a:t>
            </a:r>
            <a:r>
              <a:rPr lang="en-US" sz="2400" b="1" dirty="0"/>
              <a:t> across multiple </a:t>
            </a:r>
            <a:r>
              <a:rPr lang="en-US" sz="2400" b="1" i="1" dirty="0"/>
              <a:t>nodes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F8025-9A9D-8940-AC3A-0DC4E5DA5C0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8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shards than nodes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8765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15811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0400" y="2800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19F74-2501-574B-BCF7-8E7BCDD4773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4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nodes than shards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Doc6</a:t>
            </a:r>
          </a:p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26957-F5BD-A346-A7C4-5E95AB18F4E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0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1600" y="1657350"/>
            <a:ext cx="1140073" cy="1219200"/>
            <a:chOff x="1066800" y="1885950"/>
            <a:chExt cx="990600" cy="1447800"/>
          </a:xfrm>
        </p:grpSpPr>
        <p:sp>
          <p:nvSpPr>
            <p:cNvPr id="31" name="Rectangle 3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A33CB34-47E8-BF40-8B14-E69AF1E8AE8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7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FB853AF-AE7F-4041-B6AC-DEF25010D12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Shards &amp;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an existing index:</a:t>
            </a:r>
          </a:p>
          <a:p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modify the shard count</a:t>
            </a:r>
          </a:p>
          <a:p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modify the replica count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6F4C-D361-CB4C-B7EB-019758B3E3A3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24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895350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 allocation awareness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80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8953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5978E83-09B5-1A42-94FA-67DE42E67DD1}"/>
              </a:ext>
            </a:extLst>
          </p:cNvPr>
          <p:cNvSpPr txBox="1"/>
          <p:nvPr/>
        </p:nvSpPr>
        <p:spPr>
          <a:xfrm>
            <a:off x="6781800" y="48577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20435"/>
      </p:ext>
    </p:extLst>
  </p:cSld>
  <p:clrMapOvr>
    <a:masterClrMapping/>
  </p:clrMapOvr>
</p:sld>
</file>

<file path=ppt/theme/theme1.xml><?xml version="1.0" encoding="utf-8"?>
<a:theme xmlns:a="http://schemas.openxmlformats.org/drawingml/2006/main" name="REA PPT LR 16-9 Aug 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useo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 PPT LR 16-9 Aug 14.potx</Template>
  <TotalTime>746</TotalTime>
  <Words>570</Words>
  <Application>Microsoft Macintosh PowerPoint</Application>
  <PresentationFormat>On-screen Show (16:9)</PresentationFormat>
  <Paragraphs>273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Museo Sans 300</vt:lpstr>
      <vt:lpstr>Museo Sans 500</vt:lpstr>
      <vt:lpstr>REA PPT LR 16-9 Aug 14</vt:lpstr>
      <vt:lpstr>Elasticsearch Architecture &amp; Operations</vt:lpstr>
      <vt:lpstr>Nodes, shards, clusters, etc.</vt:lpstr>
      <vt:lpstr>An index may be sharded across multiple nodes</vt:lpstr>
      <vt:lpstr>You can have more shards than nodes</vt:lpstr>
      <vt:lpstr>You can have more nodes than shards</vt:lpstr>
      <vt:lpstr>Shards may be replicated</vt:lpstr>
      <vt:lpstr>Shards may be replicated</vt:lpstr>
      <vt:lpstr>Shards &amp; Replicas</vt:lpstr>
      <vt:lpstr>Shard allocation awareness</vt:lpstr>
      <vt:lpstr>One node is elected master</vt:lpstr>
      <vt:lpstr>Master Nodes</vt:lpstr>
      <vt:lpstr>Master-only, Data-only, and Client-only Nodes</vt:lpstr>
      <vt:lpstr>Important Configuration Settings</vt:lpstr>
      <vt:lpstr>Stuff you really need to set in production</vt:lpstr>
      <vt:lpstr>X-Pack</vt:lpstr>
      <vt:lpstr>X-Pack</vt:lpstr>
      <vt:lpstr>Monitoring with X-Pack</vt:lpstr>
      <vt:lpstr>Demonstration (scripts/up-multi-node)</vt:lpstr>
    </vt:vector>
  </TitlesOfParts>
  <Manager/>
  <Company>REA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Architecture &amp; Operations</dc:title>
  <dc:subject/>
  <dc:creator>David Kemp</dc:creator>
  <cp:keywords/>
  <dc:description/>
  <cp:lastModifiedBy>David Kemp</cp:lastModifiedBy>
  <cp:revision>73</cp:revision>
  <dcterms:created xsi:type="dcterms:W3CDTF">2014-08-07T04:26:04Z</dcterms:created>
  <dcterms:modified xsi:type="dcterms:W3CDTF">2018-10-11T09:27:25Z</dcterms:modified>
  <cp:category/>
</cp:coreProperties>
</file>