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7C43F0-DF4A-4C38-A72E-4C6D4747B7D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What we wanted our project to do :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Want to do.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No prediction, perception - less compute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Action Space : move to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B2D875B-7EB5-4286-8A7E-B20C66170030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A7265DD-DE1D-4924-9B7F-6FE7667E4CAC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0" y="4775400"/>
            <a:ext cx="9860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Raleway"/>
                <a:ea typeface="Raleway"/>
              </a:rPr>
              <a:t>Group 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4104720" y="4775400"/>
            <a:ext cx="9381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Raleway"/>
                <a:ea typeface="Raleway"/>
              </a:rPr>
              <a:t>RoboNav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0" y="4775400"/>
            <a:ext cx="9143640" cy="36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Raleway"/>
                <a:ea typeface="Raleway"/>
              </a:rPr>
              <a:t>Group 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4104360" y="4775400"/>
            <a:ext cx="9381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Raleway"/>
                <a:ea typeface="Raleway"/>
              </a:rPr>
              <a:t>RoboNav</a:t>
            </a:r>
            <a:endParaRPr b="0" lang="en-US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1a1a1a"/>
                </a:solidFill>
                <a:latin typeface="Raleway"/>
                <a:ea typeface="Raleway"/>
              </a:rPr>
              <a:t>RoboNav: Robot Navigation in Dynamic Environment using Deep Reinforcement Learning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Group 7: Abhishek Jain, Kavit Nilesh Shah, Kenechukwu C. Mbanisi, Sanjeev Kannan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Guided By: Prof. Yanhua Li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3B27399-5ECB-495E-9911-E1A6CCF5DFA0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F47F318-F7A7-4BB3-9FAF-E0B3183C3E1F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188;p22" descr=""/>
          <p:cNvPicPr/>
          <p:nvPr/>
        </p:nvPicPr>
        <p:blipFill>
          <a:blip r:embed="rId1"/>
          <a:stretch/>
        </p:blipFill>
        <p:spPr>
          <a:xfrm>
            <a:off x="1253520" y="1172880"/>
            <a:ext cx="3191400" cy="3191400"/>
          </a:xfrm>
          <a:prstGeom prst="rect">
            <a:avLst/>
          </a:prstGeom>
          <a:ln>
            <a:noFill/>
          </a:ln>
        </p:spPr>
      </p:pic>
      <p:pic>
        <p:nvPicPr>
          <p:cNvPr id="159" name="Google Shape;189;p22" descr=""/>
          <p:cNvPicPr/>
          <p:nvPr/>
        </p:nvPicPr>
        <p:blipFill>
          <a:blip r:embed="rId2"/>
          <a:stretch/>
        </p:blipFill>
        <p:spPr>
          <a:xfrm>
            <a:off x="5303880" y="1194120"/>
            <a:ext cx="3140280" cy="314892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2066040" y="439200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Untrained Agent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6126480" y="436464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Trained Agent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1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3" name="Google Shape;197;p23" descr=""/>
          <p:cNvPicPr/>
          <p:nvPr/>
        </p:nvPicPr>
        <p:blipFill>
          <a:blip r:embed="rId1"/>
          <a:stretch/>
        </p:blipFill>
        <p:spPr>
          <a:xfrm>
            <a:off x="311760" y="2784240"/>
            <a:ext cx="4620240" cy="92088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198;p23" descr=""/>
          <p:cNvPicPr/>
          <p:nvPr/>
        </p:nvPicPr>
        <p:blipFill>
          <a:blip r:embed="rId2"/>
          <a:stretch/>
        </p:blipFill>
        <p:spPr>
          <a:xfrm>
            <a:off x="5200560" y="963360"/>
            <a:ext cx="3785760" cy="36342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261720" y="1169640"/>
            <a:ext cx="4134240" cy="18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No major obstacles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Static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All the 3 agents perform good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531550D-8EE1-4A84-BE6D-7CE4780F524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82D9EE2-3127-49EB-9DD9-05189666B9BB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2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1" name="Google Shape;209;p24" descr=""/>
          <p:cNvPicPr/>
          <p:nvPr/>
        </p:nvPicPr>
        <p:blipFill>
          <a:blip r:embed="rId1"/>
          <a:stretch/>
        </p:blipFill>
        <p:spPr>
          <a:xfrm>
            <a:off x="5397480" y="1136520"/>
            <a:ext cx="3285000" cy="328500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210;p24" descr=""/>
          <p:cNvPicPr/>
          <p:nvPr/>
        </p:nvPicPr>
        <p:blipFill>
          <a:blip r:embed="rId2"/>
          <a:stretch/>
        </p:blipFill>
        <p:spPr>
          <a:xfrm>
            <a:off x="1046880" y="1089720"/>
            <a:ext cx="3378240" cy="3378240"/>
          </a:xfrm>
          <a:prstGeom prst="rect">
            <a:avLst/>
          </a:prstGeom>
          <a:ln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1950120" y="442152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Untrained Agent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6423120" y="442152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Trained Agent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217;p25" descr=""/>
          <p:cNvPicPr/>
          <p:nvPr/>
        </p:nvPicPr>
        <p:blipFill>
          <a:blip r:embed="rId1"/>
          <a:stretch/>
        </p:blipFill>
        <p:spPr>
          <a:xfrm>
            <a:off x="311760" y="3037320"/>
            <a:ext cx="4587120" cy="99540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218;p25" descr=""/>
          <p:cNvPicPr/>
          <p:nvPr/>
        </p:nvPicPr>
        <p:blipFill>
          <a:blip r:embed="rId2"/>
          <a:stretch/>
        </p:blipFill>
        <p:spPr>
          <a:xfrm>
            <a:off x="5182560" y="855000"/>
            <a:ext cx="3770640" cy="36198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2BBF2FF-468E-4388-88C1-E0ABECE757AE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61720" y="1169640"/>
            <a:ext cx="413424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Some obstacles in form of cylindrical poles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Static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DDPG and Move-Base agents give good performance while the DQN agent falters in some trials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38A7CE3-BB2B-41B9-A7B0-E3EFA56FB8B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3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4" name="Google Shape;230;p26" descr=""/>
          <p:cNvPicPr/>
          <p:nvPr/>
        </p:nvPicPr>
        <p:blipFill>
          <a:blip r:embed="rId1"/>
          <a:stretch/>
        </p:blipFill>
        <p:spPr>
          <a:xfrm>
            <a:off x="5206320" y="1107360"/>
            <a:ext cx="3310560" cy="332712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231;p26" descr=""/>
          <p:cNvPicPr/>
          <p:nvPr/>
        </p:nvPicPr>
        <p:blipFill>
          <a:blip r:embed="rId2"/>
          <a:stretch/>
        </p:blipFill>
        <p:spPr>
          <a:xfrm>
            <a:off x="1015920" y="1107360"/>
            <a:ext cx="3310560" cy="331056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1834560" y="441792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Untrained Agent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104880" y="441792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Trained Agent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238;p27" descr=""/>
          <p:cNvPicPr/>
          <p:nvPr/>
        </p:nvPicPr>
        <p:blipFill>
          <a:blip r:embed="rId1"/>
          <a:stretch/>
        </p:blipFill>
        <p:spPr>
          <a:xfrm>
            <a:off x="311760" y="3124440"/>
            <a:ext cx="4826880" cy="103464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239;p27" descr=""/>
          <p:cNvPicPr/>
          <p:nvPr/>
        </p:nvPicPr>
        <p:blipFill>
          <a:blip r:embed="rId2"/>
          <a:stretch/>
        </p:blipFill>
        <p:spPr>
          <a:xfrm>
            <a:off x="5162400" y="649080"/>
            <a:ext cx="3714120" cy="3510000"/>
          </a:xfrm>
          <a:prstGeom prst="rect">
            <a:avLst/>
          </a:prstGeom>
          <a:ln>
            <a:noFill/>
          </a:ln>
        </p:spPr>
      </p:pic>
      <p:sp>
        <p:nvSpPr>
          <p:cNvPr id="190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683B622-2B8D-4E53-9C67-FC7D935E8ED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61720" y="1169640"/>
            <a:ext cx="4551120" cy="21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Fixed moving obstacles in form of cylindrical poles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Dynamic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DDPG agent gives good performance while the DQN and Move-Base agents perform poorly.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1612015-7FD5-48C5-9146-1D2380092EC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4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7" name="Google Shape;251;p28" descr=""/>
          <p:cNvPicPr/>
          <p:nvPr/>
        </p:nvPicPr>
        <p:blipFill>
          <a:blip r:embed="rId1"/>
          <a:stretch/>
        </p:blipFill>
        <p:spPr>
          <a:xfrm>
            <a:off x="5182200" y="1178640"/>
            <a:ext cx="3202920" cy="321876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252;p28" descr=""/>
          <p:cNvPicPr/>
          <p:nvPr/>
        </p:nvPicPr>
        <p:blipFill>
          <a:blip r:embed="rId2"/>
          <a:stretch/>
        </p:blipFill>
        <p:spPr>
          <a:xfrm>
            <a:off x="1062000" y="1138320"/>
            <a:ext cx="3248640" cy="325944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1793160" y="439812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Untrained Agent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6054120" y="4398120"/>
            <a:ext cx="167328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unito"/>
                <a:ea typeface="Nunito"/>
              </a:rPr>
              <a:t>Trained Agent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59;p29" descr=""/>
          <p:cNvPicPr/>
          <p:nvPr/>
        </p:nvPicPr>
        <p:blipFill>
          <a:blip r:embed="rId1"/>
          <a:stretch/>
        </p:blipFill>
        <p:spPr>
          <a:xfrm>
            <a:off x="362520" y="3507120"/>
            <a:ext cx="4638600" cy="97380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260;p29" descr=""/>
          <p:cNvPicPr/>
          <p:nvPr/>
        </p:nvPicPr>
        <p:blipFill>
          <a:blip r:embed="rId2"/>
          <a:stretch/>
        </p:blipFill>
        <p:spPr>
          <a:xfrm>
            <a:off x="5061960" y="603360"/>
            <a:ext cx="3837600" cy="3808800"/>
          </a:xfrm>
          <a:prstGeom prst="rect">
            <a:avLst/>
          </a:prstGeom>
          <a:ln>
            <a:noFill/>
          </a:ln>
        </p:spPr>
      </p:pic>
      <p:sp>
        <p:nvSpPr>
          <p:cNvPr id="203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6B071EE-AA73-4F43-BBF0-154A8189E39E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61720" y="1068840"/>
            <a:ext cx="505728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Random moving obstacles in form of cylindrical poles coupled with fixed obstacles in form of rectangular walls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Dynamic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DDPG and Move-Base agents gives good performance while the DQN agent performs poorly.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69;p30" descr=""/>
          <p:cNvPicPr/>
          <p:nvPr/>
        </p:nvPicPr>
        <p:blipFill>
          <a:blip r:embed="rId1"/>
          <a:stretch/>
        </p:blipFill>
        <p:spPr>
          <a:xfrm>
            <a:off x="5511240" y="652680"/>
            <a:ext cx="3542040" cy="310032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5585DFE-B49D-4EC6-9F5F-4AE2C3D4D076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Simulation 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12920" y="572760"/>
            <a:ext cx="22406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9988"/>
                </a:solidFill>
                <a:latin typeface="Lato"/>
                <a:ea typeface="Lato"/>
              </a:rPr>
              <a:t>STAGE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61720" y="1068840"/>
            <a:ext cx="479988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Novel dynamic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None of the agents were trained in this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All 3 agents perform good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2" name="Google Shape;274;p30" descr=""/>
          <p:cNvPicPr/>
          <p:nvPr/>
        </p:nvPicPr>
        <p:blipFill>
          <a:blip r:embed="rId2"/>
          <a:stretch/>
        </p:blipFill>
        <p:spPr>
          <a:xfrm>
            <a:off x="788400" y="2571840"/>
            <a:ext cx="3168360" cy="20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81160" y="1019520"/>
            <a:ext cx="481752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2 different types of DRL agents were used: DQN and DDPG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DQN learns faster as compared to DDPG while DDPG gives better control and smoother trajectories than DQN.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DDPG gives better accuracy than DQN owing to its continuous action-space.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Move-Base tends to fail in dynamic environment while DRL agents give appreciable performance.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4" name="Google Shape;280;p31" descr=""/>
          <p:cNvPicPr/>
          <p:nvPr/>
        </p:nvPicPr>
        <p:blipFill>
          <a:blip r:embed="rId1"/>
          <a:stretch/>
        </p:blipFill>
        <p:spPr>
          <a:xfrm>
            <a:off x="5529600" y="1388880"/>
            <a:ext cx="3354840" cy="201492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6029280" y="3338640"/>
            <a:ext cx="28555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Arial"/>
                <a:ea typeface="Arial"/>
              </a:rPr>
              <a:t>Number of Episodes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 rot="16200000">
            <a:off x="4522680" y="2007720"/>
            <a:ext cx="2057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1a1a1a"/>
                </a:solidFill>
                <a:latin typeface="Arial"/>
                <a:ea typeface="Arial"/>
              </a:rPr>
              <a:t>Average Reward ( 30 ep.)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139160" y="1664640"/>
            <a:ext cx="47556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DQN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7811280" y="1518480"/>
            <a:ext cx="5317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DDPG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9" name="TextShape 6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6008A32-E57F-444C-8BF8-20A0F07B979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0" name="TextShape 7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Discussion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Where we’re headed!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A1E7983-A604-44B6-9362-8F1AADC8B52D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8" name="Google Shape;96;p14" descr=""/>
          <p:cNvPicPr/>
          <p:nvPr/>
        </p:nvPicPr>
        <p:blipFill>
          <a:blip r:embed="rId1"/>
          <a:stretch/>
        </p:blipFill>
        <p:spPr>
          <a:xfrm>
            <a:off x="1634040" y="887400"/>
            <a:ext cx="5875920" cy="33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6840" y="1008720"/>
            <a:ext cx="4134240" cy="32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Dense laser scans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Map-based approach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Including observation history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Normalizing laser scan information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Expanding action space (linear vel)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Lato"/>
                <a:ea typeface="Lato"/>
              </a:rPr>
              <a:t>Sensor fusion (LiDAR + camera) for better scene/environment understanding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2" name="Google Shape;292;p32" descr=""/>
          <p:cNvPicPr/>
          <p:nvPr/>
        </p:nvPicPr>
        <p:blipFill>
          <a:blip r:embed="rId1"/>
          <a:stretch/>
        </p:blipFill>
        <p:spPr>
          <a:xfrm>
            <a:off x="4682160" y="628920"/>
            <a:ext cx="1893240" cy="1806480"/>
          </a:xfrm>
          <a:prstGeom prst="rect">
            <a:avLst/>
          </a:prstGeom>
          <a:ln>
            <a:noFill/>
          </a:ln>
        </p:spPr>
      </p:pic>
      <p:pic>
        <p:nvPicPr>
          <p:cNvPr id="223" name="Google Shape;293;p32" descr=""/>
          <p:cNvPicPr/>
          <p:nvPr/>
        </p:nvPicPr>
        <p:blipFill>
          <a:blip r:embed="rId2"/>
          <a:stretch/>
        </p:blipFill>
        <p:spPr>
          <a:xfrm>
            <a:off x="6923160" y="629280"/>
            <a:ext cx="1893240" cy="180648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4708800" y="2427840"/>
            <a:ext cx="18932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360 Samples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923160" y="2427840"/>
            <a:ext cx="18932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24 Samples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6" name="Google Shape;296;p32" descr=""/>
          <p:cNvPicPr/>
          <p:nvPr/>
        </p:nvPicPr>
        <p:blipFill>
          <a:blip r:embed="rId3"/>
          <a:stretch/>
        </p:blipFill>
        <p:spPr>
          <a:xfrm>
            <a:off x="4572000" y="3043800"/>
            <a:ext cx="4489920" cy="1414080"/>
          </a:xfrm>
          <a:prstGeom prst="rect">
            <a:avLst/>
          </a:prstGeom>
          <a:ln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4898160" y="4341240"/>
            <a:ext cx="39157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Calibri"/>
              </a:rPr>
              <a:t>Map-based Approach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TextShape 5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17A4351-A61B-474B-8F2B-AF136B9A4BD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9" name="TextShape 6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Future Work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Introduction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67400" y="775800"/>
            <a:ext cx="4975920" cy="170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Mobile Robot Navigation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Decide between several factors 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Shortest Distance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Obstacle avoidance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Least 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Partially observable states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FBBFDE8-1F72-4FCA-B568-2A4D83C3336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Google Shape;104;p15" descr=""/>
          <p:cNvPicPr/>
          <p:nvPr/>
        </p:nvPicPr>
        <p:blipFill>
          <a:blip r:embed="rId1"/>
          <a:stretch/>
        </p:blipFill>
        <p:spPr>
          <a:xfrm>
            <a:off x="558360" y="2884320"/>
            <a:ext cx="2565720" cy="175212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05;p15" descr=""/>
          <p:cNvPicPr/>
          <p:nvPr/>
        </p:nvPicPr>
        <p:blipFill>
          <a:blip r:embed="rId2"/>
          <a:stretch/>
        </p:blipFill>
        <p:spPr>
          <a:xfrm>
            <a:off x="6839280" y="2864520"/>
            <a:ext cx="2045520" cy="175212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06;p15" descr=""/>
          <p:cNvPicPr/>
          <p:nvPr/>
        </p:nvPicPr>
        <p:blipFill>
          <a:blip r:embed="rId3"/>
          <a:stretch/>
        </p:blipFill>
        <p:spPr>
          <a:xfrm>
            <a:off x="3254040" y="2864520"/>
            <a:ext cx="3486600" cy="17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77560" y="575640"/>
            <a:ext cx="8588520" cy="267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Classical Mobile Robot Navigation Methods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Pipeline : Perception -&gt; Planning -&gt; Control [1]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Latest Methods include : SLAM [2], D*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Drawbacks with Classical Methods: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Perception, Making sense of data - high processing GPU required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Require Re-planning when obstacle is encountered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Reinforcement Learning - addresses most shortcomings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Only Laser Data - no “perception” or “prediction” required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12;p16" descr=""/>
          <p:cNvPicPr/>
          <p:nvPr/>
        </p:nvPicPr>
        <p:blipFill>
          <a:blip r:embed="rId1"/>
          <a:stretch/>
        </p:blipFill>
        <p:spPr>
          <a:xfrm>
            <a:off x="1572120" y="2975040"/>
            <a:ext cx="5999400" cy="128772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959A302-F060-4F27-9CAE-F649C31AD867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Related Work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0" y="4384440"/>
            <a:ext cx="579276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Lato"/>
                <a:ea typeface="Lato"/>
              </a:rPr>
              <a:t>[1] http://wiki.ros.org/move_base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Lato"/>
                <a:ea typeface="Lato"/>
              </a:rPr>
              <a:t>[2] Durrant-Whyte, Hugh, and Tim Bailey. ”Simultaneous localization and mapping: part I.” IEEE robotics &amp; automation magazine 13.2 (2006): 99-110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Lato"/>
                <a:ea typeface="Lato"/>
              </a:rPr>
              <a:t>[3] https://www.researchgate.net/figure/From-a-modular-pipeline-to-a-perception-planning-deep-neural-network-approach-for_fig1_334049155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854440" y="4187520"/>
            <a:ext cx="4120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ato"/>
                <a:ea typeface="Lato"/>
              </a:rPr>
              <a:t>Software Pipeline for Mobile Robot Navigation[3]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47240" y="3656880"/>
            <a:ext cx="4207680" cy="9921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>
              <a:lnSpc>
                <a:spcPct val="115000"/>
              </a:lnSpc>
            </a:pPr>
            <a:r>
              <a:rPr b="0" lang="en-US" sz="14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Problem Formulation :</a:t>
            </a:r>
            <a:br/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Navigating an RL agent to a goal destination  in a closed environment with static and moving obstacles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F339526-A945-4DC6-8357-65896C5E306C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08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Methodology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59840" y="641160"/>
            <a:ext cx="4207680" cy="9921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4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Observation Space :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Laser Scan Data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Current position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Orientation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4740840" y="641160"/>
            <a:ext cx="4207680" cy="1742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4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Action Space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Discrete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Linear Velocity V</a:t>
            </a:r>
            <a:r>
              <a:rPr b="0" lang="en-US" sz="1200" spc="-1" strike="noStrike" baseline="-25000">
                <a:solidFill>
                  <a:srgbClr val="595959"/>
                </a:solidFill>
                <a:latin typeface="Nunito SemiBold"/>
                <a:ea typeface="Nunito SemiBold"/>
              </a:rPr>
              <a:t>x</a:t>
            </a: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    = {0.15}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Angular Velocity w</a:t>
            </a:r>
            <a:r>
              <a:rPr b="0" lang="en-US" sz="1200" spc="-1" strike="noStrike" baseline="-25000">
                <a:solidFill>
                  <a:srgbClr val="595959"/>
                </a:solidFill>
                <a:latin typeface="Nunito SemiBold"/>
                <a:ea typeface="Nunito SemiBold"/>
              </a:rPr>
              <a:t>z</a:t>
            </a: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 = {-1.5, -0.75, 0.0, .075, 1.5} rad/s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Continuous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Linear Velocity V</a:t>
            </a:r>
            <a:r>
              <a:rPr b="0" lang="en-US" sz="1200" spc="-1" strike="noStrike" baseline="-25000">
                <a:solidFill>
                  <a:srgbClr val="595959"/>
                </a:solidFill>
                <a:latin typeface="Nunito SemiBold"/>
                <a:ea typeface="Nunito SemiBold"/>
              </a:rPr>
              <a:t>x</a:t>
            </a: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 </a:t>
            </a: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 = {0.15} m/s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Angular Velocity w</a:t>
            </a:r>
            <a:r>
              <a:rPr b="0" lang="en-US" sz="1200" spc="-1" strike="noStrike" baseline="-25000">
                <a:solidFill>
                  <a:srgbClr val="595959"/>
                </a:solidFill>
                <a:latin typeface="Nunito SemiBold"/>
                <a:ea typeface="Nunito SemiBold"/>
              </a:rPr>
              <a:t>z</a:t>
            </a:r>
            <a:r>
              <a:rPr b="0" lang="en-US" sz="12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 = [-2,2] rad/s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798440" y="2798280"/>
            <a:ext cx="4207680" cy="1850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4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Rewards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+ve : 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Getting close to Goal, 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heading towards goal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-ve : 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Increasing Distance from Goal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heading away from goal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17" name="Group 7"/>
          <p:cNvGrpSpPr/>
          <p:nvPr/>
        </p:nvGrpSpPr>
        <p:grpSpPr>
          <a:xfrm>
            <a:off x="303120" y="2003760"/>
            <a:ext cx="1920600" cy="1244880"/>
            <a:chOff x="303120" y="2003760"/>
            <a:chExt cx="1920600" cy="1244880"/>
          </a:xfrm>
        </p:grpSpPr>
        <p:pic>
          <p:nvPicPr>
            <p:cNvPr id="118" name="Google Shape;128;p17" descr=""/>
            <p:cNvPicPr/>
            <p:nvPr/>
          </p:nvPicPr>
          <p:blipFill>
            <a:blip r:embed="rId1"/>
            <a:stretch/>
          </p:blipFill>
          <p:spPr>
            <a:xfrm>
              <a:off x="303120" y="2003760"/>
              <a:ext cx="1920600" cy="1244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9" name="CustomShape 8"/>
            <p:cNvSpPr/>
            <p:nvPr/>
          </p:nvSpPr>
          <p:spPr>
            <a:xfrm>
              <a:off x="1339560" y="2665800"/>
              <a:ext cx="641880" cy="4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9"/>
            <p:cNvSpPr/>
            <p:nvPr/>
          </p:nvSpPr>
          <p:spPr>
            <a:xfrm>
              <a:off x="1358640" y="2691360"/>
              <a:ext cx="470160" cy="21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0"/>
            <p:cNvSpPr/>
            <p:nvPr/>
          </p:nvSpPr>
          <p:spPr>
            <a:xfrm>
              <a:off x="1295280" y="2703960"/>
              <a:ext cx="356040" cy="34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1"/>
            <p:cNvSpPr/>
            <p:nvPr/>
          </p:nvSpPr>
          <p:spPr>
            <a:xfrm flipH="1">
              <a:off x="1231560" y="2703960"/>
              <a:ext cx="63360" cy="45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" name="Group 12"/>
          <p:cNvGrpSpPr/>
          <p:nvPr/>
        </p:nvGrpSpPr>
        <p:grpSpPr>
          <a:xfrm>
            <a:off x="2338920" y="2003760"/>
            <a:ext cx="1920600" cy="1244880"/>
            <a:chOff x="2338920" y="2003760"/>
            <a:chExt cx="1920600" cy="1244880"/>
          </a:xfrm>
        </p:grpSpPr>
        <p:pic>
          <p:nvPicPr>
            <p:cNvPr id="124" name="Google Shape;134;p17" descr=""/>
            <p:cNvPicPr/>
            <p:nvPr/>
          </p:nvPicPr>
          <p:blipFill>
            <a:blip r:embed="rId2"/>
            <a:stretch/>
          </p:blipFill>
          <p:spPr>
            <a:xfrm>
              <a:off x="2338920" y="2003760"/>
              <a:ext cx="1920600" cy="1244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5" name="CustomShape 13"/>
            <p:cNvSpPr/>
            <p:nvPr/>
          </p:nvSpPr>
          <p:spPr>
            <a:xfrm>
              <a:off x="3375720" y="2665800"/>
              <a:ext cx="641880" cy="4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4"/>
            <p:cNvSpPr/>
            <p:nvPr/>
          </p:nvSpPr>
          <p:spPr>
            <a:xfrm flipH="1">
              <a:off x="3267360" y="2703960"/>
              <a:ext cx="63360" cy="45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5"/>
            <p:cNvSpPr/>
            <p:nvPr/>
          </p:nvSpPr>
          <p:spPr>
            <a:xfrm>
              <a:off x="3331080" y="2710440"/>
              <a:ext cx="489240" cy="353880"/>
            </a:xfrm>
            <a:custGeom>
              <a:avLst/>
              <a:gdLst/>
              <a:ahLst/>
              <a:rect l="l" t="t" r="r" b="b"/>
              <a:pathLst>
                <a:path w="19585" h="14174">
                  <a:moveTo>
                    <a:pt x="19585" y="0"/>
                  </a:moveTo>
                  <a:cubicBezTo>
                    <a:pt x="18822" y="2247"/>
                    <a:pt x="18271" y="11446"/>
                    <a:pt x="15007" y="13481"/>
                  </a:cubicBezTo>
                  <a:cubicBezTo>
                    <a:pt x="11743" y="15516"/>
                    <a:pt x="2501" y="12421"/>
                    <a:pt x="0" y="12209"/>
                  </a:cubicBez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6"/>
            <p:cNvSpPr/>
            <p:nvPr/>
          </p:nvSpPr>
          <p:spPr>
            <a:xfrm rot="10800000">
              <a:off x="3274200" y="2958840"/>
              <a:ext cx="101520" cy="6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42800" y="801720"/>
            <a:ext cx="4059720" cy="155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Deep Q Network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1 x Input 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2 x Fully Connected Layers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1 x Output 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F70E81B-7D94-40AC-8366-9ACBF917D68B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Neural Net Architecture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146;p18" descr=""/>
          <p:cNvPicPr/>
          <p:nvPr/>
        </p:nvPicPr>
        <p:blipFill>
          <a:blip r:embed="rId1"/>
          <a:stretch/>
        </p:blipFill>
        <p:spPr>
          <a:xfrm>
            <a:off x="286920" y="2717280"/>
            <a:ext cx="4371480" cy="105696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47;p18" descr=""/>
          <p:cNvPicPr/>
          <p:nvPr/>
        </p:nvPicPr>
        <p:blipFill>
          <a:blip r:embed="rId2"/>
          <a:stretch/>
        </p:blipFill>
        <p:spPr>
          <a:xfrm>
            <a:off x="5841000" y="2154240"/>
            <a:ext cx="2113920" cy="2648520"/>
          </a:xfrm>
          <a:prstGeom prst="rect">
            <a:avLst/>
          </a:prstGeom>
          <a:ln>
            <a:noFill/>
          </a:ln>
        </p:spPr>
      </p:pic>
      <p:sp>
        <p:nvSpPr>
          <p:cNvPr id="134" name="TextShape 4"/>
          <p:cNvSpPr txBox="1"/>
          <p:nvPr/>
        </p:nvSpPr>
        <p:spPr>
          <a:xfrm>
            <a:off x="5025240" y="801720"/>
            <a:ext cx="4059720" cy="123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595959"/>
                </a:solidFill>
                <a:uFillTx/>
                <a:latin typeface="Nunito SemiBold"/>
                <a:ea typeface="Nunito SemiBold"/>
              </a:rPr>
              <a:t>DDPG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1 x Input Layer (26 units)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1 x Batch Normalization 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3 x Fully Connected Layers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1 x output 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53;p19" descr=""/>
          <p:cNvPicPr/>
          <p:nvPr/>
        </p:nvPicPr>
        <p:blipFill>
          <a:blip r:embed="rId1"/>
          <a:stretch/>
        </p:blipFill>
        <p:spPr>
          <a:xfrm>
            <a:off x="579600" y="891000"/>
            <a:ext cx="1509480" cy="152208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54;p19" descr=""/>
          <p:cNvPicPr/>
          <p:nvPr/>
        </p:nvPicPr>
        <p:blipFill>
          <a:blip r:embed="rId2"/>
          <a:stretch/>
        </p:blipFill>
        <p:spPr>
          <a:xfrm>
            <a:off x="2489760" y="892080"/>
            <a:ext cx="1483560" cy="152208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155;p19" descr=""/>
          <p:cNvPicPr/>
          <p:nvPr/>
        </p:nvPicPr>
        <p:blipFill>
          <a:blip r:embed="rId3"/>
          <a:stretch/>
        </p:blipFill>
        <p:spPr>
          <a:xfrm>
            <a:off x="579600" y="2873160"/>
            <a:ext cx="1509480" cy="149796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56;p19" descr=""/>
          <p:cNvPicPr/>
          <p:nvPr/>
        </p:nvPicPr>
        <p:blipFill>
          <a:blip r:embed="rId4"/>
          <a:stretch/>
        </p:blipFill>
        <p:spPr>
          <a:xfrm>
            <a:off x="2468520" y="2848680"/>
            <a:ext cx="1526400" cy="15494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579600" y="2371680"/>
            <a:ext cx="1483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Stage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489760" y="2371680"/>
            <a:ext cx="1483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Stage 2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83920" y="4439520"/>
            <a:ext cx="1483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Stage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489760" y="4419360"/>
            <a:ext cx="1483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Stage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53979D7-0CBC-4402-8147-61C4601F0C8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Experiments: Simulation Environments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63;p19" descr=""/>
          <p:cNvPicPr/>
          <p:nvPr/>
        </p:nvPicPr>
        <p:blipFill>
          <a:blip r:embed="rId5"/>
          <a:stretch/>
        </p:blipFill>
        <p:spPr>
          <a:xfrm>
            <a:off x="4298040" y="1384200"/>
            <a:ext cx="4740120" cy="23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68;p20" descr=""/>
          <p:cNvPicPr/>
          <p:nvPr/>
        </p:nvPicPr>
        <p:blipFill>
          <a:blip r:embed="rId1"/>
          <a:stretch/>
        </p:blipFill>
        <p:spPr>
          <a:xfrm>
            <a:off x="6478200" y="523800"/>
            <a:ext cx="2030400" cy="204048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169;p20" descr=""/>
          <p:cNvPicPr/>
          <p:nvPr/>
        </p:nvPicPr>
        <p:blipFill>
          <a:blip r:embed="rId2"/>
          <a:stretch/>
        </p:blipFill>
        <p:spPr>
          <a:xfrm>
            <a:off x="6478200" y="2564640"/>
            <a:ext cx="2030040" cy="2162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463680" y="802080"/>
            <a:ext cx="5395680" cy="38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Traditional ROS Navigation Stack Library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Employs a hierarchical motion planner with following submodules: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Global Planner : Computes a higher level path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Local Planner : Computer more fine-tuned local path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Controller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Works with both static and dynamic environment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595959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Tries to find the “best” possible path from start to goal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CAD8FA7-A500-433B-9E93-5CEC7F9F116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Experiments: Baseline (Move-Base)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757800"/>
            <a:ext cx="8566560" cy="412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Number of trials :</a:t>
            </a:r>
            <a:r>
              <a:rPr b="0" lang="en-US" sz="1400" spc="-1" strike="noStrike">
                <a:solidFill>
                  <a:srgbClr val="1c3678"/>
                </a:solidFill>
                <a:latin typeface="Nunito SemiBold"/>
                <a:ea typeface="Nunito SemiBold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10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Number of goal per trial:</a:t>
            </a:r>
            <a:r>
              <a:rPr b="0" lang="en-US" sz="1400" spc="-1" strike="noStrike">
                <a:solidFill>
                  <a:srgbClr val="1a9988"/>
                </a:solidFill>
                <a:latin typeface="Nunito SemiBold"/>
                <a:ea typeface="Nunito SemiBold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Data used to compute the metrics:</a:t>
            </a:r>
            <a:r>
              <a:rPr b="0" lang="en-US" sz="1400" spc="-1" strike="noStrike">
                <a:solidFill>
                  <a:srgbClr val="eb5600"/>
                </a:solidFill>
                <a:latin typeface="Nunito SemiBold"/>
                <a:ea typeface="Nunito SemiBold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Nunito SemiBold"/>
                <a:ea typeface="Nunito SemiBold"/>
              </a:rPr>
              <a:t>x,y coordinates, distance to obstacles and velocities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Metrics: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200000"/>
              </a:lnSpc>
              <a:spcBef>
                <a:spcPts val="1599"/>
              </a:spcBef>
              <a:buClr>
                <a:srgbClr val="1a1a1a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 </a:t>
            </a: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Success Rate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1a1a1a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Path Length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200000"/>
              </a:lnSpc>
              <a:buClr>
                <a:srgbClr val="1a1a1a"/>
              </a:buClr>
              <a:buFont typeface="Nunito SemiBold"/>
              <a:buChar char="●"/>
            </a:pP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 </a:t>
            </a:r>
            <a:r>
              <a:rPr b="0" lang="en-US" sz="1400" spc="-1" strike="noStrike">
                <a:solidFill>
                  <a:srgbClr val="1a1a1a"/>
                </a:solidFill>
                <a:latin typeface="Nunito SemiBold"/>
                <a:ea typeface="Nunito SemiBold"/>
              </a:rPr>
              <a:t>Clearance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AC3A13E-177A-4325-B872-FBADEAA78640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11760" y="0"/>
            <a:ext cx="7915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Experiments: Evaluation Metrics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180;p21" descr=""/>
          <p:cNvPicPr/>
          <p:nvPr/>
        </p:nvPicPr>
        <p:blipFill>
          <a:blip r:embed="rId1"/>
          <a:stretch/>
        </p:blipFill>
        <p:spPr>
          <a:xfrm>
            <a:off x="4038120" y="3146760"/>
            <a:ext cx="4620240" cy="92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2021-01-20T00:47:16Z</dcterms:modified>
  <cp:revision>1</cp:revision>
  <dc:subject/>
  <dc:title/>
</cp:coreProperties>
</file>