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7fe506d49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fe506d49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7fe506d49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fe506d49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7fe506d49_3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7fe506d49_3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7fe506d49_3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7fe506d49_3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7fe506d49_3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7fe506d49_3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7fe506d49_3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7fe506d49_3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7fe506d4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7fe506d4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80d95ed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0d95ed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7fe506d49_3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7fe506d49_3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7fe506d49_3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7fe506d49_3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fe506d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fe506d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7fe506d49_3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7fe506d49_3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fe506d49_3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7fe506d49_3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fe506d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fe506d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fe506d49_3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fe506d49_3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fe506d49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fe506d49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fe506d49_3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fe506d49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fe506d49_3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fe506d49_3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fe506d49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7fe506d49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ds-platform-private.s3-us-east-2.amazonaws.com/uploads/P1-US-Cities-Population.csv" TargetMode="External"/><Relationship Id="rId4" Type="http://schemas.openxmlformats.org/officeDocument/2006/relationships/image" Target="../media/image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1745100" y="444000"/>
            <a:ext cx="5653800" cy="42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BIA 610 - Applied Analytics</a:t>
            </a:r>
            <a:r>
              <a:rPr lang="en" sz="2400">
                <a:solidFill>
                  <a:srgbClr val="FFFFFF"/>
                </a:solidFill>
                <a:latin typeface="Times New Roman"/>
                <a:ea typeface="Times New Roman"/>
                <a:cs typeface="Times New Roman"/>
                <a:sym typeface="Times New Roman"/>
              </a:rPr>
              <a:t> </a:t>
            </a:r>
            <a:endParaRPr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1800" u="sng">
                <a:solidFill>
                  <a:srgbClr val="FFFFFF"/>
                </a:solidFill>
                <a:latin typeface="Times New Roman"/>
                <a:ea typeface="Times New Roman"/>
                <a:cs typeface="Times New Roman"/>
                <a:sym typeface="Times New Roman"/>
              </a:rPr>
              <a:t>Prof. Victor Moya</a:t>
            </a:r>
            <a:r>
              <a:rPr lang="en" sz="1800">
                <a:solidFill>
                  <a:srgbClr val="FFFFFF"/>
                </a:solidFill>
                <a:latin typeface="Times New Roman"/>
                <a:ea typeface="Times New Roman"/>
                <a:cs typeface="Times New Roman"/>
                <a:sym typeface="Times New Roman"/>
              </a:rPr>
              <a:t> </a:t>
            </a:r>
            <a:endParaRPr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3000">
                <a:solidFill>
                  <a:srgbClr val="FFFFFF"/>
                </a:solidFill>
                <a:latin typeface="Times New Roman"/>
                <a:ea typeface="Times New Roman"/>
                <a:cs typeface="Times New Roman"/>
                <a:sym typeface="Times New Roman"/>
              </a:rPr>
              <a:t>Data Analytics for Laundry Business Expansion</a:t>
            </a:r>
            <a:endParaRPr b="1" sz="30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1800" u="sng">
                <a:latin typeface="Times New Roman"/>
                <a:ea typeface="Times New Roman"/>
                <a:cs typeface="Times New Roman"/>
                <a:sym typeface="Times New Roman"/>
              </a:rPr>
              <a:t>Raj Mahajan</a:t>
            </a:r>
            <a:endParaRPr sz="1800" u="sng">
              <a:latin typeface="Times New Roman"/>
              <a:ea typeface="Times New Roman"/>
              <a:cs typeface="Times New Roman"/>
              <a:sym typeface="Times New Roman"/>
            </a:endParaRPr>
          </a:p>
          <a:p>
            <a:pPr indent="0" lvl="0" marL="0" rtl="0" algn="ctr">
              <a:spcBef>
                <a:spcPts val="0"/>
              </a:spcBef>
              <a:spcAft>
                <a:spcPts val="0"/>
              </a:spcAft>
              <a:buNone/>
            </a:pPr>
            <a:r>
              <a:rPr lang="en" sz="1800" u="sng">
                <a:latin typeface="Times New Roman"/>
                <a:ea typeface="Times New Roman"/>
                <a:cs typeface="Times New Roman"/>
                <a:sym typeface="Times New Roman"/>
              </a:rPr>
              <a:t>Kavit Shah</a:t>
            </a:r>
            <a:endParaRPr sz="1800" u="sng">
              <a:latin typeface="Times New Roman"/>
              <a:ea typeface="Times New Roman"/>
              <a:cs typeface="Times New Roman"/>
              <a:sym typeface="Times New Roman"/>
            </a:endParaRPr>
          </a:p>
          <a:p>
            <a:pPr indent="0" lvl="0" marL="0" rtl="0" algn="ctr">
              <a:spcBef>
                <a:spcPts val="0"/>
              </a:spcBef>
              <a:spcAft>
                <a:spcPts val="0"/>
              </a:spcAft>
              <a:buNone/>
            </a:pPr>
            <a:r>
              <a:rPr lang="en" sz="1800" u="sng">
                <a:latin typeface="Times New Roman"/>
                <a:ea typeface="Times New Roman"/>
                <a:cs typeface="Times New Roman"/>
                <a:sym typeface="Times New Roman"/>
              </a:rPr>
              <a:t>Shubham Shrivastava</a:t>
            </a:r>
            <a:endParaRPr sz="1800" u="sng">
              <a:latin typeface="Times New Roman"/>
              <a:ea typeface="Times New Roman"/>
              <a:cs typeface="Times New Roman"/>
              <a:sym typeface="Times New Roman"/>
            </a:endParaRPr>
          </a:p>
        </p:txBody>
      </p:sp>
      <p:pic>
        <p:nvPicPr>
          <p:cNvPr id="135" name="Google Shape;135;p13"/>
          <p:cNvPicPr preferRelativeResize="0"/>
          <p:nvPr/>
        </p:nvPicPr>
        <p:blipFill>
          <a:blip r:embed="rId3">
            <a:alphaModFix/>
          </a:blip>
          <a:stretch>
            <a:fillRect/>
          </a:stretch>
        </p:blipFill>
        <p:spPr>
          <a:xfrm>
            <a:off x="7815975" y="0"/>
            <a:ext cx="1328025" cy="56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Refined Clustering with Yellow Trend Line</a:t>
            </a:r>
            <a:endParaRPr sz="3300"/>
          </a:p>
        </p:txBody>
      </p:sp>
      <p:sp>
        <p:nvSpPr>
          <p:cNvPr id="206" name="Google Shape;206;p22"/>
          <p:cNvSpPr txBox="1"/>
          <p:nvPr>
            <p:ph idx="1" type="body"/>
          </p:nvPr>
        </p:nvSpPr>
        <p:spPr>
          <a:xfrm>
            <a:off x="216525" y="1495400"/>
            <a:ext cx="3430200" cy="33027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Now for the Yellow Line, it signifies that for every $1 spent on marketing the returns $7.32 which is high and profitable. </a:t>
            </a:r>
            <a:endParaRPr sz="1500">
              <a:solidFill>
                <a:srgbClr val="FFFFFF"/>
              </a:solidFill>
              <a:latin typeface="Times New Roman"/>
              <a:ea typeface="Times New Roman"/>
              <a:cs typeface="Times New Roman"/>
              <a:sym typeface="Times New Roman"/>
            </a:endParaRPr>
          </a:p>
          <a:p>
            <a:pPr indent="-323850" lvl="0" marL="457200" marR="0" rtl="0" algn="l">
              <a:lnSpc>
                <a:spcPct val="15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Compared to the remaining lines it is the best trend line which tells us about the cities which have high potential to invest in marketing funds. </a:t>
            </a:r>
            <a:endParaRPr sz="15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1600"/>
              </a:spcAft>
              <a:buNone/>
            </a:pPr>
            <a:r>
              <a:t/>
            </a:r>
            <a:endParaRPr sz="1500">
              <a:solidFill>
                <a:srgbClr val="FFFFFF"/>
              </a:solidFill>
              <a:latin typeface="Times New Roman"/>
              <a:ea typeface="Times New Roman"/>
              <a:cs typeface="Times New Roman"/>
              <a:sym typeface="Times New Roman"/>
            </a:endParaRPr>
          </a:p>
        </p:txBody>
      </p:sp>
      <p:pic>
        <p:nvPicPr>
          <p:cNvPr id="207" name="Google Shape;207;p22"/>
          <p:cNvPicPr preferRelativeResize="0"/>
          <p:nvPr/>
        </p:nvPicPr>
        <p:blipFill>
          <a:blip r:embed="rId3">
            <a:alphaModFix/>
          </a:blip>
          <a:stretch>
            <a:fillRect/>
          </a:stretch>
        </p:blipFill>
        <p:spPr>
          <a:xfrm>
            <a:off x="4321800" y="1136225"/>
            <a:ext cx="4542814" cy="3829049"/>
          </a:xfrm>
          <a:prstGeom prst="rect">
            <a:avLst/>
          </a:prstGeom>
          <a:noFill/>
          <a:ln>
            <a:noFill/>
          </a:ln>
        </p:spPr>
      </p:pic>
      <p:pic>
        <p:nvPicPr>
          <p:cNvPr id="208" name="Google Shape;208;p22"/>
          <p:cNvPicPr preferRelativeResize="0"/>
          <p:nvPr/>
        </p:nvPicPr>
        <p:blipFill>
          <a:blip r:embed="rId4">
            <a:alphaModFix/>
          </a:blip>
          <a:stretch>
            <a:fillRect/>
          </a:stretch>
        </p:blipFill>
        <p:spPr>
          <a:xfrm>
            <a:off x="8030850" y="0"/>
            <a:ext cx="1113150" cy="4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Refined Clustering with Blue Trend Line</a:t>
            </a:r>
            <a:endParaRPr/>
          </a:p>
        </p:txBody>
      </p:sp>
      <p:sp>
        <p:nvSpPr>
          <p:cNvPr id="214" name="Google Shape;214;p23"/>
          <p:cNvSpPr txBox="1"/>
          <p:nvPr>
            <p:ph idx="1" type="body"/>
          </p:nvPr>
        </p:nvSpPr>
        <p:spPr>
          <a:xfrm>
            <a:off x="395575" y="1319575"/>
            <a:ext cx="2967000" cy="31245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For the blue trend line where the population is the maximum, it signifies that for $1 spent on marketing the returns are $3.17 which is good but not that good enough as the yellow line. </a:t>
            </a:r>
            <a:endParaRPr sz="1500">
              <a:solidFill>
                <a:srgbClr val="FFFFFF"/>
              </a:solidFill>
              <a:latin typeface="Times New Roman"/>
              <a:ea typeface="Times New Roman"/>
              <a:cs typeface="Times New Roman"/>
              <a:sym typeface="Times New Roman"/>
            </a:endParaRPr>
          </a:p>
          <a:p>
            <a:pPr indent="-323850" lvl="0" marL="457200" marR="0" rtl="0" algn="l">
              <a:lnSpc>
                <a:spcPct val="15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So these trend lines help us select the new cities which are available or have the potential to invest the money for marketing.</a:t>
            </a:r>
            <a:endParaRPr sz="1500">
              <a:solidFill>
                <a:srgbClr val="FFFFFF"/>
              </a:solidFill>
              <a:latin typeface="Times New Roman"/>
              <a:ea typeface="Times New Roman"/>
              <a:cs typeface="Times New Roman"/>
              <a:sym typeface="Times New Roman"/>
            </a:endParaRPr>
          </a:p>
        </p:txBody>
      </p:sp>
      <p:pic>
        <p:nvPicPr>
          <p:cNvPr id="215" name="Google Shape;215;p23"/>
          <p:cNvPicPr preferRelativeResize="0"/>
          <p:nvPr/>
        </p:nvPicPr>
        <p:blipFill>
          <a:blip r:embed="rId3">
            <a:alphaModFix/>
          </a:blip>
          <a:stretch>
            <a:fillRect/>
          </a:stretch>
        </p:blipFill>
        <p:spPr>
          <a:xfrm>
            <a:off x="4476300" y="1386900"/>
            <a:ext cx="4227459" cy="3530850"/>
          </a:xfrm>
          <a:prstGeom prst="rect">
            <a:avLst/>
          </a:prstGeom>
          <a:noFill/>
          <a:ln>
            <a:noFill/>
          </a:ln>
        </p:spPr>
      </p:pic>
      <p:pic>
        <p:nvPicPr>
          <p:cNvPr id="216" name="Google Shape;216;p23"/>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Population graph of States</a:t>
            </a:r>
            <a:endParaRPr sz="3300"/>
          </a:p>
        </p:txBody>
      </p:sp>
      <p:sp>
        <p:nvSpPr>
          <p:cNvPr id="222" name="Google Shape;222;p24"/>
          <p:cNvSpPr txBox="1"/>
          <p:nvPr>
            <p:ph idx="1" type="body"/>
          </p:nvPr>
        </p:nvSpPr>
        <p:spPr>
          <a:xfrm>
            <a:off x="264050" y="1460250"/>
            <a:ext cx="2076000" cy="3374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bar graph shows population of every US state.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data is taken from US cities Population Dataset</a:t>
            </a:r>
            <a:endParaRPr sz="1500">
              <a:latin typeface="Times New Roman"/>
              <a:ea typeface="Times New Roman"/>
              <a:cs typeface="Times New Roman"/>
              <a:sym typeface="Times New Roman"/>
            </a:endParaRPr>
          </a:p>
        </p:txBody>
      </p:sp>
      <p:pic>
        <p:nvPicPr>
          <p:cNvPr id="223" name="Google Shape;223;p24"/>
          <p:cNvPicPr preferRelativeResize="0"/>
          <p:nvPr/>
        </p:nvPicPr>
        <p:blipFill>
          <a:blip r:embed="rId3">
            <a:alphaModFix/>
          </a:blip>
          <a:stretch>
            <a:fillRect/>
          </a:stretch>
        </p:blipFill>
        <p:spPr>
          <a:xfrm>
            <a:off x="2779625" y="1460250"/>
            <a:ext cx="6037625" cy="3530850"/>
          </a:xfrm>
          <a:prstGeom prst="rect">
            <a:avLst/>
          </a:prstGeom>
          <a:noFill/>
          <a:ln>
            <a:noFill/>
          </a:ln>
        </p:spPr>
      </p:pic>
      <p:pic>
        <p:nvPicPr>
          <p:cNvPr id="224" name="Google Shape;224;p24"/>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5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Bar Graph for Average Cluster </a:t>
            </a:r>
            <a:r>
              <a:rPr lang="en" sz="3300"/>
              <a:t>Population </a:t>
            </a:r>
            <a:endParaRPr sz="3300"/>
          </a:p>
        </p:txBody>
      </p:sp>
      <p:sp>
        <p:nvSpPr>
          <p:cNvPr id="230" name="Google Shape;230;p25"/>
          <p:cNvSpPr txBox="1"/>
          <p:nvPr>
            <p:ph idx="1" type="body"/>
          </p:nvPr>
        </p:nvSpPr>
        <p:spPr>
          <a:xfrm>
            <a:off x="329350" y="1603450"/>
            <a:ext cx="3679800" cy="3302700"/>
          </a:xfrm>
          <a:prstGeom prst="rect">
            <a:avLst/>
          </a:prstGeom>
        </p:spPr>
        <p:txBody>
          <a:bodyPr anchorCtr="0" anchor="t" bIns="91425" lIns="91425" spcFirstLastPara="1" rIns="91425" wrap="square" tIns="91425">
            <a:noAutofit/>
          </a:bodyPr>
          <a:lstStyle/>
          <a:p>
            <a:pPr indent="0" lvl="0" marL="457200" marR="0" rtl="0" algn="l">
              <a:lnSpc>
                <a:spcPct val="200000"/>
              </a:lnSpc>
              <a:spcBef>
                <a:spcPts val="1000"/>
              </a:spcBef>
              <a:spcAft>
                <a:spcPts val="0"/>
              </a:spcAft>
              <a:buNone/>
            </a:pPr>
            <a:r>
              <a:rPr lang="en" sz="1500">
                <a:solidFill>
                  <a:srgbClr val="FFFFFF"/>
                </a:solidFill>
                <a:latin typeface="Times New Roman"/>
                <a:ea typeface="Times New Roman"/>
                <a:cs typeface="Times New Roman"/>
                <a:sym typeface="Times New Roman"/>
              </a:rPr>
              <a:t>The clusters made earlier in the project are now used as a dimension so that we can visualize the average population of these clusters.</a:t>
            </a:r>
            <a:endParaRPr sz="1500">
              <a:solidFill>
                <a:srgbClr val="FFFFFF"/>
              </a:solidFill>
              <a:latin typeface="Times New Roman"/>
              <a:ea typeface="Times New Roman"/>
              <a:cs typeface="Times New Roman"/>
              <a:sym typeface="Times New Roman"/>
            </a:endParaRPr>
          </a:p>
        </p:txBody>
      </p:sp>
      <p:pic>
        <p:nvPicPr>
          <p:cNvPr id="231" name="Google Shape;231;p25"/>
          <p:cNvPicPr preferRelativeResize="0"/>
          <p:nvPr/>
        </p:nvPicPr>
        <p:blipFill>
          <a:blip r:embed="rId3">
            <a:alphaModFix/>
          </a:blip>
          <a:stretch>
            <a:fillRect/>
          </a:stretch>
        </p:blipFill>
        <p:spPr>
          <a:xfrm>
            <a:off x="5426675" y="1126525"/>
            <a:ext cx="3108761" cy="3876450"/>
          </a:xfrm>
          <a:prstGeom prst="rect">
            <a:avLst/>
          </a:prstGeom>
          <a:noFill/>
          <a:ln>
            <a:noFill/>
          </a:ln>
        </p:spPr>
      </p:pic>
      <p:pic>
        <p:nvPicPr>
          <p:cNvPr id="232" name="Google Shape;232;p25"/>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Cities with Cluster Analysis</a:t>
            </a:r>
            <a:endParaRPr sz="3300"/>
          </a:p>
        </p:txBody>
      </p:sp>
      <p:sp>
        <p:nvSpPr>
          <p:cNvPr id="238" name="Google Shape;238;p26"/>
          <p:cNvSpPr txBox="1"/>
          <p:nvPr>
            <p:ph idx="1" type="body"/>
          </p:nvPr>
        </p:nvSpPr>
        <p:spPr>
          <a:xfrm>
            <a:off x="228425" y="1567550"/>
            <a:ext cx="3359100" cy="3302700"/>
          </a:xfrm>
          <a:prstGeom prst="rect">
            <a:avLst/>
          </a:prstGeom>
        </p:spPr>
        <p:txBody>
          <a:bodyPr anchorCtr="0" anchor="t" bIns="91425" lIns="91425" spcFirstLastPara="1" rIns="91425" wrap="square" tIns="91425">
            <a:noAutofit/>
          </a:bodyPr>
          <a:lstStyle/>
          <a:p>
            <a:pPr indent="0" lvl="0" marL="457200" marR="0" rtl="0" algn="l">
              <a:lnSpc>
                <a:spcPct val="200000"/>
              </a:lnSpc>
              <a:spcBef>
                <a:spcPts val="1000"/>
              </a:spcBef>
              <a:spcAft>
                <a:spcPts val="0"/>
              </a:spcAft>
              <a:buNone/>
            </a:pPr>
            <a:r>
              <a:rPr lang="en" sz="1500">
                <a:solidFill>
                  <a:srgbClr val="FFFFFF"/>
                </a:solidFill>
                <a:latin typeface="Times New Roman"/>
                <a:ea typeface="Times New Roman"/>
                <a:cs typeface="Times New Roman"/>
                <a:sym typeface="Times New Roman"/>
              </a:rPr>
              <a:t>Finally, we have used the cluster dimension and marked the cities which fall in the category of the clusters and have used the highlight function to highlight the cities accordingly.</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1500">
              <a:solidFill>
                <a:srgbClr val="FFFFFF"/>
              </a:solidFill>
              <a:latin typeface="Times New Roman"/>
              <a:ea typeface="Times New Roman"/>
              <a:cs typeface="Times New Roman"/>
              <a:sym typeface="Times New Roman"/>
            </a:endParaRPr>
          </a:p>
        </p:txBody>
      </p:sp>
      <p:pic>
        <p:nvPicPr>
          <p:cNvPr id="239" name="Google Shape;239;p26"/>
          <p:cNvPicPr preferRelativeResize="0"/>
          <p:nvPr/>
        </p:nvPicPr>
        <p:blipFill>
          <a:blip r:embed="rId3">
            <a:alphaModFix/>
          </a:blip>
          <a:stretch>
            <a:fillRect/>
          </a:stretch>
        </p:blipFill>
        <p:spPr>
          <a:xfrm>
            <a:off x="4141925" y="1567550"/>
            <a:ext cx="4625500" cy="2696924"/>
          </a:xfrm>
          <a:prstGeom prst="rect">
            <a:avLst/>
          </a:prstGeom>
          <a:noFill/>
          <a:ln>
            <a:noFill/>
          </a:ln>
        </p:spPr>
      </p:pic>
      <p:pic>
        <p:nvPicPr>
          <p:cNvPr id="240" name="Google Shape;240;p26"/>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356900" y="3224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Cities with Cluster Analysis</a:t>
            </a:r>
            <a:endParaRPr/>
          </a:p>
        </p:txBody>
      </p:sp>
      <p:sp>
        <p:nvSpPr>
          <p:cNvPr id="246" name="Google Shape;246;p27"/>
          <p:cNvSpPr txBox="1"/>
          <p:nvPr>
            <p:ph idx="1" type="body"/>
          </p:nvPr>
        </p:nvSpPr>
        <p:spPr>
          <a:xfrm>
            <a:off x="405075" y="1158463"/>
            <a:ext cx="3181800" cy="126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So now we have the final new cities which contribute to the Returns on Investments. The cities in blue and Yellow have the highest returns on marketing investments. </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The cities are as follows:</a:t>
            </a:r>
            <a:endParaRPr sz="1500">
              <a:solidFill>
                <a:srgbClr val="FFFFFF"/>
              </a:solidFill>
              <a:latin typeface="Times New Roman"/>
              <a:ea typeface="Times New Roman"/>
              <a:cs typeface="Times New Roman"/>
              <a:sym typeface="Times New Roman"/>
            </a:endParaRPr>
          </a:p>
        </p:txBody>
      </p:sp>
      <p:pic>
        <p:nvPicPr>
          <p:cNvPr id="247" name="Google Shape;247;p27"/>
          <p:cNvPicPr preferRelativeResize="0"/>
          <p:nvPr/>
        </p:nvPicPr>
        <p:blipFill>
          <a:blip r:embed="rId3">
            <a:alphaModFix/>
          </a:blip>
          <a:stretch>
            <a:fillRect/>
          </a:stretch>
        </p:blipFill>
        <p:spPr>
          <a:xfrm>
            <a:off x="3760475" y="2037852"/>
            <a:ext cx="5308276" cy="2989923"/>
          </a:xfrm>
          <a:prstGeom prst="rect">
            <a:avLst/>
          </a:prstGeom>
          <a:noFill/>
          <a:ln>
            <a:noFill/>
          </a:ln>
        </p:spPr>
      </p:pic>
      <p:sp>
        <p:nvSpPr>
          <p:cNvPr id="248" name="Google Shape;248;p27"/>
          <p:cNvSpPr txBox="1"/>
          <p:nvPr/>
        </p:nvSpPr>
        <p:spPr>
          <a:xfrm>
            <a:off x="514375" y="2455875"/>
            <a:ext cx="3374700" cy="25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1. </a:t>
            </a:r>
            <a:r>
              <a:rPr lang="en" sz="1500">
                <a:solidFill>
                  <a:srgbClr val="FFFFFF"/>
                </a:solidFill>
                <a:latin typeface="Times New Roman"/>
                <a:ea typeface="Times New Roman"/>
                <a:cs typeface="Times New Roman"/>
                <a:sym typeface="Times New Roman"/>
              </a:rPr>
              <a:t>Tempe, Arizona</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2. Glendale, California</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3. Rancho Cucamonga, California</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4. Brownsville, Texas</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5. Chattanooga, Tennessee</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6. Joilet, Illinois</a:t>
            </a:r>
            <a:endParaRPr sz="1500">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 sz="1500">
                <a:solidFill>
                  <a:srgbClr val="FFFFFF"/>
                </a:solidFill>
                <a:latin typeface="Times New Roman"/>
                <a:ea typeface="Times New Roman"/>
                <a:cs typeface="Times New Roman"/>
                <a:sym typeface="Times New Roman"/>
              </a:rPr>
              <a:t>7. Rockford, Illinois</a:t>
            </a:r>
            <a:endParaRPr sz="1500">
              <a:solidFill>
                <a:srgbClr val="FFFFFF"/>
              </a:solidFill>
              <a:latin typeface="Times New Roman"/>
              <a:ea typeface="Times New Roman"/>
              <a:cs typeface="Times New Roman"/>
              <a:sym typeface="Times New Roman"/>
            </a:endParaRPr>
          </a:p>
        </p:txBody>
      </p:sp>
      <p:pic>
        <p:nvPicPr>
          <p:cNvPr id="249" name="Google Shape;249;p27"/>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Deployment</a:t>
            </a:r>
            <a:endParaRPr sz="3300"/>
          </a:p>
        </p:txBody>
      </p:sp>
      <p:sp>
        <p:nvSpPr>
          <p:cNvPr id="255" name="Google Shape;255;p28"/>
          <p:cNvSpPr txBox="1"/>
          <p:nvPr/>
        </p:nvSpPr>
        <p:spPr>
          <a:xfrm>
            <a:off x="1067275" y="1716150"/>
            <a:ext cx="7564800" cy="20001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1000"/>
              </a:spcBef>
              <a:spcAft>
                <a:spcPts val="0"/>
              </a:spcAft>
              <a:buNone/>
            </a:pPr>
            <a:r>
              <a:rPr lang="en" sz="1500">
                <a:solidFill>
                  <a:srgbClr val="FFFFFF"/>
                </a:solidFill>
                <a:latin typeface="Roboto"/>
                <a:ea typeface="Roboto"/>
                <a:cs typeface="Roboto"/>
                <a:sym typeface="Roboto"/>
              </a:rPr>
              <a:t>After successful tableau representation, the report consisting of the findings would be handed over to the board of directors to help them make the decision regarding where to invest more funds for marketing.</a:t>
            </a:r>
            <a:endParaRPr sz="1500">
              <a:solidFill>
                <a:srgbClr val="FFFFFF"/>
              </a:solidFill>
              <a:latin typeface="Roboto"/>
              <a:ea typeface="Roboto"/>
              <a:cs typeface="Roboto"/>
              <a:sym typeface="Roboto"/>
            </a:endParaRPr>
          </a:p>
          <a:p>
            <a:pPr indent="0" lvl="0" marL="0" marR="0" rtl="0" algn="l">
              <a:lnSpc>
                <a:spcPct val="200000"/>
              </a:lnSpc>
              <a:spcBef>
                <a:spcPts val="1000"/>
              </a:spcBef>
              <a:spcAft>
                <a:spcPts val="0"/>
              </a:spcAft>
              <a:buNone/>
            </a:pP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pic>
        <p:nvPicPr>
          <p:cNvPr id="256" name="Google Shape;256;p28"/>
          <p:cNvPicPr preferRelativeResize="0"/>
          <p:nvPr/>
        </p:nvPicPr>
        <p:blipFill>
          <a:blip r:embed="rId3">
            <a:alphaModFix/>
          </a:blip>
          <a:stretch>
            <a:fillRect/>
          </a:stretch>
        </p:blipFill>
        <p:spPr>
          <a:xfrm>
            <a:off x="7815975" y="0"/>
            <a:ext cx="1328025" cy="565750"/>
          </a:xfrm>
          <a:prstGeom prst="rect">
            <a:avLst/>
          </a:prstGeom>
          <a:noFill/>
          <a:ln>
            <a:noFill/>
          </a:ln>
        </p:spPr>
      </p:pic>
      <p:pic>
        <p:nvPicPr>
          <p:cNvPr id="257" name="Google Shape;257;p28"/>
          <p:cNvPicPr preferRelativeResize="0"/>
          <p:nvPr/>
        </p:nvPicPr>
        <p:blipFill>
          <a:blip r:embed="rId4">
            <a:alphaModFix/>
          </a:blip>
          <a:stretch>
            <a:fillRect/>
          </a:stretch>
        </p:blipFill>
        <p:spPr>
          <a:xfrm>
            <a:off x="7038250" y="3051425"/>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Deployment - Risk Factors</a:t>
            </a:r>
            <a:endParaRPr sz="3300"/>
          </a:p>
        </p:txBody>
      </p:sp>
      <p:pic>
        <p:nvPicPr>
          <p:cNvPr id="263" name="Google Shape;263;p29"/>
          <p:cNvPicPr preferRelativeResize="0"/>
          <p:nvPr/>
        </p:nvPicPr>
        <p:blipFill>
          <a:blip r:embed="rId3">
            <a:alphaModFix/>
          </a:blip>
          <a:stretch>
            <a:fillRect/>
          </a:stretch>
        </p:blipFill>
        <p:spPr>
          <a:xfrm>
            <a:off x="7815975" y="0"/>
            <a:ext cx="1328025" cy="565750"/>
          </a:xfrm>
          <a:prstGeom prst="rect">
            <a:avLst/>
          </a:prstGeom>
          <a:noFill/>
          <a:ln>
            <a:noFill/>
          </a:ln>
        </p:spPr>
      </p:pic>
      <p:sp>
        <p:nvSpPr>
          <p:cNvPr id="264" name="Google Shape;264;p29"/>
          <p:cNvSpPr txBox="1"/>
          <p:nvPr/>
        </p:nvSpPr>
        <p:spPr>
          <a:xfrm>
            <a:off x="923975" y="1293575"/>
            <a:ext cx="7253400" cy="31569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Pandemic Outbreaks such as Covid-19</a:t>
            </a:r>
            <a:endParaRPr sz="2000">
              <a:solidFill>
                <a:srgbClr val="FFFFFF"/>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Old Census Data Set of Population - 2015</a:t>
            </a:r>
            <a:endParaRPr sz="2000">
              <a:solidFill>
                <a:srgbClr val="FFFFFF"/>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Variance in State-wise laws and regulations</a:t>
            </a:r>
            <a:endParaRPr sz="2000">
              <a:solidFill>
                <a:srgbClr val="FFFFFF"/>
              </a:solidFill>
              <a:latin typeface="Times New Roman"/>
              <a:ea typeface="Times New Roman"/>
              <a:cs typeface="Times New Roman"/>
              <a:sym typeface="Times New Roman"/>
            </a:endParaRPr>
          </a:p>
        </p:txBody>
      </p:sp>
      <p:pic>
        <p:nvPicPr>
          <p:cNvPr id="265" name="Google Shape;265;p29"/>
          <p:cNvPicPr preferRelativeResize="0"/>
          <p:nvPr/>
        </p:nvPicPr>
        <p:blipFill>
          <a:blip r:embed="rId4">
            <a:alphaModFix/>
          </a:blip>
          <a:stretch>
            <a:fillRect/>
          </a:stretch>
        </p:blipFill>
        <p:spPr>
          <a:xfrm>
            <a:off x="6252268" y="3079475"/>
            <a:ext cx="2778550" cy="1970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References</a:t>
            </a:r>
            <a:endParaRPr sz="3300"/>
          </a:p>
        </p:txBody>
      </p:sp>
      <p:sp>
        <p:nvSpPr>
          <p:cNvPr id="271" name="Google Shape;27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0"/>
              </a:spcAft>
              <a:buNone/>
            </a:pPr>
            <a:r>
              <a:rPr lang="en" sz="1500" u="sng">
                <a:solidFill>
                  <a:srgbClr val="FFFFFF"/>
                </a:solidFill>
                <a:latin typeface="Times New Roman"/>
                <a:ea typeface="Times New Roman"/>
                <a:cs typeface="Times New Roman"/>
                <a:sym typeface="Times New Roman"/>
              </a:rPr>
              <a:t>https://sds-platform-private.s3-us-east-2.amazonaws.com/uploads/P1-StartupExpansion.xlsx</a:t>
            </a:r>
            <a:endParaRPr sz="1500" u="sng">
              <a:solidFill>
                <a:srgbClr val="FFFFFF"/>
              </a:solidFill>
              <a:latin typeface="Times New Roman"/>
              <a:ea typeface="Times New Roman"/>
              <a:cs typeface="Times New Roman"/>
              <a:sym typeface="Times New Roman"/>
            </a:endParaRPr>
          </a:p>
          <a:p>
            <a:pPr indent="0" lvl="0" marL="0" marR="0" rtl="0" algn="l">
              <a:spcBef>
                <a:spcPts val="1000"/>
              </a:spcBef>
              <a:spcAft>
                <a:spcPts val="0"/>
              </a:spcAft>
              <a:buNone/>
            </a:pPr>
            <a:r>
              <a:rPr lang="en" sz="1500" u="sng">
                <a:solidFill>
                  <a:srgbClr val="FFFFFF"/>
                </a:solidFill>
                <a:latin typeface="Times New Roman"/>
                <a:ea typeface="Times New Roman"/>
                <a:cs typeface="Times New Roman"/>
                <a:sym typeface="Times New Roman"/>
                <a:hlinkClick r:id="rId3"/>
              </a:rPr>
              <a:t>https://sds-platform-private.s3-us-east-2.amazonaws.com/uploads/P1-US-Cities-Population.csv</a:t>
            </a:r>
            <a:endParaRPr sz="1500">
              <a:solidFill>
                <a:srgbClr val="FFFFFF"/>
              </a:solidFill>
              <a:latin typeface="Times New Roman"/>
              <a:ea typeface="Times New Roman"/>
              <a:cs typeface="Times New Roman"/>
              <a:sym typeface="Times New Roman"/>
            </a:endParaRPr>
          </a:p>
        </p:txBody>
      </p:sp>
      <p:pic>
        <p:nvPicPr>
          <p:cNvPr id="272" name="Google Shape;272;p30"/>
          <p:cNvPicPr preferRelativeResize="0"/>
          <p:nvPr/>
        </p:nvPicPr>
        <p:blipFill>
          <a:blip r:embed="rId4">
            <a:alphaModFix/>
          </a:blip>
          <a:stretch>
            <a:fillRect/>
          </a:stretch>
        </p:blipFill>
        <p:spPr>
          <a:xfrm>
            <a:off x="7815975" y="0"/>
            <a:ext cx="1328025" cy="565750"/>
          </a:xfrm>
          <a:prstGeom prst="rect">
            <a:avLst/>
          </a:prstGeom>
          <a:noFill/>
          <a:ln>
            <a:noFill/>
          </a:ln>
        </p:spPr>
      </p:pic>
      <p:pic>
        <p:nvPicPr>
          <p:cNvPr id="273" name="Google Shape;273;p30"/>
          <p:cNvPicPr preferRelativeResize="0"/>
          <p:nvPr/>
        </p:nvPicPr>
        <p:blipFill>
          <a:blip r:embed="rId5">
            <a:alphaModFix/>
          </a:blip>
          <a:stretch>
            <a:fillRect/>
          </a:stretch>
        </p:blipFill>
        <p:spPr>
          <a:xfrm>
            <a:off x="6668650" y="2989825"/>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Appendix</a:t>
            </a:r>
            <a:endParaRPr sz="3300"/>
          </a:p>
        </p:txBody>
      </p:sp>
      <p:sp>
        <p:nvSpPr>
          <p:cNvPr id="279" name="Google Shape;279;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0"/>
              </a:spcAft>
              <a:buNone/>
            </a:pPr>
            <a:r>
              <a:rPr lang="en" sz="1500">
                <a:solidFill>
                  <a:srgbClr val="FFFFFF"/>
                </a:solidFill>
                <a:latin typeface="Times New Roman"/>
                <a:ea typeface="Times New Roman"/>
                <a:cs typeface="Times New Roman"/>
                <a:sym typeface="Times New Roman"/>
              </a:rPr>
              <a:t>Shubham Shrivastava</a:t>
            </a:r>
            <a:endParaRPr sz="1500">
              <a:solidFill>
                <a:srgbClr val="FFFFFF"/>
              </a:solidFill>
              <a:latin typeface="Times New Roman"/>
              <a:ea typeface="Times New Roman"/>
              <a:cs typeface="Times New Roman"/>
              <a:sym typeface="Times New Roman"/>
            </a:endParaRPr>
          </a:p>
          <a:p>
            <a:pPr indent="-323850" lvl="0" marL="457200" marR="0" rtl="0" algn="l">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 Business understanding and the Data Preparation task for the project </a:t>
            </a:r>
            <a:endParaRPr sz="1500">
              <a:solidFill>
                <a:srgbClr val="FFFFFF"/>
              </a:solidFill>
              <a:latin typeface="Times New Roman"/>
              <a:ea typeface="Times New Roman"/>
              <a:cs typeface="Times New Roman"/>
              <a:sym typeface="Times New Roman"/>
            </a:endParaRPr>
          </a:p>
          <a:p>
            <a:pPr indent="0" lvl="0" marL="0" marR="0" rtl="0" algn="l">
              <a:spcBef>
                <a:spcPts val="1000"/>
              </a:spcBef>
              <a:spcAft>
                <a:spcPts val="0"/>
              </a:spcAft>
              <a:buNone/>
            </a:pPr>
            <a:r>
              <a:rPr lang="en" sz="1500">
                <a:solidFill>
                  <a:srgbClr val="FFFFFF"/>
                </a:solidFill>
                <a:latin typeface="Times New Roman"/>
                <a:ea typeface="Times New Roman"/>
                <a:cs typeface="Times New Roman"/>
                <a:sym typeface="Times New Roman"/>
              </a:rPr>
              <a:t>Kavit Shah</a:t>
            </a:r>
            <a:endParaRPr sz="1500">
              <a:solidFill>
                <a:srgbClr val="FFFFFF"/>
              </a:solidFill>
              <a:latin typeface="Times New Roman"/>
              <a:ea typeface="Times New Roman"/>
              <a:cs typeface="Times New Roman"/>
              <a:sym typeface="Times New Roman"/>
            </a:endParaRPr>
          </a:p>
          <a:p>
            <a:pPr indent="-323850" lvl="0" marL="457200" marR="0" rtl="0" algn="l">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Evaluation and the tableau presentations for the project</a:t>
            </a:r>
            <a:endParaRPr sz="1500">
              <a:solidFill>
                <a:srgbClr val="FFFFFF"/>
              </a:solidFill>
              <a:latin typeface="Times New Roman"/>
              <a:ea typeface="Times New Roman"/>
              <a:cs typeface="Times New Roman"/>
              <a:sym typeface="Times New Roman"/>
            </a:endParaRPr>
          </a:p>
          <a:p>
            <a:pPr indent="0" lvl="0" marL="0" marR="0" rtl="0" algn="l">
              <a:spcBef>
                <a:spcPts val="1000"/>
              </a:spcBef>
              <a:spcAft>
                <a:spcPts val="0"/>
              </a:spcAft>
              <a:buNone/>
            </a:pPr>
            <a:r>
              <a:rPr lang="en" sz="1500">
                <a:solidFill>
                  <a:srgbClr val="FFFFFF"/>
                </a:solidFill>
                <a:latin typeface="Times New Roman"/>
                <a:ea typeface="Times New Roman"/>
                <a:cs typeface="Times New Roman"/>
                <a:sym typeface="Times New Roman"/>
              </a:rPr>
              <a:t>Raj Mahajan</a:t>
            </a:r>
            <a:endParaRPr sz="1500">
              <a:solidFill>
                <a:srgbClr val="FFFFFF"/>
              </a:solidFill>
              <a:latin typeface="Times New Roman"/>
              <a:ea typeface="Times New Roman"/>
              <a:cs typeface="Times New Roman"/>
              <a:sym typeface="Times New Roman"/>
            </a:endParaRPr>
          </a:p>
          <a:p>
            <a:pPr indent="-323850" lvl="0" marL="457200" marR="0" rtl="0" algn="l">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Modeling and Deployment for the project </a:t>
            </a:r>
            <a:endParaRPr sz="1500">
              <a:solidFill>
                <a:srgbClr val="FFFFFF"/>
              </a:solidFill>
              <a:latin typeface="Times New Roman"/>
              <a:ea typeface="Times New Roman"/>
              <a:cs typeface="Times New Roman"/>
              <a:sym typeface="Times New Roman"/>
            </a:endParaRPr>
          </a:p>
        </p:txBody>
      </p:sp>
      <p:pic>
        <p:nvPicPr>
          <p:cNvPr id="280" name="Google Shape;280;p31"/>
          <p:cNvPicPr preferRelativeResize="0"/>
          <p:nvPr/>
        </p:nvPicPr>
        <p:blipFill>
          <a:blip r:embed="rId3">
            <a:alphaModFix/>
          </a:blip>
          <a:stretch>
            <a:fillRect/>
          </a:stretch>
        </p:blipFill>
        <p:spPr>
          <a:xfrm>
            <a:off x="7815975" y="0"/>
            <a:ext cx="1328025" cy="56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Introduction</a:t>
            </a:r>
            <a:endParaRPr sz="3300"/>
          </a:p>
        </p:txBody>
      </p:sp>
      <p:sp>
        <p:nvSpPr>
          <p:cNvPr id="141" name="Google Shape;141;p14"/>
          <p:cNvSpPr txBox="1"/>
          <p:nvPr/>
        </p:nvSpPr>
        <p:spPr>
          <a:xfrm>
            <a:off x="215950" y="1747125"/>
            <a:ext cx="8189400" cy="29805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5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An existing laundry chain wants to build a vast network in small cities within the US to maximize profit and to avoid competition with big players in major cities. </a:t>
            </a:r>
            <a:endParaRPr sz="1500">
              <a:solidFill>
                <a:srgbClr val="FFFFFF"/>
              </a:solidFill>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company is already located in 140 locations and recently opened stores in 10 new cities. They want to identify which of the 10 new locations have the best potential for the company to invest more funds into marketing.</a:t>
            </a:r>
            <a:endParaRPr sz="1500">
              <a:solidFill>
                <a:srgbClr val="FFFFFF"/>
              </a:solidFill>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We are addressing the problem using Tableau by implementing clustering, building trend lines and regression to identify the location that would provide the most profit.</a:t>
            </a:r>
            <a:endParaRPr sz="1500">
              <a:solidFill>
                <a:srgbClr val="FFFFFF"/>
              </a:solidFill>
              <a:latin typeface="Times New Roman"/>
              <a:ea typeface="Times New Roman"/>
              <a:cs typeface="Times New Roman"/>
              <a:sym typeface="Times New Roman"/>
            </a:endParaRPr>
          </a:p>
        </p:txBody>
      </p:sp>
      <p:pic>
        <p:nvPicPr>
          <p:cNvPr id="142" name="Google Shape;142;p14"/>
          <p:cNvPicPr preferRelativeResize="0"/>
          <p:nvPr/>
        </p:nvPicPr>
        <p:blipFill>
          <a:blip r:embed="rId3">
            <a:alphaModFix/>
          </a:blip>
          <a:stretch>
            <a:fillRect/>
          </a:stretch>
        </p:blipFill>
        <p:spPr>
          <a:xfrm>
            <a:off x="7815975" y="0"/>
            <a:ext cx="1328025" cy="565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32"/>
          <p:cNvPicPr preferRelativeResize="0"/>
          <p:nvPr/>
        </p:nvPicPr>
        <p:blipFill>
          <a:blip r:embed="rId3">
            <a:alphaModFix/>
          </a:blip>
          <a:stretch>
            <a:fillRect/>
          </a:stretch>
        </p:blipFill>
        <p:spPr>
          <a:xfrm>
            <a:off x="7815975" y="0"/>
            <a:ext cx="1328025" cy="565750"/>
          </a:xfrm>
          <a:prstGeom prst="rect">
            <a:avLst/>
          </a:prstGeom>
          <a:noFill/>
          <a:ln>
            <a:noFill/>
          </a:ln>
          <a:effectLst>
            <a:outerShdw blurRad="57150" rotWithShape="0" algn="bl" dir="5400000" dist="19050">
              <a:srgbClr val="0000FF"/>
            </a:outerShdw>
          </a:effectLst>
        </p:spPr>
      </p:pic>
      <p:sp>
        <p:nvSpPr>
          <p:cNvPr id="286" name="Google Shape;286;p32"/>
          <p:cNvSpPr/>
          <p:nvPr/>
        </p:nvSpPr>
        <p:spPr>
          <a:xfrm>
            <a:off x="476075" y="1995664"/>
            <a:ext cx="8256737" cy="130252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1155CC"/>
                </a:solidFill>
                <a:latin typeface="Comic Sans MS"/>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ctrTitle"/>
          </p:nvPr>
        </p:nvSpPr>
        <p:spPr>
          <a:xfrm>
            <a:off x="2420550" y="331150"/>
            <a:ext cx="7391400" cy="7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Dataset for analysis</a:t>
            </a:r>
            <a:endParaRPr sz="3300"/>
          </a:p>
        </p:txBody>
      </p:sp>
      <p:pic>
        <p:nvPicPr>
          <p:cNvPr id="148" name="Google Shape;148;p15"/>
          <p:cNvPicPr preferRelativeResize="0"/>
          <p:nvPr/>
        </p:nvPicPr>
        <p:blipFill>
          <a:blip r:embed="rId3">
            <a:alphaModFix/>
          </a:blip>
          <a:stretch>
            <a:fillRect/>
          </a:stretch>
        </p:blipFill>
        <p:spPr>
          <a:xfrm>
            <a:off x="3064725" y="1433200"/>
            <a:ext cx="5844349" cy="3462726"/>
          </a:xfrm>
          <a:prstGeom prst="rect">
            <a:avLst/>
          </a:prstGeom>
          <a:noFill/>
          <a:ln>
            <a:noFill/>
          </a:ln>
        </p:spPr>
      </p:pic>
      <p:sp>
        <p:nvSpPr>
          <p:cNvPr id="149" name="Google Shape;149;p15"/>
          <p:cNvSpPr txBox="1"/>
          <p:nvPr/>
        </p:nvSpPr>
        <p:spPr>
          <a:xfrm>
            <a:off x="273200" y="2530175"/>
            <a:ext cx="2304600" cy="21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There is the blend of 2 datasets:</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1.Revenue Dataset</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2.Population Dataset</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Lato"/>
              <a:ea typeface="Lato"/>
              <a:cs typeface="Lato"/>
              <a:sym typeface="Lato"/>
            </a:endParaRPr>
          </a:p>
        </p:txBody>
      </p:sp>
      <p:pic>
        <p:nvPicPr>
          <p:cNvPr id="150" name="Google Shape;150;p15"/>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309375"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Modeling</a:t>
            </a:r>
            <a:endParaRPr sz="3300"/>
          </a:p>
        </p:txBody>
      </p:sp>
      <p:sp>
        <p:nvSpPr>
          <p:cNvPr id="156" name="Google Shape;156;p16"/>
          <p:cNvSpPr txBox="1"/>
          <p:nvPr/>
        </p:nvSpPr>
        <p:spPr>
          <a:xfrm>
            <a:off x="3101725" y="1521350"/>
            <a:ext cx="6042300" cy="386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refined cluster analysis shows that the Yellow line is the most profitable for the company.</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line signifies a profit of $7.32 for every dollar spend.</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It can be noted from the world map worksheet, </a:t>
            </a:r>
            <a:r>
              <a:rPr lang="en" sz="1500">
                <a:solidFill>
                  <a:srgbClr val="FFFFFF"/>
                </a:solidFill>
                <a:latin typeface="Times New Roman"/>
                <a:ea typeface="Times New Roman"/>
                <a:cs typeface="Times New Roman"/>
                <a:sym typeface="Times New Roman"/>
              </a:rPr>
              <a:t>most of the new highly profitable stores of the company lie in California.</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model would play a significant role in developing marketing strategy for the firm and also for opening more stores in the future.</a:t>
            </a:r>
            <a:endParaRPr sz="1500">
              <a:solidFill>
                <a:srgbClr val="FFFFFF"/>
              </a:solidFill>
              <a:latin typeface="Times New Roman"/>
              <a:ea typeface="Times New Roman"/>
              <a:cs typeface="Times New Roman"/>
              <a:sym typeface="Times New Roman"/>
            </a:endParaRPr>
          </a:p>
        </p:txBody>
      </p:sp>
      <p:pic>
        <p:nvPicPr>
          <p:cNvPr id="157" name="Google Shape;157;p16"/>
          <p:cNvPicPr preferRelativeResize="0"/>
          <p:nvPr/>
        </p:nvPicPr>
        <p:blipFill>
          <a:blip r:embed="rId3">
            <a:alphaModFix/>
          </a:blip>
          <a:stretch>
            <a:fillRect/>
          </a:stretch>
        </p:blipFill>
        <p:spPr>
          <a:xfrm>
            <a:off x="7815975" y="0"/>
            <a:ext cx="1328025" cy="565750"/>
          </a:xfrm>
          <a:prstGeom prst="rect">
            <a:avLst/>
          </a:prstGeom>
          <a:noFill/>
          <a:ln>
            <a:noFill/>
          </a:ln>
        </p:spPr>
      </p:pic>
      <p:pic>
        <p:nvPicPr>
          <p:cNvPr id="158" name="Google Shape;158;p16"/>
          <p:cNvPicPr preferRelativeResize="0"/>
          <p:nvPr/>
        </p:nvPicPr>
        <p:blipFill>
          <a:blip r:embed="rId4">
            <a:alphaModFix/>
          </a:blip>
          <a:stretch>
            <a:fillRect/>
          </a:stretch>
        </p:blipFill>
        <p:spPr>
          <a:xfrm>
            <a:off x="152400" y="1460250"/>
            <a:ext cx="3041775" cy="25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nvSpPr>
        <p:spPr>
          <a:xfrm>
            <a:off x="320725" y="4549550"/>
            <a:ext cx="8538000" cy="5226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1000"/>
              </a:spcBef>
              <a:spcAft>
                <a:spcPts val="0"/>
              </a:spcAft>
              <a:buNone/>
            </a:pPr>
            <a:r>
              <a:t/>
            </a:r>
            <a:endParaRPr sz="13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64" name="Google Shape;164;p17"/>
          <p:cNvPicPr preferRelativeResize="0"/>
          <p:nvPr/>
        </p:nvPicPr>
        <p:blipFill>
          <a:blip r:embed="rId3">
            <a:alphaModFix/>
          </a:blip>
          <a:stretch>
            <a:fillRect/>
          </a:stretch>
        </p:blipFill>
        <p:spPr>
          <a:xfrm>
            <a:off x="2669925" y="1340200"/>
            <a:ext cx="6250299" cy="3506250"/>
          </a:xfrm>
          <a:prstGeom prst="rect">
            <a:avLst/>
          </a:prstGeom>
          <a:noFill/>
          <a:ln>
            <a:noFill/>
          </a:ln>
        </p:spPr>
      </p:pic>
      <p:sp>
        <p:nvSpPr>
          <p:cNvPr id="165" name="Google Shape;165;p17"/>
          <p:cNvSpPr txBox="1"/>
          <p:nvPr/>
        </p:nvSpPr>
        <p:spPr>
          <a:xfrm>
            <a:off x="190050" y="1460050"/>
            <a:ext cx="2194800" cy="345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Here we can see the average Revenue per State of the Laundry Startup in USA</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Sales Regions in Later Divided into colours</a:t>
            </a:r>
            <a:endParaRPr sz="1500">
              <a:solidFill>
                <a:srgbClr val="FFFFFF"/>
              </a:solidFill>
              <a:latin typeface="Times New Roman"/>
              <a:ea typeface="Times New Roman"/>
              <a:cs typeface="Times New Roman"/>
              <a:sym typeface="Times New Roman"/>
            </a:endParaRPr>
          </a:p>
        </p:txBody>
      </p:sp>
      <p:sp>
        <p:nvSpPr>
          <p:cNvPr id="166" name="Google Shape;166;p17"/>
          <p:cNvSpPr txBox="1"/>
          <p:nvPr/>
        </p:nvSpPr>
        <p:spPr>
          <a:xfrm>
            <a:off x="1556125" y="368200"/>
            <a:ext cx="71154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Montserrat"/>
                <a:ea typeface="Montserrat"/>
                <a:cs typeface="Montserrat"/>
                <a:sym typeface="Montserrat"/>
              </a:rPr>
              <a:t>Average Revenue per State</a:t>
            </a:r>
            <a:endParaRPr sz="3300">
              <a:solidFill>
                <a:srgbClr val="FFFFFF"/>
              </a:solidFill>
              <a:latin typeface="Montserrat"/>
              <a:ea typeface="Montserrat"/>
              <a:cs typeface="Montserrat"/>
              <a:sym typeface="Montserrat"/>
            </a:endParaRPr>
          </a:p>
        </p:txBody>
      </p:sp>
      <p:pic>
        <p:nvPicPr>
          <p:cNvPr id="167" name="Google Shape;167;p17"/>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8"/>
          <p:cNvPicPr preferRelativeResize="0"/>
          <p:nvPr/>
        </p:nvPicPr>
        <p:blipFill>
          <a:blip r:embed="rId3">
            <a:alphaModFix/>
          </a:blip>
          <a:stretch>
            <a:fillRect/>
          </a:stretch>
        </p:blipFill>
        <p:spPr>
          <a:xfrm>
            <a:off x="2966600" y="1360125"/>
            <a:ext cx="6043649" cy="3492350"/>
          </a:xfrm>
          <a:prstGeom prst="rect">
            <a:avLst/>
          </a:prstGeom>
          <a:noFill/>
          <a:ln>
            <a:noFill/>
          </a:ln>
        </p:spPr>
      </p:pic>
      <p:sp>
        <p:nvSpPr>
          <p:cNvPr id="173" name="Google Shape;173;p18"/>
          <p:cNvSpPr txBox="1"/>
          <p:nvPr/>
        </p:nvSpPr>
        <p:spPr>
          <a:xfrm>
            <a:off x="1294775" y="439525"/>
            <a:ext cx="74004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latin typeface="Montserrat"/>
                <a:ea typeface="Montserrat"/>
                <a:cs typeface="Montserrat"/>
                <a:sym typeface="Montserrat"/>
              </a:rPr>
              <a:t>Sales Region Revenues</a:t>
            </a:r>
            <a:endParaRPr sz="3300">
              <a:solidFill>
                <a:schemeClr val="lt1"/>
              </a:solidFill>
              <a:latin typeface="Montserrat"/>
              <a:ea typeface="Montserrat"/>
              <a:cs typeface="Montserrat"/>
              <a:sym typeface="Montserrat"/>
            </a:endParaRPr>
          </a:p>
        </p:txBody>
      </p:sp>
      <p:sp>
        <p:nvSpPr>
          <p:cNvPr id="174" name="Google Shape;174;p18"/>
          <p:cNvSpPr txBox="1"/>
          <p:nvPr/>
        </p:nvSpPr>
        <p:spPr>
          <a:xfrm>
            <a:off x="178200" y="1360150"/>
            <a:ext cx="2530200" cy="3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5" name="Google Shape;175;p18"/>
          <p:cNvSpPr txBox="1"/>
          <p:nvPr/>
        </p:nvSpPr>
        <p:spPr>
          <a:xfrm>
            <a:off x="-102875" y="1400200"/>
            <a:ext cx="2586300" cy="3412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Here the different sales regions’ revenue is bifurcated using group function in Tableau to get a better idea of the network of the Laundry Startup.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Roboto"/>
              <a:ea typeface="Roboto"/>
              <a:cs typeface="Roboto"/>
              <a:sym typeface="Roboto"/>
            </a:endParaRPr>
          </a:p>
        </p:txBody>
      </p:sp>
      <p:pic>
        <p:nvPicPr>
          <p:cNvPr id="176" name="Google Shape;176;p18"/>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19"/>
          <p:cNvPicPr preferRelativeResize="0"/>
          <p:nvPr/>
        </p:nvPicPr>
        <p:blipFill>
          <a:blip r:embed="rId3">
            <a:alphaModFix/>
          </a:blip>
          <a:stretch>
            <a:fillRect/>
          </a:stretch>
        </p:blipFill>
        <p:spPr>
          <a:xfrm>
            <a:off x="2866650" y="1379650"/>
            <a:ext cx="6214626" cy="3569400"/>
          </a:xfrm>
          <a:prstGeom prst="rect">
            <a:avLst/>
          </a:prstGeom>
          <a:noFill/>
          <a:ln>
            <a:noFill/>
          </a:ln>
        </p:spPr>
      </p:pic>
      <p:sp>
        <p:nvSpPr>
          <p:cNvPr id="182" name="Google Shape;182;p19"/>
          <p:cNvSpPr txBox="1"/>
          <p:nvPr/>
        </p:nvSpPr>
        <p:spPr>
          <a:xfrm>
            <a:off x="1377950" y="403875"/>
            <a:ext cx="74955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latin typeface="Montserrat"/>
                <a:ea typeface="Montserrat"/>
                <a:cs typeface="Montserrat"/>
                <a:sym typeface="Montserrat"/>
              </a:rPr>
              <a:t>City Revenues</a:t>
            </a:r>
            <a:endParaRPr sz="3300">
              <a:solidFill>
                <a:schemeClr val="lt1"/>
              </a:solidFill>
              <a:latin typeface="Montserrat"/>
              <a:ea typeface="Montserrat"/>
              <a:cs typeface="Montserrat"/>
              <a:sym typeface="Montserrat"/>
            </a:endParaRPr>
          </a:p>
        </p:txBody>
      </p:sp>
      <p:sp>
        <p:nvSpPr>
          <p:cNvPr id="183" name="Google Shape;183;p19"/>
          <p:cNvSpPr txBox="1"/>
          <p:nvPr/>
        </p:nvSpPr>
        <p:spPr>
          <a:xfrm>
            <a:off x="-155125" y="1398850"/>
            <a:ext cx="2518200" cy="35310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Here we increase our level of Granularity by adding the cities with their contribution to the revenue.</a:t>
            </a:r>
            <a:endParaRPr sz="1500">
              <a:solidFill>
                <a:srgbClr val="FFFFFF"/>
              </a:solidFill>
              <a:latin typeface="Times New Roman"/>
              <a:ea typeface="Times New Roman"/>
              <a:cs typeface="Times New Roman"/>
              <a:sym typeface="Times New Roman"/>
            </a:endParaRPr>
          </a:p>
          <a:p>
            <a:pPr indent="0" lvl="0" marL="457200" marR="0" rtl="0" algn="l">
              <a:lnSpc>
                <a:spcPct val="100000"/>
              </a:lnSpc>
              <a:spcBef>
                <a:spcPts val="100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marR="0" rtl="0" algn="l">
              <a:lnSpc>
                <a:spcPct val="10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We use the </a:t>
            </a:r>
            <a:r>
              <a:rPr lang="en" sz="1500">
                <a:solidFill>
                  <a:srgbClr val="FFFFFF"/>
                </a:solidFill>
                <a:latin typeface="Times New Roman"/>
                <a:ea typeface="Times New Roman"/>
                <a:cs typeface="Times New Roman"/>
                <a:sym typeface="Times New Roman"/>
              </a:rPr>
              <a:t>highlight</a:t>
            </a:r>
            <a:r>
              <a:rPr lang="en" sz="1500">
                <a:solidFill>
                  <a:srgbClr val="FFFFFF"/>
                </a:solidFill>
                <a:latin typeface="Times New Roman"/>
                <a:ea typeface="Times New Roman"/>
                <a:cs typeface="Times New Roman"/>
                <a:sym typeface="Times New Roman"/>
              </a:rPr>
              <a:t> feature to select from 140 old cities or 10 new cities.</a:t>
            </a:r>
            <a:endParaRPr sz="15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p:txBody>
      </p:sp>
      <p:pic>
        <p:nvPicPr>
          <p:cNvPr id="184" name="Google Shape;184;p19"/>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0"/>
          <p:cNvPicPr preferRelativeResize="0"/>
          <p:nvPr/>
        </p:nvPicPr>
        <p:blipFill>
          <a:blip r:embed="rId3">
            <a:alphaModFix/>
          </a:blip>
          <a:stretch>
            <a:fillRect/>
          </a:stretch>
        </p:blipFill>
        <p:spPr>
          <a:xfrm>
            <a:off x="4476375" y="1171025"/>
            <a:ext cx="4254600" cy="3592450"/>
          </a:xfrm>
          <a:prstGeom prst="rect">
            <a:avLst/>
          </a:prstGeom>
          <a:noFill/>
          <a:ln>
            <a:noFill/>
          </a:ln>
        </p:spPr>
      </p:pic>
      <p:sp>
        <p:nvSpPr>
          <p:cNvPr id="190" name="Google Shape;190;p20"/>
          <p:cNvSpPr txBox="1"/>
          <p:nvPr/>
        </p:nvSpPr>
        <p:spPr>
          <a:xfrm>
            <a:off x="582050" y="1272575"/>
            <a:ext cx="3397200" cy="31836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We have done simple clustering between Revenue and Marketing spend but as the startup like this depends more on the number of people it is necessary for us to include population as a factor too. Therefore we need to refine the cluster further.</a:t>
            </a:r>
            <a:endParaRPr sz="1500">
              <a:solidFill>
                <a:srgbClr val="FFFFFF"/>
              </a:solidFill>
              <a:latin typeface="Times New Roman"/>
              <a:ea typeface="Times New Roman"/>
              <a:cs typeface="Times New Roman"/>
              <a:sym typeface="Times New Roman"/>
            </a:endParaRPr>
          </a:p>
        </p:txBody>
      </p:sp>
      <p:sp>
        <p:nvSpPr>
          <p:cNvPr id="191" name="Google Shape;191;p20"/>
          <p:cNvSpPr txBox="1"/>
          <p:nvPr/>
        </p:nvSpPr>
        <p:spPr>
          <a:xfrm>
            <a:off x="1461075" y="166300"/>
            <a:ext cx="72699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Montserrat"/>
                <a:ea typeface="Montserrat"/>
                <a:cs typeface="Montserrat"/>
                <a:sym typeface="Montserrat"/>
              </a:rPr>
              <a:t>Clustering</a:t>
            </a:r>
            <a:endParaRPr sz="3300">
              <a:solidFill>
                <a:srgbClr val="FFFFFF"/>
              </a:solidFill>
              <a:latin typeface="Montserrat"/>
              <a:ea typeface="Montserrat"/>
              <a:cs typeface="Montserrat"/>
              <a:sym typeface="Montserrat"/>
            </a:endParaRPr>
          </a:p>
        </p:txBody>
      </p:sp>
      <p:pic>
        <p:nvPicPr>
          <p:cNvPr id="192" name="Google Shape;192;p20"/>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1"/>
          <p:cNvPicPr preferRelativeResize="0"/>
          <p:nvPr/>
        </p:nvPicPr>
        <p:blipFill>
          <a:blip r:embed="rId3">
            <a:alphaModFix/>
          </a:blip>
          <a:stretch>
            <a:fillRect/>
          </a:stretch>
        </p:blipFill>
        <p:spPr>
          <a:xfrm>
            <a:off x="4447250" y="1104725"/>
            <a:ext cx="4307550" cy="3838850"/>
          </a:xfrm>
          <a:prstGeom prst="rect">
            <a:avLst/>
          </a:prstGeom>
          <a:noFill/>
          <a:ln>
            <a:noFill/>
          </a:ln>
        </p:spPr>
      </p:pic>
      <p:sp>
        <p:nvSpPr>
          <p:cNvPr id="198" name="Google Shape;198;p21"/>
          <p:cNvSpPr txBox="1"/>
          <p:nvPr/>
        </p:nvSpPr>
        <p:spPr>
          <a:xfrm>
            <a:off x="213850" y="1426500"/>
            <a:ext cx="3468600" cy="3195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For this refined clustering, we have included population as a factor too and the trend line helps us see different cities with the potential to invest. </a:t>
            </a:r>
            <a:endParaRPr sz="1500">
              <a:solidFill>
                <a:srgbClr val="FFFFFF"/>
              </a:solidFill>
              <a:latin typeface="Times New Roman"/>
              <a:ea typeface="Times New Roman"/>
              <a:cs typeface="Times New Roman"/>
              <a:sym typeface="Times New Roman"/>
            </a:endParaRPr>
          </a:p>
          <a:p>
            <a:pPr indent="0" lvl="0" marL="457200" marR="0" rtl="0" algn="l">
              <a:lnSpc>
                <a:spcPct val="100000"/>
              </a:lnSpc>
              <a:spcBef>
                <a:spcPts val="100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marR="0" rtl="0" algn="l">
              <a:lnSpc>
                <a:spcPct val="100000"/>
              </a:lnSpc>
              <a:spcBef>
                <a:spcPts val="100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red trend line signifies that for every $1 spent on marketing the returns are $0.934 which is not good.  </a:t>
            </a:r>
            <a:endParaRPr sz="1500">
              <a:solidFill>
                <a:srgbClr val="FFFFFF"/>
              </a:solidFill>
              <a:latin typeface="Times New Roman"/>
              <a:ea typeface="Times New Roman"/>
              <a:cs typeface="Times New Roman"/>
              <a:sym typeface="Times New Roman"/>
            </a:endParaRPr>
          </a:p>
        </p:txBody>
      </p:sp>
      <p:sp>
        <p:nvSpPr>
          <p:cNvPr id="199" name="Google Shape;199;p21"/>
          <p:cNvSpPr txBox="1"/>
          <p:nvPr/>
        </p:nvSpPr>
        <p:spPr>
          <a:xfrm>
            <a:off x="1508600" y="142550"/>
            <a:ext cx="7246200" cy="7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Montserrat"/>
                <a:ea typeface="Montserrat"/>
                <a:cs typeface="Montserrat"/>
                <a:sym typeface="Montserrat"/>
              </a:rPr>
              <a:t>Refined Clustering with Red Trend Lines</a:t>
            </a:r>
            <a:endParaRPr sz="33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3300">
              <a:solidFill>
                <a:srgbClr val="FFFFFF"/>
              </a:solidFill>
              <a:latin typeface="Lato"/>
              <a:ea typeface="Lato"/>
              <a:cs typeface="Lato"/>
              <a:sym typeface="Lato"/>
            </a:endParaRPr>
          </a:p>
        </p:txBody>
      </p:sp>
      <p:pic>
        <p:nvPicPr>
          <p:cNvPr id="200" name="Google Shape;200;p21"/>
          <p:cNvPicPr preferRelativeResize="0"/>
          <p:nvPr/>
        </p:nvPicPr>
        <p:blipFill>
          <a:blip r:embed="rId4">
            <a:alphaModFix/>
          </a:blip>
          <a:stretch>
            <a:fillRect/>
          </a:stretch>
        </p:blipFill>
        <p:spPr>
          <a:xfrm>
            <a:off x="7815975" y="0"/>
            <a:ext cx="1328025" cy="56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