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938" y="-984"/>
      </p:cViewPr>
      <p:guideLst>
        <p:guide orient="horz" pos="13824"/>
        <p:guide pos="9792"/>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12/6/2020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12/6/2020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12/6/2020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12/6/2020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12/6/2020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12/6/2020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12/6/2020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12/6/2020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12/6/2020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12/6/2020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12/6/2020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12/6/2020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12/6/2020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12/6/2020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3447" y="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1295400" y="914400"/>
            <a:ext cx="21869400" cy="3768725"/>
          </a:xfrm>
        </p:spPr>
        <p:txBody>
          <a:bodyPr/>
          <a:lstStyle/>
          <a:p>
            <a:pPr eaLnBrk="1" hangingPunct="1"/>
            <a:r>
              <a:rPr lang="en-US" altLang="en-US" sz="8800" dirty="0">
                <a:ea typeface="ＭＳ Ｐゴシック" panose="020B0600070205080204" pitchFamily="34" charset="-128"/>
              </a:rPr>
              <a:t>Time Series volatility model for SOFR </a:t>
            </a:r>
            <a:br>
              <a:rPr lang="en-US" altLang="en-US" sz="8800" dirty="0">
                <a:ea typeface="ＭＳ Ｐゴシック" panose="020B0600070205080204" pitchFamily="34" charset="-128"/>
              </a:rPr>
            </a:br>
            <a:r>
              <a:rPr lang="en-US" altLang="en-US" sz="8800" dirty="0">
                <a:ea typeface="ＭＳ Ｐゴシック" panose="020B0600070205080204" pitchFamily="34" charset="-128"/>
              </a:rPr>
              <a:t> </a:t>
            </a:r>
            <a:r>
              <a:rPr lang="en-US" altLang="en-US" sz="4800" dirty="0" err="1">
                <a:ea typeface="ＭＳ Ｐゴシック" panose="020B0600070205080204" pitchFamily="34" charset="-128"/>
              </a:rPr>
              <a:t>Hariom</a:t>
            </a:r>
            <a:r>
              <a:rPr lang="en-US" altLang="en-US" sz="4800" dirty="0">
                <a:ea typeface="ＭＳ Ｐゴシック" panose="020B0600070205080204" pitchFamily="34" charset="-128"/>
              </a:rPr>
              <a:t> Mehta, Shrey Kshatriya, Vaibhav Singh, </a:t>
            </a:r>
            <a:r>
              <a:rPr lang="en-US" altLang="en-US" sz="4800" dirty="0" err="1">
                <a:ea typeface="ＭＳ Ｐゴシック" panose="020B0600070205080204" pitchFamily="34" charset="-128"/>
              </a:rPr>
              <a:t>Kavit</a:t>
            </a:r>
            <a:r>
              <a:rPr lang="en-US" altLang="en-US" sz="4800" dirty="0">
                <a:ea typeface="ＭＳ Ｐゴシック" panose="020B0600070205080204" pitchFamily="34" charset="-128"/>
              </a:rPr>
              <a:t> Shah</a:t>
            </a:r>
            <a:br>
              <a:rPr lang="en-US" altLang="en-US" sz="4800" dirty="0">
                <a:ea typeface="ＭＳ Ｐゴシック" panose="020B0600070205080204" pitchFamily="34" charset="-128"/>
              </a:rPr>
            </a:br>
            <a:r>
              <a:rPr lang="en-US" altLang="en-US" sz="4800" dirty="0">
                <a:ea typeface="ＭＳ Ｐゴシック" panose="020B0600070205080204" pitchFamily="34" charset="-128"/>
              </a:rPr>
              <a:t>Instructor: German Creamer</a:t>
            </a:r>
            <a:endParaRPr lang="en-US" altLang="en-US" sz="6000" dirty="0">
              <a:ea typeface="ＭＳ Ｐゴシック" panose="020B0600070205080204" pitchFamily="34" charset="-128"/>
            </a:endParaRPr>
          </a:p>
        </p:txBody>
      </p:sp>
      <p:sp>
        <p:nvSpPr>
          <p:cNvPr id="15364" name="Content Placeholder 12"/>
          <p:cNvSpPr>
            <a:spLocks noGrp="1"/>
          </p:cNvSpPr>
          <p:nvPr>
            <p:ph sz="half" idx="2"/>
          </p:nvPr>
        </p:nvSpPr>
        <p:spPr>
          <a:xfrm>
            <a:off x="16138525" y="21564600"/>
            <a:ext cx="13731875" cy="16840200"/>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latin typeface="Arial" panose="020B0604020202020204" pitchFamily="34" charset="0"/>
                <a:ea typeface="ＭＳ Ｐゴシック" panose="020B0600070205080204" pitchFamily="34" charset="-128"/>
                <a:cs typeface="Arial" panose="020B0604020202020204" pitchFamily="34" charset="0"/>
              </a:rPr>
              <a:t>Results &amp; Evaluation</a:t>
            </a:r>
          </a:p>
        </p:txBody>
      </p:sp>
      <p:sp>
        <p:nvSpPr>
          <p:cNvPr id="15365" name="Content Placeholder 12"/>
          <p:cNvSpPr txBox="1">
            <a:spLocks/>
          </p:cNvSpPr>
          <p:nvPr/>
        </p:nvSpPr>
        <p:spPr bwMode="auto">
          <a:xfrm>
            <a:off x="1508126" y="5848351"/>
            <a:ext cx="14036674" cy="7791449"/>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Introduction: Problem</a:t>
            </a:r>
          </a:p>
          <a:p>
            <a:pPr marL="0" indent="0" algn="just" eaLnBrk="1" hangingPunct="1">
              <a:spcBef>
                <a:spcPct val="20000"/>
              </a:spcBef>
            </a:pPr>
            <a:r>
              <a:rPr lang="en-US" sz="3600" b="0" i="0" u="none" strike="noStrike" dirty="0">
                <a:solidFill>
                  <a:srgbClr val="2D3B45"/>
                </a:solidFill>
                <a:effectLst/>
                <a:latin typeface="Arial" panose="020B0604020202020204" pitchFamily="34" charset="0"/>
              </a:rPr>
              <a:t>The Secured Overnight Financing Rate (SOFR) was first released in 2018 by BNY, NY and aims to globally replace the use of IBORs in the financial industry. </a:t>
            </a:r>
            <a:r>
              <a:rPr lang="en-US" sz="3600" b="0" i="0" u="none" strike="noStrike" dirty="0">
                <a:solidFill>
                  <a:srgbClr val="3B3B3B"/>
                </a:solidFill>
                <a:effectLst/>
                <a:latin typeface="Arial" panose="020B0604020202020204" pitchFamily="34" charset="0"/>
              </a:rPr>
              <a:t>It is a broad measure of the cost of borrowing cash overnight collateralized by the U.S. Treasury securities in the repurchase agreement (repo) market.</a:t>
            </a:r>
            <a:r>
              <a:rPr lang="en-US" sz="3600" b="0" i="0" u="none" strike="noStrike" dirty="0">
                <a:solidFill>
                  <a:srgbClr val="2D3B45"/>
                </a:solidFill>
                <a:effectLst/>
                <a:latin typeface="Arial" panose="020B0604020202020204" pitchFamily="34" charset="0"/>
              </a:rPr>
              <a:t>  By using this data, we reflect more on how the financial institutions can fund themselves, and can measure the spike, and help the institutions to take precautionary measures by predicting the SOFR values</a:t>
            </a:r>
            <a:r>
              <a:rPr lang="en-US" sz="4200" b="0" i="0" u="none" strike="noStrike" dirty="0">
                <a:solidFill>
                  <a:srgbClr val="2D3B45"/>
                </a:solidFill>
                <a:effectLst/>
                <a:latin typeface="Arial" panose="020B0604020202020204" pitchFamily="34" charset="0"/>
              </a:rPr>
              <a:t>.</a:t>
            </a:r>
            <a:endParaRPr lang="en-US" altLang="en-US" sz="4200" dirty="0">
              <a:cs typeface="Arial" panose="020B0604020202020204" pitchFamily="34" charset="0"/>
            </a:endParaRPr>
          </a:p>
          <a:p>
            <a:pPr marL="0" indent="0" eaLnBrk="1" hangingPunct="1">
              <a:spcBef>
                <a:spcPct val="20000"/>
              </a:spcBef>
            </a:pPr>
            <a:r>
              <a:rPr lang="en-US" altLang="en-US" sz="3600" dirty="0">
                <a:solidFill>
                  <a:srgbClr val="800000"/>
                </a:solidFill>
                <a:cs typeface="Arial" panose="020B0604020202020204" pitchFamily="34" charset="0"/>
              </a:rPr>
              <a:t>	</a:t>
            </a:r>
          </a:p>
        </p:txBody>
      </p:sp>
      <p:sp>
        <p:nvSpPr>
          <p:cNvPr id="15367" name="Content Placeholder 12"/>
          <p:cNvSpPr txBox="1">
            <a:spLocks/>
          </p:cNvSpPr>
          <p:nvPr/>
        </p:nvSpPr>
        <p:spPr bwMode="auto">
          <a:xfrm>
            <a:off x="1544569" y="39014400"/>
            <a:ext cx="28325831" cy="32766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20000"/>
              </a:spcBef>
            </a:pPr>
            <a:r>
              <a:rPr lang="en-US" altLang="en-US" sz="5400" b="1" dirty="0">
                <a:cs typeface="Arial" panose="020B0604020202020204" pitchFamily="34" charset="0"/>
              </a:rPr>
              <a:t>Conclusion: </a:t>
            </a:r>
          </a:p>
          <a:p>
            <a:pPr algn="just" eaLnBrk="1" hangingPunct="1">
              <a:spcBef>
                <a:spcPct val="20000"/>
              </a:spcBef>
            </a:pPr>
            <a:r>
              <a:rPr lang="en-US" altLang="en-US" sz="5400" b="1" dirty="0">
                <a:cs typeface="Arial" panose="020B0604020202020204" pitchFamily="34" charset="0"/>
              </a:rPr>
              <a:t>	</a:t>
            </a:r>
            <a:r>
              <a:rPr lang="en-US" altLang="en-US" sz="3600" dirty="0">
                <a:cs typeface="Arial" panose="020B0604020202020204" pitchFamily="34" charset="0"/>
              </a:rPr>
              <a:t>We observed that using GARCH(1,1) model has proven best to capture the trend as well as volatility. But we also observed that care needs to be taken for different properties of SOFR rates such as diffusion. Future scope of the project involves retro-fitting suggested models with an improved version to better capture negative volatility shocks. </a:t>
            </a:r>
            <a:endParaRPr lang="en-US" altLang="en-US" sz="3600" b="1" dirty="0">
              <a:cs typeface="Arial" panose="020B0604020202020204" pitchFamily="34" charset="0"/>
            </a:endParaRPr>
          </a:p>
          <a:p>
            <a:pPr eaLnBrk="1" hangingPunct="1">
              <a:spcBef>
                <a:spcPct val="20000"/>
              </a:spcBef>
            </a:pPr>
            <a:endParaRPr lang="en-US" altLang="en-US" sz="3600" dirty="0">
              <a:cs typeface="Arial" panose="020B0604020202020204" pitchFamily="34" charset="0"/>
            </a:endParaRPr>
          </a:p>
          <a:p>
            <a:pPr eaLnBrk="1" hangingPunct="1">
              <a:spcBef>
                <a:spcPct val="20000"/>
              </a:spcBef>
            </a:pPr>
            <a:endParaRPr lang="en-US" altLang="en-US" sz="5400" b="1" dirty="0">
              <a:cs typeface="Arial" panose="020B0604020202020204" pitchFamily="34" charset="0"/>
            </a:endParaRPr>
          </a:p>
        </p:txBody>
      </p:sp>
      <p:sp>
        <p:nvSpPr>
          <p:cNvPr id="15369" name="Line 15"/>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pic>
        <p:nvPicPr>
          <p:cNvPr id="15371" name="Picture 2" descr="Stevens-Official-PMSColor-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2"/>
          <p:cNvSpPr txBox="1">
            <a:spLocks/>
          </p:cNvSpPr>
          <p:nvPr/>
        </p:nvSpPr>
        <p:spPr bwMode="auto">
          <a:xfrm>
            <a:off x="1521573" y="13862920"/>
            <a:ext cx="14036674" cy="13387386"/>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20000"/>
              </a:spcBef>
            </a:pPr>
            <a:r>
              <a:rPr lang="en-US" altLang="en-US" sz="5400" b="1" dirty="0">
                <a:cs typeface="Arial" panose="020B0604020202020204" pitchFamily="34" charset="0"/>
              </a:rPr>
              <a:t>Data Understanding:</a:t>
            </a:r>
          </a:p>
          <a:p>
            <a:pPr algn="just" eaLnBrk="1" hangingPunct="1">
              <a:spcBef>
                <a:spcPct val="20000"/>
              </a:spcBef>
            </a:pPr>
            <a:r>
              <a:rPr lang="en-US" sz="3600" b="0" i="0" u="none" strike="noStrike" dirty="0">
                <a:solidFill>
                  <a:srgbClr val="2D3B45"/>
                </a:solidFill>
                <a:effectLst/>
                <a:latin typeface="Arial" panose="020B0604020202020204" pitchFamily="34" charset="0"/>
              </a:rPr>
              <a:t>	The dataset includes time-series data of overnight USD SOFR rates starting from its first publish date i.e., 3rd April 2018 to 18th November 2020. It contains observations of rates on a day-to-day basis over the sample period. The primary SOFR rate is calculated as a volume-weighted median and is the rate generated with 50 percentile of transaction volume. The 1st, 25th, 75th, and 99th percentiles for each rate are also calculated using the same volume-weighted methodology and rounded to the nearest basis point. </a:t>
            </a:r>
            <a:endParaRPr lang="en-US" altLang="en-US" sz="3600" b="1" dirty="0">
              <a:cs typeface="Arial" panose="020B0604020202020204" pitchFamily="34" charset="0"/>
            </a:endParaRPr>
          </a:p>
        </p:txBody>
      </p:sp>
      <p:sp>
        <p:nvSpPr>
          <p:cNvPr id="18" name="Content Placeholder 12"/>
          <p:cNvSpPr txBox="1">
            <a:spLocks/>
          </p:cNvSpPr>
          <p:nvPr/>
        </p:nvSpPr>
        <p:spPr bwMode="auto">
          <a:xfrm>
            <a:off x="1485653" y="27736800"/>
            <a:ext cx="14059394" cy="1068387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20000"/>
              </a:spcBef>
            </a:pPr>
            <a:r>
              <a:rPr lang="en-US" altLang="en-US" sz="5400" b="1" dirty="0">
                <a:cs typeface="Arial" panose="020B0604020202020204" pitchFamily="34" charset="0"/>
              </a:rPr>
              <a:t>Data Preparation</a:t>
            </a:r>
            <a:r>
              <a:rPr lang="en-US" altLang="en-US" sz="3600" b="1" dirty="0">
                <a:cs typeface="Arial" panose="020B0604020202020204" pitchFamily="34" charset="0"/>
              </a:rPr>
              <a:t>: </a:t>
            </a:r>
          </a:p>
          <a:p>
            <a:pPr algn="just" eaLnBrk="1" hangingPunct="1">
              <a:spcBef>
                <a:spcPct val="20000"/>
              </a:spcBef>
            </a:pPr>
            <a:r>
              <a:rPr lang="en-US" altLang="en-US" sz="3600" dirty="0">
                <a:cs typeface="Arial" panose="020B0604020202020204" pitchFamily="34" charset="0"/>
              </a:rPr>
              <a:t>	The data used to build our forecasting model contained few null values since it also contained information for Weekends and public holidays where the Federal bank remains closed. We are not considering holidays to build our model We then normalize our data we found no trends but seasonality. We are considering only the SOFR rates and dropping columns like percentiles and volume. </a:t>
            </a:r>
          </a:p>
        </p:txBody>
      </p:sp>
      <p:pic>
        <p:nvPicPr>
          <p:cNvPr id="1026" name="Picture 2">
            <a:extLst>
              <a:ext uri="{FF2B5EF4-FFF2-40B4-BE49-F238E27FC236}">
                <a16:creationId xmlns:a16="http://schemas.microsoft.com/office/drawing/2014/main" id="{A9A47926-3DDB-42B3-928C-E3E8B3010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085" y="22177716"/>
            <a:ext cx="7551560" cy="4640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F5F77B-78BD-4A50-AB8E-EE86E23F7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7671" y="22314523"/>
            <a:ext cx="5736235" cy="4640773"/>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2">
            <a:extLst>
              <a:ext uri="{FF2B5EF4-FFF2-40B4-BE49-F238E27FC236}">
                <a16:creationId xmlns:a16="http://schemas.microsoft.com/office/drawing/2014/main" id="{8B5875DE-AF38-49A8-A6CD-AD6A4173D314}"/>
              </a:ext>
            </a:extLst>
          </p:cNvPr>
          <p:cNvSpPr txBox="1">
            <a:spLocks/>
          </p:cNvSpPr>
          <p:nvPr/>
        </p:nvSpPr>
        <p:spPr bwMode="auto">
          <a:xfrm>
            <a:off x="15986125" y="5848351"/>
            <a:ext cx="14036674" cy="1512252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20000"/>
              </a:spcBef>
            </a:pPr>
            <a:r>
              <a:rPr lang="en-US" altLang="en-US" sz="5400" b="1" dirty="0">
                <a:cs typeface="Arial" panose="020B0604020202020204" pitchFamily="34" charset="0"/>
              </a:rPr>
              <a:t>Modeling: </a:t>
            </a:r>
          </a:p>
          <a:p>
            <a:pPr algn="just" eaLnBrk="1" hangingPunct="1">
              <a:spcBef>
                <a:spcPct val="20000"/>
              </a:spcBef>
            </a:pPr>
            <a:r>
              <a:rPr lang="en-US" altLang="en-US" sz="3600" dirty="0">
                <a:cs typeface="Arial" panose="020B0604020202020204" pitchFamily="34" charset="0"/>
              </a:rPr>
              <a:t>We performed following tests on the processed datasets on SOFR</a:t>
            </a:r>
          </a:p>
          <a:p>
            <a:pPr algn="just" eaLnBrk="1" hangingPunct="1">
              <a:spcBef>
                <a:spcPct val="20000"/>
              </a:spcBef>
              <a:buFont typeface="Arial" panose="020B0604020202020204" pitchFamily="34" charset="0"/>
              <a:buChar char="•"/>
            </a:pPr>
            <a:r>
              <a:rPr lang="en-US" altLang="en-US" sz="3600" dirty="0" err="1">
                <a:cs typeface="Arial" panose="020B0604020202020204" pitchFamily="34" charset="0"/>
              </a:rPr>
              <a:t>Ljung</a:t>
            </a:r>
            <a:r>
              <a:rPr lang="en-US" altLang="en-US" sz="3600" dirty="0">
                <a:cs typeface="Arial" panose="020B0604020202020204" pitchFamily="34" charset="0"/>
              </a:rPr>
              <a:t> Box-Test</a:t>
            </a:r>
          </a:p>
          <a:p>
            <a:pPr algn="just" eaLnBrk="1" hangingPunct="1">
              <a:spcBef>
                <a:spcPct val="20000"/>
              </a:spcBef>
              <a:buFont typeface="Arial" panose="020B0604020202020204" pitchFamily="34" charset="0"/>
              <a:buChar char="•"/>
            </a:pPr>
            <a:r>
              <a:rPr lang="en-US" altLang="en-US" sz="3600" dirty="0">
                <a:cs typeface="Arial" panose="020B0604020202020204" pitchFamily="34" charset="0"/>
              </a:rPr>
              <a:t>Arch Test</a:t>
            </a:r>
          </a:p>
          <a:p>
            <a:pPr algn="just" eaLnBrk="1" hangingPunct="1">
              <a:spcBef>
                <a:spcPct val="20000"/>
              </a:spcBef>
              <a:buFont typeface="Arial" panose="020B0604020202020204" pitchFamily="34" charset="0"/>
              <a:buChar char="•"/>
            </a:pPr>
            <a:r>
              <a:rPr lang="en-US" altLang="en-US" sz="3600" dirty="0">
                <a:cs typeface="Arial" panose="020B0604020202020204" pitchFamily="34" charset="0"/>
              </a:rPr>
              <a:t>PACF and ACF</a:t>
            </a:r>
          </a:p>
          <a:p>
            <a:pPr marL="0" indent="0" algn="just" eaLnBrk="1" hangingPunct="1">
              <a:spcBef>
                <a:spcPct val="20000"/>
              </a:spcBef>
            </a:pPr>
            <a:r>
              <a:rPr lang="en-US" altLang="en-US" sz="3600">
                <a:cs typeface="Arial" panose="020B0604020202020204" pitchFamily="34" charset="0"/>
              </a:rPr>
              <a:t>Based </a:t>
            </a:r>
            <a:r>
              <a:rPr lang="en-US" altLang="en-US" sz="3600" dirty="0">
                <a:cs typeface="Arial" panose="020B0604020202020204" pitchFamily="34" charset="0"/>
              </a:rPr>
              <a:t>on evaluation of the above plots we decided to implement these </a:t>
            </a:r>
            <a:r>
              <a:rPr lang="en-US" altLang="en-US" sz="3600">
                <a:cs typeface="Arial" panose="020B0604020202020204" pitchFamily="34" charset="0"/>
              </a:rPr>
              <a:t>following models </a:t>
            </a:r>
            <a:endParaRPr lang="en-US" altLang="en-US" sz="3600" dirty="0">
              <a:cs typeface="Arial" panose="020B0604020202020204" pitchFamily="34" charset="0"/>
            </a:endParaRPr>
          </a:p>
          <a:p>
            <a:pPr algn="just" eaLnBrk="1" hangingPunct="1">
              <a:spcBef>
                <a:spcPct val="20000"/>
              </a:spcBef>
              <a:buFont typeface="Arial" panose="020B0604020202020204" pitchFamily="34" charset="0"/>
              <a:buChar char="•"/>
            </a:pPr>
            <a:r>
              <a:rPr lang="en-US" altLang="en-US" sz="3600" dirty="0">
                <a:cs typeface="Arial" panose="020B0604020202020204" pitchFamily="34" charset="0"/>
              </a:rPr>
              <a:t>GARCH(1,1) model</a:t>
            </a:r>
          </a:p>
          <a:p>
            <a:pPr algn="just" eaLnBrk="1" hangingPunct="1">
              <a:spcBef>
                <a:spcPct val="20000"/>
              </a:spcBef>
              <a:buFont typeface="Arial" panose="020B0604020202020204" pitchFamily="34" charset="0"/>
              <a:buChar char="•"/>
            </a:pPr>
            <a:r>
              <a:rPr lang="en-US" altLang="en-US" sz="3600" dirty="0">
                <a:cs typeface="Arial" panose="020B0604020202020204" pitchFamily="34" charset="0"/>
              </a:rPr>
              <a:t>Skewness and Kurtosis Test</a:t>
            </a:r>
          </a:p>
          <a:p>
            <a:pPr algn="just" eaLnBrk="1" hangingPunct="1">
              <a:spcBef>
                <a:spcPct val="20000"/>
              </a:spcBef>
              <a:buFont typeface="Arial" panose="020B0604020202020204" pitchFamily="34" charset="0"/>
              <a:buChar char="•"/>
            </a:pPr>
            <a:r>
              <a:rPr lang="en-US" altLang="en-US" sz="3600" dirty="0">
                <a:cs typeface="Arial" panose="020B0604020202020204" pitchFamily="34" charset="0"/>
              </a:rPr>
              <a:t>GARCH (skewness) distribution</a:t>
            </a:r>
          </a:p>
          <a:p>
            <a:pPr algn="just" eaLnBrk="1" hangingPunct="1">
              <a:spcBef>
                <a:spcPct val="20000"/>
              </a:spcBef>
              <a:buFont typeface="Arial" panose="020B0604020202020204" pitchFamily="34" charset="0"/>
              <a:buChar char="•"/>
            </a:pPr>
            <a:r>
              <a:rPr lang="en-US" altLang="en-US" sz="3600" dirty="0">
                <a:cs typeface="Arial" panose="020B0604020202020204" pitchFamily="34" charset="0"/>
              </a:rPr>
              <a:t>GJR-GARCH</a:t>
            </a:r>
          </a:p>
          <a:p>
            <a:pPr eaLnBrk="1" hangingPunct="1">
              <a:spcBef>
                <a:spcPct val="20000"/>
              </a:spcBef>
              <a:buFont typeface="Arial" panose="020B0604020202020204" pitchFamily="34" charset="0"/>
              <a:buChar char="•"/>
            </a:pPr>
            <a:endParaRPr lang="en-US" altLang="en-US" sz="3600" dirty="0">
              <a:cs typeface="Arial" panose="020B0604020202020204" pitchFamily="34" charset="0"/>
            </a:endParaRPr>
          </a:p>
          <a:p>
            <a:pPr eaLnBrk="1" hangingPunct="1">
              <a:buFont typeface="Arial" panose="020B0604020202020204" pitchFamily="34" charset="0"/>
              <a:buNone/>
            </a:pPr>
            <a:endParaRPr lang="en-US" altLang="en-US" sz="3600" dirty="0">
              <a:cs typeface="Arial" panose="020B0604020202020204" pitchFamily="34" charset="0"/>
            </a:endParaRPr>
          </a:p>
        </p:txBody>
      </p:sp>
      <p:pic>
        <p:nvPicPr>
          <p:cNvPr id="2" name="Picture 1">
            <a:extLst>
              <a:ext uri="{FF2B5EF4-FFF2-40B4-BE49-F238E27FC236}">
                <a16:creationId xmlns:a16="http://schemas.microsoft.com/office/drawing/2014/main" id="{A4515FF7-D529-48E2-B19F-095A435825DA}"/>
              </a:ext>
            </a:extLst>
          </p:cNvPr>
          <p:cNvPicPr>
            <a:picLocks noChangeAspect="1"/>
          </p:cNvPicPr>
          <p:nvPr/>
        </p:nvPicPr>
        <p:blipFill>
          <a:blip r:embed="rId5"/>
          <a:stretch>
            <a:fillRect/>
          </a:stretch>
        </p:blipFill>
        <p:spPr>
          <a:xfrm>
            <a:off x="18061141" y="22602655"/>
            <a:ext cx="9886641" cy="4064508"/>
          </a:xfrm>
          <a:prstGeom prst="rect">
            <a:avLst/>
          </a:prstGeom>
        </p:spPr>
      </p:pic>
      <p:pic>
        <p:nvPicPr>
          <p:cNvPr id="3" name="Picture 2">
            <a:extLst>
              <a:ext uri="{FF2B5EF4-FFF2-40B4-BE49-F238E27FC236}">
                <a16:creationId xmlns:a16="http://schemas.microsoft.com/office/drawing/2014/main" id="{052452A3-195F-4AC4-9CD8-BA7DD7D0AD4D}"/>
              </a:ext>
            </a:extLst>
          </p:cNvPr>
          <p:cNvPicPr>
            <a:picLocks noChangeAspect="1"/>
          </p:cNvPicPr>
          <p:nvPr/>
        </p:nvPicPr>
        <p:blipFill>
          <a:blip r:embed="rId6"/>
          <a:stretch>
            <a:fillRect/>
          </a:stretch>
        </p:blipFill>
        <p:spPr>
          <a:xfrm>
            <a:off x="20228051" y="26566673"/>
            <a:ext cx="5873494" cy="3570735"/>
          </a:xfrm>
          <a:prstGeom prst="rect">
            <a:avLst/>
          </a:prstGeom>
        </p:spPr>
      </p:pic>
      <p:pic>
        <p:nvPicPr>
          <p:cNvPr id="4" name="Picture 3">
            <a:extLst>
              <a:ext uri="{FF2B5EF4-FFF2-40B4-BE49-F238E27FC236}">
                <a16:creationId xmlns:a16="http://schemas.microsoft.com/office/drawing/2014/main" id="{A3431A24-17B9-4B63-AA08-E9E5078B6EA0}"/>
              </a:ext>
            </a:extLst>
          </p:cNvPr>
          <p:cNvPicPr>
            <a:picLocks noChangeAspect="1"/>
          </p:cNvPicPr>
          <p:nvPr/>
        </p:nvPicPr>
        <p:blipFill>
          <a:blip r:embed="rId7"/>
          <a:stretch>
            <a:fillRect/>
          </a:stretch>
        </p:blipFill>
        <p:spPr>
          <a:xfrm>
            <a:off x="18127657" y="30242349"/>
            <a:ext cx="10074286" cy="4064508"/>
          </a:xfrm>
          <a:prstGeom prst="rect">
            <a:avLst/>
          </a:prstGeom>
        </p:spPr>
      </p:pic>
      <p:pic>
        <p:nvPicPr>
          <p:cNvPr id="6" name="Picture 5">
            <a:extLst>
              <a:ext uri="{FF2B5EF4-FFF2-40B4-BE49-F238E27FC236}">
                <a16:creationId xmlns:a16="http://schemas.microsoft.com/office/drawing/2014/main" id="{C9EA364A-52C8-4C29-923E-F30B9BEC78D5}"/>
              </a:ext>
            </a:extLst>
          </p:cNvPr>
          <p:cNvPicPr>
            <a:picLocks noChangeAspect="1"/>
          </p:cNvPicPr>
          <p:nvPr/>
        </p:nvPicPr>
        <p:blipFill>
          <a:blip r:embed="rId8"/>
          <a:stretch>
            <a:fillRect/>
          </a:stretch>
        </p:blipFill>
        <p:spPr>
          <a:xfrm>
            <a:off x="18703043" y="34432380"/>
            <a:ext cx="8923510" cy="3449663"/>
          </a:xfrm>
          <a:prstGeom prst="rect">
            <a:avLst/>
          </a:prstGeom>
        </p:spPr>
      </p:pic>
      <p:pic>
        <p:nvPicPr>
          <p:cNvPr id="7" name="Picture 6">
            <a:extLst>
              <a:ext uri="{FF2B5EF4-FFF2-40B4-BE49-F238E27FC236}">
                <a16:creationId xmlns:a16="http://schemas.microsoft.com/office/drawing/2014/main" id="{DDC7273D-8A10-4F25-B44A-0F05D4973324}"/>
              </a:ext>
            </a:extLst>
          </p:cNvPr>
          <p:cNvPicPr>
            <a:picLocks noChangeAspect="1"/>
          </p:cNvPicPr>
          <p:nvPr/>
        </p:nvPicPr>
        <p:blipFill>
          <a:blip r:embed="rId9"/>
          <a:stretch>
            <a:fillRect/>
          </a:stretch>
        </p:blipFill>
        <p:spPr>
          <a:xfrm>
            <a:off x="2214223" y="34043312"/>
            <a:ext cx="6805705" cy="3076575"/>
          </a:xfrm>
          <a:prstGeom prst="rect">
            <a:avLst/>
          </a:prstGeom>
        </p:spPr>
      </p:pic>
      <p:pic>
        <p:nvPicPr>
          <p:cNvPr id="10" name="Picture 9">
            <a:extLst>
              <a:ext uri="{FF2B5EF4-FFF2-40B4-BE49-F238E27FC236}">
                <a16:creationId xmlns:a16="http://schemas.microsoft.com/office/drawing/2014/main" id="{1E0B0619-95CC-4490-9289-034734EEBDEB}"/>
              </a:ext>
            </a:extLst>
          </p:cNvPr>
          <p:cNvPicPr>
            <a:picLocks noChangeAspect="1"/>
          </p:cNvPicPr>
          <p:nvPr/>
        </p:nvPicPr>
        <p:blipFill>
          <a:blip r:embed="rId10"/>
          <a:stretch>
            <a:fillRect/>
          </a:stretch>
        </p:blipFill>
        <p:spPr>
          <a:xfrm>
            <a:off x="8569625" y="34240862"/>
            <a:ext cx="6805705" cy="2817649"/>
          </a:xfrm>
          <a:prstGeom prst="rect">
            <a:avLst/>
          </a:prstGeom>
        </p:spPr>
      </p:pic>
      <p:pic>
        <p:nvPicPr>
          <p:cNvPr id="11" name="Picture 10">
            <a:extLst>
              <a:ext uri="{FF2B5EF4-FFF2-40B4-BE49-F238E27FC236}">
                <a16:creationId xmlns:a16="http://schemas.microsoft.com/office/drawing/2014/main" id="{5F0CCB30-F1B9-474B-BE6F-2C6816B1BA84}"/>
              </a:ext>
            </a:extLst>
          </p:cNvPr>
          <p:cNvPicPr>
            <a:picLocks noChangeAspect="1"/>
          </p:cNvPicPr>
          <p:nvPr/>
        </p:nvPicPr>
        <p:blipFill>
          <a:blip r:embed="rId11"/>
          <a:stretch>
            <a:fillRect/>
          </a:stretch>
        </p:blipFill>
        <p:spPr>
          <a:xfrm>
            <a:off x="16288498" y="15454012"/>
            <a:ext cx="4810271" cy="4597769"/>
          </a:xfrm>
          <a:prstGeom prst="rect">
            <a:avLst/>
          </a:prstGeom>
        </p:spPr>
      </p:pic>
      <p:pic>
        <p:nvPicPr>
          <p:cNvPr id="12" name="Picture 11">
            <a:extLst>
              <a:ext uri="{FF2B5EF4-FFF2-40B4-BE49-F238E27FC236}">
                <a16:creationId xmlns:a16="http://schemas.microsoft.com/office/drawing/2014/main" id="{94B3BD48-1588-45EE-A675-DE3CA4631D54}"/>
              </a:ext>
            </a:extLst>
          </p:cNvPr>
          <p:cNvPicPr>
            <a:picLocks noChangeAspect="1"/>
          </p:cNvPicPr>
          <p:nvPr/>
        </p:nvPicPr>
        <p:blipFill>
          <a:blip r:embed="rId12"/>
          <a:stretch>
            <a:fillRect/>
          </a:stretch>
        </p:blipFill>
        <p:spPr>
          <a:xfrm>
            <a:off x="20759662" y="14769074"/>
            <a:ext cx="4810271" cy="5143500"/>
          </a:xfrm>
          <a:prstGeom prst="rect">
            <a:avLst/>
          </a:prstGeom>
        </p:spPr>
      </p:pic>
      <p:pic>
        <p:nvPicPr>
          <p:cNvPr id="13" name="Picture 12">
            <a:extLst>
              <a:ext uri="{FF2B5EF4-FFF2-40B4-BE49-F238E27FC236}">
                <a16:creationId xmlns:a16="http://schemas.microsoft.com/office/drawing/2014/main" id="{D4364D16-0F7B-4063-B3F8-9407572E9A36}"/>
              </a:ext>
            </a:extLst>
          </p:cNvPr>
          <p:cNvPicPr>
            <a:picLocks noChangeAspect="1"/>
          </p:cNvPicPr>
          <p:nvPr/>
        </p:nvPicPr>
        <p:blipFill>
          <a:blip r:embed="rId13"/>
          <a:stretch>
            <a:fillRect/>
          </a:stretch>
        </p:blipFill>
        <p:spPr>
          <a:xfrm>
            <a:off x="25675769" y="15155068"/>
            <a:ext cx="3981450" cy="4708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906</TotalTime>
  <Words>407</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Time Series volatility model for SOFR   Hariom Mehta, Shrey Kshatriya, Vaibhav Singh, Kavit Shah Instructor: German Creamer</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Shrey Kshatriya</cp:lastModifiedBy>
  <cp:revision>85</cp:revision>
  <cp:lastPrinted>2015-02-10T22:06:34Z</cp:lastPrinted>
  <dcterms:created xsi:type="dcterms:W3CDTF">2008-04-07T13:20:48Z</dcterms:created>
  <dcterms:modified xsi:type="dcterms:W3CDTF">2020-12-07T04:45:36Z</dcterms:modified>
  <cp:category/>
</cp:coreProperties>
</file>