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9" r:id="rId5"/>
    <p:sldId id="326" r:id="rId6"/>
    <p:sldId id="327" r:id="rId7"/>
    <p:sldId id="328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, Amit (GE Power, Non-GE)" initials="GA(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73262"/>
    <a:srgbClr val="063161"/>
    <a:srgbClr val="EBECED"/>
    <a:srgbClr val="FFFFFF"/>
    <a:srgbClr val="BFC0C1"/>
    <a:srgbClr val="60C7D7"/>
    <a:srgbClr val="EA3946"/>
    <a:srgbClr val="00AECF"/>
    <a:srgbClr val="FF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18DF8-2F2D-4E1B-B365-920F1381B05B}" v="1" dt="2022-02-03T13:55:18.867"/>
    <p1510:client id="{69525F95-D344-4EB5-B0AC-A2EF90D297E9}" v="27" dt="2022-06-28T10:17:58.381"/>
    <p1510:client id="{A5B6ED26-E1B5-4159-A6FD-406C8D7F25C2}" v="4" dt="2022-06-28T11:42:00.138"/>
    <p1510:client id="{AE348410-DE80-C1C6-E6F4-A2209943FE5B}" v="2" dt="2022-07-15T15:41:49.451"/>
    <p1510:client id="{B72B31DD-BBB0-6676-B91B-63AE8146FDFD}" v="216" dt="2022-04-01T04:28:25.327"/>
    <p1510:client id="{BC9F4EE1-6AEA-0B5A-DCBC-8F82AC423B7C}" v="1" dt="2022-04-01T06:44:25.669"/>
    <p1510:client id="{E3E1AF4A-F684-8B3C-A5A2-DD608EB9DC0A}" v="753" dt="2022-06-28T10:44:09.422"/>
    <p1510:client id="{E65499AE-972B-02A3-E5A8-497A281875CD}" v="4" dt="2022-04-01T06:49:45.326"/>
    <p1510:client id="{F22037B0-8EC5-F449-249D-76EC10D473DE}" v="700" dt="2022-06-29T04:33:00.720"/>
    <p1510:client id="{F4A042E2-F8E4-9190-91BA-43C3DC9490BC}" v="1633" dt="2022-04-01T06:43:05.4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Kuljeet" userId="S::703317985@genpact.com::204ac686-de08-4cd2-9e94-f6e6ffaa79c5" providerId="AD" clId="Web-{AE348410-DE80-C1C6-E6F4-A2209943FE5B}"/>
    <pc:docChg chg="addSld delSld">
      <pc:chgData name="Singh, Kuljeet" userId="S::703317985@genpact.com::204ac686-de08-4cd2-9e94-f6e6ffaa79c5" providerId="AD" clId="Web-{AE348410-DE80-C1C6-E6F4-A2209943FE5B}" dt="2022-07-15T15:41:49.451" v="1"/>
      <pc:docMkLst>
        <pc:docMk/>
      </pc:docMkLst>
      <pc:sldChg chg="del">
        <pc:chgData name="Singh, Kuljeet" userId="S::703317985@genpact.com::204ac686-de08-4cd2-9e94-f6e6ffaa79c5" providerId="AD" clId="Web-{AE348410-DE80-C1C6-E6F4-A2209943FE5B}" dt="2022-07-15T15:41:49.451" v="1"/>
        <pc:sldMkLst>
          <pc:docMk/>
          <pc:sldMk cId="1461468427" sldId="325"/>
        </pc:sldMkLst>
      </pc:sldChg>
      <pc:sldChg chg="add">
        <pc:chgData name="Singh, Kuljeet" userId="S::703317985@genpact.com::204ac686-de08-4cd2-9e94-f6e6ffaa79c5" providerId="AD" clId="Web-{AE348410-DE80-C1C6-E6F4-A2209943FE5B}" dt="2022-07-15T15:41:40.388" v="0"/>
        <pc:sldMkLst>
          <pc:docMk/>
          <pc:sldMk cId="104032760" sldId="3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err="1"/>
              <a:t>Incididunt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err="1"/>
              <a:t>beatae</a:t>
            </a:r>
            <a:r>
              <a:rPr lang="es-ES"/>
              <a:t> vitae dicta </a:t>
            </a:r>
            <a:r>
              <a:rPr lang="es-ES" err="1"/>
              <a:t>sunt</a:t>
            </a:r>
            <a:r>
              <a:rPr lang="es-ES"/>
              <a:t> </a:t>
            </a:r>
            <a:r>
              <a:rPr lang="es-ES" err="1"/>
              <a:t>explicabo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Chart 1: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endParaRPr lang="en-US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72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slide options</a:t>
            </a:r>
          </a:p>
          <a:p>
            <a:pPr lvl="0"/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20" r:id="rId5"/>
    <p:sldLayoutId id="2147483684" r:id="rId6"/>
    <p:sldLayoutId id="2147483685" r:id="rId7"/>
    <p:sldLayoutId id="2147483661" r:id="rId8"/>
    <p:sldLayoutId id="2147483686" r:id="rId9"/>
    <p:sldLayoutId id="2147483726" r:id="rId10"/>
    <p:sldLayoutId id="2147483687" r:id="rId11"/>
    <p:sldLayoutId id="2147483668" r:id="rId12"/>
    <p:sldLayoutId id="2147483727" r:id="rId13"/>
    <p:sldLayoutId id="2147483662" r:id="rId14"/>
    <p:sldLayoutId id="2147483667" r:id="rId15"/>
    <p:sldLayoutId id="2147483702" r:id="rId16"/>
    <p:sldLayoutId id="2147483704" r:id="rId17"/>
    <p:sldLayoutId id="2147483705" r:id="rId18"/>
    <p:sldLayoutId id="2147483670" r:id="rId19"/>
    <p:sldLayoutId id="2147483708" r:id="rId20"/>
    <p:sldLayoutId id="2147483711" r:id="rId21"/>
    <p:sldLayoutId id="2147483774" r:id="rId22"/>
    <p:sldLayoutId id="2147483775" r:id="rId23"/>
    <p:sldLayoutId id="2147483776" r:id="rId24"/>
    <p:sldLayoutId id="2147483777" r:id="rId25"/>
    <p:sldLayoutId id="2147483764" r:id="rId26"/>
    <p:sldLayoutId id="2147483765" r:id="rId27"/>
    <p:sldLayoutId id="2147483763" r:id="rId28"/>
    <p:sldLayoutId id="2147483766" r:id="rId29"/>
    <p:sldLayoutId id="2147483768" r:id="rId30"/>
    <p:sldLayoutId id="2147483769" r:id="rId31"/>
    <p:sldLayoutId id="2147483767" r:id="rId32"/>
    <p:sldLayoutId id="2147483770" r:id="rId33"/>
    <p:sldLayoutId id="2147483771" r:id="rId34"/>
    <p:sldLayoutId id="2147483772" r:id="rId35"/>
    <p:sldLayoutId id="2147483773" r:id="rId36"/>
    <p:sldLayoutId id="2147483665" r:id="rId37"/>
    <p:sldLayoutId id="2147483713" r:id="rId38"/>
    <p:sldLayoutId id="2147483712" r:id="rId39"/>
    <p:sldLayoutId id="2147483784" r:id="rId40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3"/>
          <p:cNvSpPr txBox="1">
            <a:spLocks/>
          </p:cNvSpPr>
          <p:nvPr/>
        </p:nvSpPr>
        <p:spPr bwMode="auto">
          <a:xfrm>
            <a:off x="0" y="135635"/>
            <a:ext cx="914400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1600">
                <a:solidFill>
                  <a:srgbClr val="006AB2"/>
                </a:solidFill>
                <a:latin typeface="Calibri"/>
                <a:ea typeface="ＭＳ Ｐゴシック"/>
                <a:cs typeface="Calibri"/>
              </a:rPr>
              <a:t>       Kuljeet Singh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135009"/>
            <a:ext cx="7086600" cy="460727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r>
              <a:rPr lang="en-US" sz="1600" b="1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Experience Summary</a:t>
            </a:r>
            <a:endParaRPr lang="en-US" sz="1600" b="1">
              <a:solidFill>
                <a:srgbClr val="D57E27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9189" y="692481"/>
            <a:ext cx="7088485" cy="3361359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8.5   Years' experience in QA testing.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5 Years of experience in mobile automation testing using </a:t>
            </a:r>
            <a:r>
              <a:rPr lang="en-US" sz="1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Appium</a:t>
            </a: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, Android SDK and XCODE for  IOS.</a:t>
            </a: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4 months in Genpact as a Consultant and undergone training with technologies related to my profile , Hands on  in designing custom objects, custom field, Role based page layouts, Data loader, work bench. 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Hands on experience in mobile Automation Testing using Appium  Android, iOS and Web Mobile application.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Knowledge of AWS Device Firm using Device pool.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Excellent Technical skills , strong issue identification and problem solving.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Exposure to root cause analysis of defect and fail test scripts.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Expertise in web application automation using selenium with java and TestNG.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Exposure to work on Agile Methodology 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Hands on experience in Test Estimation, System Testing and Rest API.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Expertise in backend testing to check data verification.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Hand on experience on Hybris Tool and CS cockpit.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Experience in SOAP UI and Postman For API Testing.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Well Versed in analyzing Business requirement, Test Plan , Test Cases, Test Script and Test Execution.</a:t>
            </a:r>
          </a:p>
          <a:p>
            <a:pPr marL="171450" indent="-171450" algn="just">
              <a:buFont typeface="Arial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Hands on experience in leading a QA team and Sign Off the feature on Time .</a:t>
            </a:r>
          </a:p>
          <a:p>
            <a:pPr marL="171450" indent="-171450" algn="just">
              <a:buFont typeface="Arial"/>
              <a:buChar char="•"/>
              <a:defRPr/>
            </a:pPr>
            <a:endParaRPr lang="en-US" sz="12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171450" indent="-171450" algn="just">
              <a:buFont typeface="Arial"/>
              <a:buChar char="•"/>
              <a:defRPr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IN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600" b="1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Prior Experience</a:t>
            </a:r>
          </a:p>
          <a:p>
            <a:pPr marL="0" lvl="1">
              <a:defRPr/>
            </a:pPr>
            <a:endParaRPr lang="en-US" sz="1600" b="1">
              <a:solidFill>
                <a:srgbClr val="D57E27"/>
              </a:solidFill>
              <a:latin typeface="Calibri"/>
              <a:ea typeface="ＭＳ Ｐゴシック"/>
              <a:cs typeface="Calibr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2060"/>
                </a:solidFill>
                <a:latin typeface="Calibri"/>
                <a:cs typeface="Calibri"/>
              </a:rPr>
              <a:t>List of Customers 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Glenmark &amp; Cipla</a:t>
            </a:r>
            <a:endParaRPr lang="en-US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 algn="just" latinLnBrk="1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Retail (Lifestyle and Homecenter)</a:t>
            </a:r>
            <a:endParaRPr lang="en-US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 algn="just" latinLnBrk="1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Management (HDFC )</a:t>
            </a:r>
          </a:p>
          <a:p>
            <a:pPr lvl="0" algn="just" latinLnBrk="1">
              <a:defRPr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defTabSz="130016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400" b="1">
              <a:solidFill>
                <a:srgbClr val="1D1D1B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  <a:sym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414141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  <a:p>
            <a:endParaRPr lang="en-US" sz="400" b="1">
              <a:solidFill>
                <a:srgbClr val="1D1D1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2650" y="843892"/>
            <a:ext cx="2224479" cy="7563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41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addition for customer</a:t>
            </a:r>
          </a:p>
          <a:p>
            <a:pPr algn="just">
              <a:spcBef>
                <a:spcPct val="50000"/>
              </a:spcBef>
            </a:pPr>
            <a:r>
              <a:rPr lang="en-US" sz="900">
                <a:solidFill>
                  <a:srgbClr val="41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in resolving issues, created solutions to make repeated tasks easy and automated some of them.</a:t>
            </a:r>
            <a:endParaRPr lang="en-US" sz="900" b="1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5962" y="2982421"/>
            <a:ext cx="2395929" cy="3423756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buClr>
                <a:srgbClr val="9FA1A4"/>
              </a:buClr>
            </a:pPr>
            <a:r>
              <a:rPr lang="en-US" sz="1200">
                <a:solidFill>
                  <a:srgbClr val="41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07" y="2194373"/>
            <a:ext cx="2025521" cy="1143000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D57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Industries</a:t>
            </a:r>
          </a:p>
          <a:p>
            <a:pPr algn="r" latinLnBrk="1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Retail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latinLnBrk="1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latinLnBrk="1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HealthCare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33598"/>
            <a:ext cx="1733550" cy="64727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05387" y="3204333"/>
            <a:ext cx="2339615" cy="2609632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defRPr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defRPr/>
            </a:pPr>
            <a:r>
              <a:rPr lang="en-US" sz="1200" b="1">
                <a:solidFill>
                  <a:srgbClr val="D57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Assistant Manager QA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Senior Software Automation  Engineer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Software Test Engineer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endParaRPr lang="en-US" sz="1000">
              <a:solidFill>
                <a:schemeClr val="tx1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algn="r">
              <a:buClr>
                <a:srgbClr val="9FA1A4"/>
              </a:buClr>
            </a:pPr>
            <a:r>
              <a:rPr lang="en-US" sz="1200" b="1">
                <a:solidFill>
                  <a:srgbClr val="D57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 and Training/ certification</a:t>
            </a:r>
          </a:p>
          <a:p>
            <a:pPr algn="r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B-Tech in Electronics Engineer</a:t>
            </a:r>
          </a:p>
          <a:p>
            <a:pPr algn="r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In - 2013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15"/>
          <p:cNvSpPr>
            <a:spLocks noChangeAspect="1" noEditPoints="1"/>
          </p:cNvSpPr>
          <p:nvPr/>
        </p:nvSpPr>
        <p:spPr bwMode="auto">
          <a:xfrm>
            <a:off x="241671" y="6406177"/>
            <a:ext cx="215851" cy="208915"/>
          </a:xfrm>
          <a:custGeom>
            <a:avLst/>
            <a:gdLst>
              <a:gd name="T0" fmla="*/ 0 w 400"/>
              <a:gd name="T1" fmla="*/ 150 h 387"/>
              <a:gd name="T2" fmla="*/ 400 w 400"/>
              <a:gd name="T3" fmla="*/ 387 h 387"/>
              <a:gd name="T4" fmla="*/ 200 w 400"/>
              <a:gd name="T5" fmla="*/ 0 h 387"/>
              <a:gd name="T6" fmla="*/ 169 w 400"/>
              <a:gd name="T7" fmla="*/ 83 h 387"/>
              <a:gd name="T8" fmla="*/ 234 w 400"/>
              <a:gd name="T9" fmla="*/ 81 h 387"/>
              <a:gd name="T10" fmla="*/ 260 w 400"/>
              <a:gd name="T11" fmla="*/ 126 h 387"/>
              <a:gd name="T12" fmla="*/ 216 w 400"/>
              <a:gd name="T13" fmla="*/ 174 h 387"/>
              <a:gd name="T14" fmla="*/ 204 w 400"/>
              <a:gd name="T15" fmla="*/ 166 h 387"/>
              <a:gd name="T16" fmla="*/ 168 w 400"/>
              <a:gd name="T17" fmla="*/ 166 h 387"/>
              <a:gd name="T18" fmla="*/ 169 w 400"/>
              <a:gd name="T19" fmla="*/ 118 h 387"/>
              <a:gd name="T20" fmla="*/ 214 w 400"/>
              <a:gd name="T21" fmla="*/ 111 h 387"/>
              <a:gd name="T22" fmla="*/ 233 w 400"/>
              <a:gd name="T23" fmla="*/ 104 h 387"/>
              <a:gd name="T24" fmla="*/ 222 w 400"/>
              <a:gd name="T25" fmla="*/ 157 h 387"/>
              <a:gd name="T26" fmla="*/ 225 w 400"/>
              <a:gd name="T27" fmla="*/ 160 h 387"/>
              <a:gd name="T28" fmla="*/ 244 w 400"/>
              <a:gd name="T29" fmla="*/ 143 h 387"/>
              <a:gd name="T30" fmla="*/ 237 w 400"/>
              <a:gd name="T31" fmla="*/ 98 h 387"/>
              <a:gd name="T32" fmla="*/ 173 w 400"/>
              <a:gd name="T33" fmla="*/ 94 h 387"/>
              <a:gd name="T34" fmla="*/ 148 w 400"/>
              <a:gd name="T35" fmla="*/ 143 h 387"/>
              <a:gd name="T36" fmla="*/ 175 w 400"/>
              <a:gd name="T37" fmla="*/ 185 h 387"/>
              <a:gd name="T38" fmla="*/ 231 w 400"/>
              <a:gd name="T39" fmla="*/ 186 h 387"/>
              <a:gd name="T40" fmla="*/ 264 w 400"/>
              <a:gd name="T41" fmla="*/ 173 h 387"/>
              <a:gd name="T42" fmla="*/ 205 w 400"/>
              <a:gd name="T43" fmla="*/ 203 h 387"/>
              <a:gd name="T44" fmla="*/ 143 w 400"/>
              <a:gd name="T45" fmla="*/ 173 h 387"/>
              <a:gd name="T46" fmla="*/ 144 w 400"/>
              <a:gd name="T47" fmla="*/ 107 h 387"/>
              <a:gd name="T48" fmla="*/ 161 w 400"/>
              <a:gd name="T49" fmla="*/ 254 h 387"/>
              <a:gd name="T50" fmla="*/ 14 w 400"/>
              <a:gd name="T51" fmla="*/ 155 h 387"/>
              <a:gd name="T52" fmla="*/ 200 w 400"/>
              <a:gd name="T53" fmla="*/ 240 h 387"/>
              <a:gd name="T54" fmla="*/ 25 w 400"/>
              <a:gd name="T55" fmla="*/ 375 h 387"/>
              <a:gd name="T56" fmla="*/ 238 w 400"/>
              <a:gd name="T57" fmla="*/ 254 h 387"/>
              <a:gd name="T58" fmla="*/ 386 w 400"/>
              <a:gd name="T59" fmla="*/ 368 h 387"/>
              <a:gd name="T60" fmla="*/ 211 w 400"/>
              <a:gd name="T61" fmla="*/ 129 h 387"/>
              <a:gd name="T62" fmla="*/ 202 w 400"/>
              <a:gd name="T63" fmla="*/ 156 h 387"/>
              <a:gd name="T64" fmla="*/ 190 w 400"/>
              <a:gd name="T65" fmla="*/ 162 h 387"/>
              <a:gd name="T66" fmla="*/ 178 w 400"/>
              <a:gd name="T67" fmla="*/ 145 h 387"/>
              <a:gd name="T68" fmla="*/ 188 w 400"/>
              <a:gd name="T69" fmla="*/ 118 h 387"/>
              <a:gd name="T70" fmla="*/ 207 w 400"/>
              <a:gd name="T71" fmla="*/ 118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87">
                <a:moveTo>
                  <a:pt x="200" y="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387"/>
                  <a:pt x="0" y="387"/>
                  <a:pt x="0" y="387"/>
                </a:cubicBezTo>
                <a:cubicBezTo>
                  <a:pt x="400" y="387"/>
                  <a:pt x="400" y="387"/>
                  <a:pt x="400" y="387"/>
                </a:cubicBezTo>
                <a:cubicBezTo>
                  <a:pt x="400" y="150"/>
                  <a:pt x="400" y="150"/>
                  <a:pt x="400" y="150"/>
                </a:cubicBezTo>
                <a:lnTo>
                  <a:pt x="200" y="0"/>
                </a:lnTo>
                <a:close/>
                <a:moveTo>
                  <a:pt x="144" y="107"/>
                </a:moveTo>
                <a:cubicBezTo>
                  <a:pt x="150" y="96"/>
                  <a:pt x="158" y="88"/>
                  <a:pt x="169" y="83"/>
                </a:cubicBezTo>
                <a:cubicBezTo>
                  <a:pt x="179" y="77"/>
                  <a:pt x="191" y="75"/>
                  <a:pt x="204" y="75"/>
                </a:cubicBezTo>
                <a:cubicBezTo>
                  <a:pt x="215" y="75"/>
                  <a:pt x="225" y="77"/>
                  <a:pt x="234" y="81"/>
                </a:cubicBezTo>
                <a:cubicBezTo>
                  <a:pt x="242" y="86"/>
                  <a:pt x="249" y="92"/>
                  <a:pt x="254" y="100"/>
                </a:cubicBezTo>
                <a:cubicBezTo>
                  <a:pt x="258" y="108"/>
                  <a:pt x="260" y="117"/>
                  <a:pt x="260" y="126"/>
                </a:cubicBezTo>
                <a:cubicBezTo>
                  <a:pt x="260" y="137"/>
                  <a:pt x="257" y="148"/>
                  <a:pt x="250" y="157"/>
                </a:cubicBezTo>
                <a:cubicBezTo>
                  <a:pt x="241" y="168"/>
                  <a:pt x="230" y="174"/>
                  <a:pt x="216" y="174"/>
                </a:cubicBezTo>
                <a:cubicBezTo>
                  <a:pt x="213" y="174"/>
                  <a:pt x="210" y="173"/>
                  <a:pt x="208" y="172"/>
                </a:cubicBezTo>
                <a:cubicBezTo>
                  <a:pt x="206" y="171"/>
                  <a:pt x="205" y="169"/>
                  <a:pt x="204" y="166"/>
                </a:cubicBezTo>
                <a:cubicBezTo>
                  <a:pt x="199" y="171"/>
                  <a:pt x="193" y="174"/>
                  <a:pt x="186" y="174"/>
                </a:cubicBezTo>
                <a:cubicBezTo>
                  <a:pt x="179" y="174"/>
                  <a:pt x="173" y="171"/>
                  <a:pt x="168" y="166"/>
                </a:cubicBezTo>
                <a:cubicBezTo>
                  <a:pt x="163" y="161"/>
                  <a:pt x="161" y="155"/>
                  <a:pt x="161" y="146"/>
                </a:cubicBezTo>
                <a:cubicBezTo>
                  <a:pt x="161" y="136"/>
                  <a:pt x="164" y="126"/>
                  <a:pt x="169" y="118"/>
                </a:cubicBezTo>
                <a:cubicBezTo>
                  <a:pt x="177" y="107"/>
                  <a:pt x="186" y="102"/>
                  <a:pt x="197" y="102"/>
                </a:cubicBezTo>
                <a:cubicBezTo>
                  <a:pt x="205" y="102"/>
                  <a:pt x="210" y="105"/>
                  <a:pt x="214" y="111"/>
                </a:cubicBezTo>
                <a:cubicBezTo>
                  <a:pt x="216" y="104"/>
                  <a:pt x="216" y="104"/>
                  <a:pt x="216" y="104"/>
                </a:cubicBezTo>
                <a:cubicBezTo>
                  <a:pt x="233" y="104"/>
                  <a:pt x="233" y="104"/>
                  <a:pt x="233" y="104"/>
                </a:cubicBezTo>
                <a:cubicBezTo>
                  <a:pt x="223" y="151"/>
                  <a:pt x="223" y="151"/>
                  <a:pt x="223" y="151"/>
                </a:cubicBezTo>
                <a:cubicBezTo>
                  <a:pt x="223" y="154"/>
                  <a:pt x="222" y="156"/>
                  <a:pt x="222" y="157"/>
                </a:cubicBezTo>
                <a:cubicBezTo>
                  <a:pt x="222" y="158"/>
                  <a:pt x="223" y="159"/>
                  <a:pt x="223" y="160"/>
                </a:cubicBezTo>
                <a:cubicBezTo>
                  <a:pt x="224" y="160"/>
                  <a:pt x="224" y="160"/>
                  <a:pt x="225" y="160"/>
                </a:cubicBezTo>
                <a:cubicBezTo>
                  <a:pt x="227" y="160"/>
                  <a:pt x="230" y="159"/>
                  <a:pt x="233" y="157"/>
                </a:cubicBezTo>
                <a:cubicBezTo>
                  <a:pt x="238" y="153"/>
                  <a:pt x="241" y="149"/>
                  <a:pt x="244" y="143"/>
                </a:cubicBezTo>
                <a:cubicBezTo>
                  <a:pt x="247" y="137"/>
                  <a:pt x="248" y="131"/>
                  <a:pt x="248" y="125"/>
                </a:cubicBezTo>
                <a:cubicBezTo>
                  <a:pt x="248" y="114"/>
                  <a:pt x="245" y="105"/>
                  <a:pt x="237" y="98"/>
                </a:cubicBezTo>
                <a:cubicBezTo>
                  <a:pt x="229" y="91"/>
                  <a:pt x="218" y="87"/>
                  <a:pt x="204" y="87"/>
                </a:cubicBezTo>
                <a:cubicBezTo>
                  <a:pt x="192" y="87"/>
                  <a:pt x="181" y="89"/>
                  <a:pt x="173" y="94"/>
                </a:cubicBezTo>
                <a:cubicBezTo>
                  <a:pt x="165" y="99"/>
                  <a:pt x="158" y="106"/>
                  <a:pt x="154" y="115"/>
                </a:cubicBezTo>
                <a:cubicBezTo>
                  <a:pt x="150" y="124"/>
                  <a:pt x="148" y="133"/>
                  <a:pt x="148" y="143"/>
                </a:cubicBezTo>
                <a:cubicBezTo>
                  <a:pt x="148" y="152"/>
                  <a:pt x="150" y="161"/>
                  <a:pt x="155" y="168"/>
                </a:cubicBezTo>
                <a:cubicBezTo>
                  <a:pt x="160" y="176"/>
                  <a:pt x="166" y="182"/>
                  <a:pt x="175" y="185"/>
                </a:cubicBezTo>
                <a:cubicBezTo>
                  <a:pt x="183" y="189"/>
                  <a:pt x="193" y="190"/>
                  <a:pt x="204" y="190"/>
                </a:cubicBezTo>
                <a:cubicBezTo>
                  <a:pt x="215" y="190"/>
                  <a:pt x="224" y="189"/>
                  <a:pt x="231" y="186"/>
                </a:cubicBezTo>
                <a:cubicBezTo>
                  <a:pt x="239" y="183"/>
                  <a:pt x="245" y="179"/>
                  <a:pt x="250" y="173"/>
                </a:cubicBezTo>
                <a:cubicBezTo>
                  <a:pt x="264" y="173"/>
                  <a:pt x="264" y="173"/>
                  <a:pt x="264" y="173"/>
                </a:cubicBezTo>
                <a:cubicBezTo>
                  <a:pt x="260" y="182"/>
                  <a:pt x="253" y="189"/>
                  <a:pt x="244" y="194"/>
                </a:cubicBezTo>
                <a:cubicBezTo>
                  <a:pt x="233" y="200"/>
                  <a:pt x="220" y="203"/>
                  <a:pt x="205" y="203"/>
                </a:cubicBezTo>
                <a:cubicBezTo>
                  <a:pt x="190" y="203"/>
                  <a:pt x="178" y="200"/>
                  <a:pt x="167" y="195"/>
                </a:cubicBezTo>
                <a:cubicBezTo>
                  <a:pt x="157" y="190"/>
                  <a:pt x="149" y="183"/>
                  <a:pt x="143" y="173"/>
                </a:cubicBezTo>
                <a:cubicBezTo>
                  <a:pt x="138" y="164"/>
                  <a:pt x="136" y="153"/>
                  <a:pt x="136" y="142"/>
                </a:cubicBezTo>
                <a:cubicBezTo>
                  <a:pt x="136" y="129"/>
                  <a:pt x="139" y="118"/>
                  <a:pt x="144" y="107"/>
                </a:cubicBezTo>
                <a:close/>
                <a:moveTo>
                  <a:pt x="14" y="155"/>
                </a:moveTo>
                <a:cubicBezTo>
                  <a:pt x="161" y="254"/>
                  <a:pt x="161" y="254"/>
                  <a:pt x="161" y="254"/>
                </a:cubicBezTo>
                <a:cubicBezTo>
                  <a:pt x="14" y="368"/>
                  <a:pt x="14" y="368"/>
                  <a:pt x="14" y="368"/>
                </a:cubicBezTo>
                <a:lnTo>
                  <a:pt x="14" y="155"/>
                </a:lnTo>
                <a:close/>
                <a:moveTo>
                  <a:pt x="25" y="375"/>
                </a:moveTo>
                <a:cubicBezTo>
                  <a:pt x="200" y="240"/>
                  <a:pt x="200" y="240"/>
                  <a:pt x="200" y="240"/>
                </a:cubicBezTo>
                <a:cubicBezTo>
                  <a:pt x="374" y="375"/>
                  <a:pt x="374" y="375"/>
                  <a:pt x="374" y="375"/>
                </a:cubicBezTo>
                <a:lnTo>
                  <a:pt x="25" y="375"/>
                </a:lnTo>
                <a:close/>
                <a:moveTo>
                  <a:pt x="386" y="368"/>
                </a:moveTo>
                <a:cubicBezTo>
                  <a:pt x="238" y="254"/>
                  <a:pt x="238" y="254"/>
                  <a:pt x="238" y="254"/>
                </a:cubicBezTo>
                <a:cubicBezTo>
                  <a:pt x="386" y="155"/>
                  <a:pt x="386" y="155"/>
                  <a:pt x="386" y="155"/>
                </a:cubicBezTo>
                <a:lnTo>
                  <a:pt x="386" y="368"/>
                </a:lnTo>
                <a:close/>
                <a:moveTo>
                  <a:pt x="207" y="118"/>
                </a:moveTo>
                <a:cubicBezTo>
                  <a:pt x="209" y="121"/>
                  <a:pt x="211" y="124"/>
                  <a:pt x="211" y="129"/>
                </a:cubicBezTo>
                <a:cubicBezTo>
                  <a:pt x="211" y="134"/>
                  <a:pt x="210" y="139"/>
                  <a:pt x="208" y="144"/>
                </a:cubicBezTo>
                <a:cubicBezTo>
                  <a:pt x="206" y="149"/>
                  <a:pt x="204" y="153"/>
                  <a:pt x="202" y="156"/>
                </a:cubicBezTo>
                <a:cubicBezTo>
                  <a:pt x="200" y="158"/>
                  <a:pt x="199" y="159"/>
                  <a:pt x="197" y="160"/>
                </a:cubicBezTo>
                <a:cubicBezTo>
                  <a:pt x="195" y="161"/>
                  <a:pt x="192" y="162"/>
                  <a:pt x="190" y="162"/>
                </a:cubicBezTo>
                <a:cubicBezTo>
                  <a:pt x="186" y="162"/>
                  <a:pt x="184" y="160"/>
                  <a:pt x="181" y="158"/>
                </a:cubicBezTo>
                <a:cubicBezTo>
                  <a:pt x="179" y="155"/>
                  <a:pt x="178" y="151"/>
                  <a:pt x="178" y="145"/>
                </a:cubicBezTo>
                <a:cubicBezTo>
                  <a:pt x="178" y="141"/>
                  <a:pt x="179" y="136"/>
                  <a:pt x="180" y="131"/>
                </a:cubicBezTo>
                <a:cubicBezTo>
                  <a:pt x="182" y="125"/>
                  <a:pt x="184" y="121"/>
                  <a:pt x="188" y="118"/>
                </a:cubicBezTo>
                <a:cubicBezTo>
                  <a:pt x="191" y="115"/>
                  <a:pt x="194" y="114"/>
                  <a:pt x="198" y="114"/>
                </a:cubicBezTo>
                <a:cubicBezTo>
                  <a:pt x="202" y="114"/>
                  <a:pt x="205" y="115"/>
                  <a:pt x="207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Freeform 24"/>
          <p:cNvSpPr>
            <a:spLocks noChangeAspect="1" noEditPoints="1"/>
          </p:cNvSpPr>
          <p:nvPr/>
        </p:nvSpPr>
        <p:spPr bwMode="auto">
          <a:xfrm>
            <a:off x="241671" y="5981499"/>
            <a:ext cx="228277" cy="182880"/>
          </a:xfrm>
          <a:custGeom>
            <a:avLst/>
            <a:gdLst>
              <a:gd name="T0" fmla="*/ 194 w 272"/>
              <a:gd name="T1" fmla="*/ 322 h 334"/>
              <a:gd name="T2" fmla="*/ 208 w 272"/>
              <a:gd name="T3" fmla="*/ 314 h 334"/>
              <a:gd name="T4" fmla="*/ 178 w 272"/>
              <a:gd name="T5" fmla="*/ 274 h 334"/>
              <a:gd name="T6" fmla="*/ 153 w 272"/>
              <a:gd name="T7" fmla="*/ 231 h 334"/>
              <a:gd name="T8" fmla="*/ 133 w 272"/>
              <a:gd name="T9" fmla="*/ 242 h 334"/>
              <a:gd name="T10" fmla="*/ 66 w 272"/>
              <a:gd name="T11" fmla="*/ 122 h 334"/>
              <a:gd name="T12" fmla="*/ 86 w 272"/>
              <a:gd name="T13" fmla="*/ 111 h 334"/>
              <a:gd name="T14" fmla="*/ 64 w 272"/>
              <a:gd name="T15" fmla="*/ 67 h 334"/>
              <a:gd name="T16" fmla="*/ 46 w 272"/>
              <a:gd name="T17" fmla="*/ 20 h 334"/>
              <a:gd name="T18" fmla="*/ 32 w 272"/>
              <a:gd name="T19" fmla="*/ 27 h 334"/>
              <a:gd name="T20" fmla="*/ 3 w 272"/>
              <a:gd name="T21" fmla="*/ 76 h 334"/>
              <a:gd name="T22" fmla="*/ 3 w 272"/>
              <a:gd name="T23" fmla="*/ 77 h 334"/>
              <a:gd name="T24" fmla="*/ 3 w 272"/>
              <a:gd name="T25" fmla="*/ 77 h 334"/>
              <a:gd name="T26" fmla="*/ 7 w 272"/>
              <a:gd name="T27" fmla="*/ 91 h 334"/>
              <a:gd name="T28" fmla="*/ 7 w 272"/>
              <a:gd name="T29" fmla="*/ 92 h 334"/>
              <a:gd name="T30" fmla="*/ 7 w 272"/>
              <a:gd name="T31" fmla="*/ 92 h 334"/>
              <a:gd name="T32" fmla="*/ 125 w 272"/>
              <a:gd name="T33" fmla="*/ 307 h 334"/>
              <a:gd name="T34" fmla="*/ 126 w 272"/>
              <a:gd name="T35" fmla="*/ 309 h 334"/>
              <a:gd name="T36" fmla="*/ 137 w 272"/>
              <a:gd name="T37" fmla="*/ 320 h 334"/>
              <a:gd name="T38" fmla="*/ 194 w 272"/>
              <a:gd name="T39" fmla="*/ 322 h 334"/>
              <a:gd name="T40" fmla="*/ 237 w 272"/>
              <a:gd name="T41" fmla="*/ 7 h 334"/>
              <a:gd name="T42" fmla="*/ 217 w 272"/>
              <a:gd name="T43" fmla="*/ 6 h 334"/>
              <a:gd name="T44" fmla="*/ 216 w 272"/>
              <a:gd name="T45" fmla="*/ 26 h 334"/>
              <a:gd name="T46" fmla="*/ 244 w 272"/>
              <a:gd name="T47" fmla="*/ 106 h 334"/>
              <a:gd name="T48" fmla="*/ 215 w 272"/>
              <a:gd name="T49" fmla="*/ 187 h 334"/>
              <a:gd name="T50" fmla="*/ 215 w 272"/>
              <a:gd name="T51" fmla="*/ 207 h 334"/>
              <a:gd name="T52" fmla="*/ 235 w 272"/>
              <a:gd name="T53" fmla="*/ 207 h 334"/>
              <a:gd name="T54" fmla="*/ 272 w 272"/>
              <a:gd name="T55" fmla="*/ 106 h 334"/>
              <a:gd name="T56" fmla="*/ 237 w 272"/>
              <a:gd name="T57" fmla="*/ 7 h 334"/>
              <a:gd name="T58" fmla="*/ 202 w 272"/>
              <a:gd name="T59" fmla="*/ 62 h 334"/>
              <a:gd name="T60" fmla="*/ 213 w 272"/>
              <a:gd name="T61" fmla="*/ 110 h 334"/>
              <a:gd name="T62" fmla="*/ 199 w 272"/>
              <a:gd name="T63" fmla="*/ 157 h 334"/>
              <a:gd name="T64" fmla="*/ 179 w 272"/>
              <a:gd name="T65" fmla="*/ 162 h 334"/>
              <a:gd name="T66" fmla="*/ 174 w 272"/>
              <a:gd name="T67" fmla="*/ 142 h 334"/>
              <a:gd name="T68" fmla="*/ 185 w 272"/>
              <a:gd name="T69" fmla="*/ 109 h 334"/>
              <a:gd name="T70" fmla="*/ 177 w 272"/>
              <a:gd name="T71" fmla="*/ 75 h 334"/>
              <a:gd name="T72" fmla="*/ 183 w 272"/>
              <a:gd name="T73" fmla="*/ 56 h 334"/>
              <a:gd name="T74" fmla="*/ 202 w 272"/>
              <a:gd name="T75" fmla="*/ 62 h 334"/>
              <a:gd name="T76" fmla="*/ 219 w 272"/>
              <a:gd name="T77" fmla="*/ 308 h 334"/>
              <a:gd name="T78" fmla="*/ 189 w 272"/>
              <a:gd name="T79" fmla="*/ 266 h 334"/>
              <a:gd name="T80" fmla="*/ 164 w 272"/>
              <a:gd name="T81" fmla="*/ 225 h 334"/>
              <a:gd name="T82" fmla="*/ 179 w 272"/>
              <a:gd name="T83" fmla="*/ 217 h 334"/>
              <a:gd name="T84" fmla="*/ 234 w 272"/>
              <a:gd name="T85" fmla="*/ 300 h 334"/>
              <a:gd name="T86" fmla="*/ 219 w 272"/>
              <a:gd name="T87" fmla="*/ 308 h 334"/>
              <a:gd name="T88" fmla="*/ 97 w 272"/>
              <a:gd name="T89" fmla="*/ 104 h 334"/>
              <a:gd name="T90" fmla="*/ 76 w 272"/>
              <a:gd name="T91" fmla="*/ 62 h 334"/>
              <a:gd name="T92" fmla="*/ 57 w 272"/>
              <a:gd name="T93" fmla="*/ 13 h 334"/>
              <a:gd name="T94" fmla="*/ 70 w 272"/>
              <a:gd name="T95" fmla="*/ 6 h 334"/>
              <a:gd name="T96" fmla="*/ 111 w 272"/>
              <a:gd name="T97" fmla="*/ 97 h 334"/>
              <a:gd name="T98" fmla="*/ 97 w 272"/>
              <a:gd name="T99" fmla="*/ 10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2" h="334">
                <a:moveTo>
                  <a:pt x="194" y="322"/>
                </a:moveTo>
                <a:cubicBezTo>
                  <a:pt x="208" y="314"/>
                  <a:pt x="208" y="314"/>
                  <a:pt x="208" y="314"/>
                </a:cubicBezTo>
                <a:cubicBezTo>
                  <a:pt x="197" y="301"/>
                  <a:pt x="187" y="287"/>
                  <a:pt x="178" y="274"/>
                </a:cubicBezTo>
                <a:cubicBezTo>
                  <a:pt x="169" y="260"/>
                  <a:pt x="161" y="246"/>
                  <a:pt x="153" y="231"/>
                </a:cubicBezTo>
                <a:cubicBezTo>
                  <a:pt x="133" y="242"/>
                  <a:pt x="133" y="242"/>
                  <a:pt x="133" y="242"/>
                </a:cubicBezTo>
                <a:cubicBezTo>
                  <a:pt x="106" y="205"/>
                  <a:pt x="84" y="165"/>
                  <a:pt x="66" y="122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8" y="96"/>
                  <a:pt x="71" y="82"/>
                  <a:pt x="64" y="67"/>
                </a:cubicBezTo>
                <a:cubicBezTo>
                  <a:pt x="57" y="52"/>
                  <a:pt x="51" y="36"/>
                  <a:pt x="46" y="20"/>
                </a:cubicBezTo>
                <a:cubicBezTo>
                  <a:pt x="32" y="27"/>
                  <a:pt x="32" y="27"/>
                  <a:pt x="32" y="27"/>
                </a:cubicBezTo>
                <a:cubicBezTo>
                  <a:pt x="9" y="40"/>
                  <a:pt x="0" y="57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4" y="82"/>
                  <a:pt x="5" y="87"/>
                  <a:pt x="7" y="91"/>
                </a:cubicBezTo>
                <a:cubicBezTo>
                  <a:pt x="7" y="92"/>
                  <a:pt x="7" y="92"/>
                  <a:pt x="7" y="92"/>
                </a:cubicBezTo>
                <a:cubicBezTo>
                  <a:pt x="7" y="92"/>
                  <a:pt x="7" y="92"/>
                  <a:pt x="7" y="92"/>
                </a:cubicBezTo>
                <a:cubicBezTo>
                  <a:pt x="28" y="174"/>
                  <a:pt x="69" y="245"/>
                  <a:pt x="125" y="307"/>
                </a:cubicBezTo>
                <a:cubicBezTo>
                  <a:pt x="126" y="308"/>
                  <a:pt x="126" y="308"/>
                  <a:pt x="126" y="309"/>
                </a:cubicBezTo>
                <a:cubicBezTo>
                  <a:pt x="130" y="313"/>
                  <a:pt x="133" y="316"/>
                  <a:pt x="137" y="320"/>
                </a:cubicBezTo>
                <a:cubicBezTo>
                  <a:pt x="152" y="333"/>
                  <a:pt x="171" y="334"/>
                  <a:pt x="194" y="322"/>
                </a:cubicBezTo>
                <a:close/>
                <a:moveTo>
                  <a:pt x="237" y="7"/>
                </a:moveTo>
                <a:cubicBezTo>
                  <a:pt x="232" y="1"/>
                  <a:pt x="223" y="0"/>
                  <a:pt x="217" y="6"/>
                </a:cubicBezTo>
                <a:cubicBezTo>
                  <a:pt x="211" y="11"/>
                  <a:pt x="211" y="20"/>
                  <a:pt x="216" y="26"/>
                </a:cubicBezTo>
                <a:cubicBezTo>
                  <a:pt x="235" y="47"/>
                  <a:pt x="244" y="77"/>
                  <a:pt x="244" y="106"/>
                </a:cubicBezTo>
                <a:cubicBezTo>
                  <a:pt x="243" y="138"/>
                  <a:pt x="233" y="168"/>
                  <a:pt x="215" y="187"/>
                </a:cubicBezTo>
                <a:cubicBezTo>
                  <a:pt x="209" y="193"/>
                  <a:pt x="209" y="202"/>
                  <a:pt x="215" y="207"/>
                </a:cubicBezTo>
                <a:cubicBezTo>
                  <a:pt x="221" y="213"/>
                  <a:pt x="230" y="213"/>
                  <a:pt x="235" y="207"/>
                </a:cubicBezTo>
                <a:cubicBezTo>
                  <a:pt x="258" y="183"/>
                  <a:pt x="272" y="145"/>
                  <a:pt x="272" y="106"/>
                </a:cubicBezTo>
                <a:cubicBezTo>
                  <a:pt x="272" y="70"/>
                  <a:pt x="261" y="33"/>
                  <a:pt x="237" y="7"/>
                </a:cubicBezTo>
                <a:close/>
                <a:moveTo>
                  <a:pt x="202" y="62"/>
                </a:moveTo>
                <a:cubicBezTo>
                  <a:pt x="210" y="78"/>
                  <a:pt x="214" y="95"/>
                  <a:pt x="213" y="110"/>
                </a:cubicBezTo>
                <a:cubicBezTo>
                  <a:pt x="213" y="127"/>
                  <a:pt x="208" y="142"/>
                  <a:pt x="199" y="157"/>
                </a:cubicBezTo>
                <a:cubicBezTo>
                  <a:pt x="194" y="164"/>
                  <a:pt x="186" y="166"/>
                  <a:pt x="179" y="162"/>
                </a:cubicBezTo>
                <a:cubicBezTo>
                  <a:pt x="172" y="158"/>
                  <a:pt x="170" y="149"/>
                  <a:pt x="174" y="142"/>
                </a:cubicBezTo>
                <a:cubicBezTo>
                  <a:pt x="181" y="132"/>
                  <a:pt x="185" y="121"/>
                  <a:pt x="185" y="109"/>
                </a:cubicBezTo>
                <a:cubicBezTo>
                  <a:pt x="186" y="98"/>
                  <a:pt x="183" y="87"/>
                  <a:pt x="177" y="75"/>
                </a:cubicBezTo>
                <a:cubicBezTo>
                  <a:pt x="173" y="68"/>
                  <a:pt x="176" y="59"/>
                  <a:pt x="183" y="56"/>
                </a:cubicBezTo>
                <a:cubicBezTo>
                  <a:pt x="190" y="52"/>
                  <a:pt x="198" y="55"/>
                  <a:pt x="202" y="62"/>
                </a:cubicBezTo>
                <a:close/>
                <a:moveTo>
                  <a:pt x="219" y="308"/>
                </a:moveTo>
                <a:cubicBezTo>
                  <a:pt x="208" y="294"/>
                  <a:pt x="198" y="281"/>
                  <a:pt x="189" y="266"/>
                </a:cubicBezTo>
                <a:cubicBezTo>
                  <a:pt x="180" y="253"/>
                  <a:pt x="172" y="239"/>
                  <a:pt x="164" y="225"/>
                </a:cubicBezTo>
                <a:cubicBezTo>
                  <a:pt x="179" y="217"/>
                  <a:pt x="179" y="217"/>
                  <a:pt x="179" y="217"/>
                </a:cubicBezTo>
                <a:cubicBezTo>
                  <a:pt x="187" y="219"/>
                  <a:pt x="224" y="262"/>
                  <a:pt x="234" y="300"/>
                </a:cubicBezTo>
                <a:cubicBezTo>
                  <a:pt x="219" y="308"/>
                  <a:pt x="219" y="308"/>
                  <a:pt x="219" y="308"/>
                </a:cubicBezTo>
                <a:close/>
                <a:moveTo>
                  <a:pt x="97" y="104"/>
                </a:moveTo>
                <a:cubicBezTo>
                  <a:pt x="90" y="91"/>
                  <a:pt x="83" y="77"/>
                  <a:pt x="76" y="62"/>
                </a:cubicBezTo>
                <a:cubicBezTo>
                  <a:pt x="69" y="46"/>
                  <a:pt x="63" y="30"/>
                  <a:pt x="57" y="13"/>
                </a:cubicBezTo>
                <a:cubicBezTo>
                  <a:pt x="70" y="6"/>
                  <a:pt x="70" y="6"/>
                  <a:pt x="70" y="6"/>
                </a:cubicBezTo>
                <a:cubicBezTo>
                  <a:pt x="88" y="21"/>
                  <a:pt x="113" y="83"/>
                  <a:pt x="111" y="97"/>
                </a:cubicBezTo>
                <a:lnTo>
                  <a:pt x="97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D1D1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8165" y="2132268"/>
            <a:ext cx="239592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b="1" u="sng">
              <a:solidFill>
                <a:srgbClr val="D57E27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2694" y="3779818"/>
            <a:ext cx="2381552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u="sng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Tools &amp; Technologies:</a:t>
            </a:r>
          </a:p>
          <a:p>
            <a:pPr marL="342900" indent="-342900">
              <a:buFont typeface="+mj-lt"/>
              <a:buAutoNum type="arabicPeriod"/>
            </a:pPr>
            <a:endParaRPr lang="en-US" sz="1000" b="1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Selenium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JAVA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Appium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XCode</a:t>
            </a:r>
            <a:endParaRPr lang="en-US" sz="1000" err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Simulator &amp; Emulator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AWS Device firm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 err="1">
                <a:solidFill>
                  <a:srgbClr val="000000"/>
                </a:solidFill>
                <a:latin typeface="Calibri"/>
                <a:cs typeface="Calibri"/>
              </a:rPr>
              <a:t>Sql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 oracle 10G</a:t>
            </a:r>
            <a:endParaRPr lang="en-US" sz="1000" err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Api Testing Soap &amp; Postman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latinLnBrk="1">
              <a:defRPr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  <a:defRPr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815" y="5877893"/>
            <a:ext cx="160841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rgbClr val="D57E27"/>
                </a:solidFill>
                <a:latin typeface="Calibri"/>
                <a:cs typeface="Calibri"/>
              </a:rPr>
              <a:t>9541678754</a:t>
            </a:r>
            <a:endParaRPr lang="en-US"/>
          </a:p>
          <a:p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>
                <a:solidFill>
                  <a:srgbClr val="D57E27"/>
                </a:solidFill>
                <a:latin typeface="Calibri"/>
                <a:cs typeface="Calibri"/>
              </a:rPr>
              <a:t>Kuljeet.singh3@genpact.com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61418" y="2505146"/>
            <a:ext cx="256845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u="sng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Highlights:</a:t>
            </a:r>
          </a:p>
          <a:p>
            <a:pPr marL="171450" indent="-171450" algn="just" latinLnBrk="1"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Expert in solving and handling automation tasks.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14" descr="A picture containing person, person, clothing, headdress&#10;&#10;Description automatically generated">
            <a:extLst>
              <a:ext uri="{FF2B5EF4-FFF2-40B4-BE49-F238E27FC236}">
                <a16:creationId xmlns:a16="http://schemas.microsoft.com/office/drawing/2014/main" id="{3621B9F8-20E1-BD5C-1877-41E839F55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3" y="595736"/>
            <a:ext cx="1880559" cy="20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E6075-F276-4115-DDB9-3FEA0B95268F}"/>
              </a:ext>
            </a:extLst>
          </p:cNvPr>
          <p:cNvSpPr txBox="1"/>
          <p:nvPr/>
        </p:nvSpPr>
        <p:spPr>
          <a:xfrm>
            <a:off x="1805796" y="-5751"/>
            <a:ext cx="8810445" cy="7078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D57E27"/>
                </a:solidFill>
                <a:latin typeface="Calibri"/>
                <a:cs typeface="Arial"/>
              </a:rPr>
              <a:t>Projects:</a:t>
            </a:r>
            <a:endParaRPr lang="en-US" sz="2000"/>
          </a:p>
          <a:p>
            <a:endParaRPr lang="en-US" b="1">
              <a:solidFill>
                <a:srgbClr val="D57E27"/>
              </a:solidFill>
              <a:latin typeface="Calibri"/>
              <a:ea typeface="Calibri"/>
              <a:cs typeface="Arial"/>
            </a:endParaRPr>
          </a:p>
          <a:p>
            <a:r>
              <a:rPr lang="en-US" b="1">
                <a:solidFill>
                  <a:srgbClr val="D57E27"/>
                </a:solidFill>
                <a:latin typeface="Calibri"/>
                <a:ea typeface="Calibri"/>
                <a:cs typeface="Arial"/>
              </a:rPr>
              <a:t>Project #1:</a:t>
            </a:r>
          </a:p>
          <a:p>
            <a:r>
              <a:rPr lang="en-GB">
                <a:cs typeface="Arial"/>
              </a:rPr>
              <a:t>​</a:t>
            </a:r>
            <a:endParaRPr lang="en-GB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GB" sz="15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LandmarkGroup</a:t>
            </a:r>
            <a:endParaRPr lang="en-GB" sz="15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Role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Assistant Manager</a:t>
            </a:r>
            <a:endParaRPr lang="en-GB" sz="15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Technologies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Automation: Selenium Web Driver, Appium, Eclipse, JIRA,HMC</a:t>
            </a:r>
          </a:p>
          <a:p>
            <a:r>
              <a:rPr lang="en-GB" sz="1500" b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Environment:</a:t>
            </a:r>
            <a:r>
              <a:rPr lang="en-GB" sz="15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Web Application, Mobile Apps and Mobile Web apps</a:t>
            </a:r>
            <a:endParaRPr lang="en-GB" sz="1500">
              <a:ea typeface="+mn-lt"/>
              <a:cs typeface="+mn-lt"/>
            </a:endParaRPr>
          </a:p>
          <a:p>
            <a:endParaRPr lang="en-GB" sz="15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GB" sz="1600" b="1">
              <a:latin typeface="Calibri"/>
              <a:ea typeface="+mn-lt"/>
              <a:cs typeface="Arial"/>
            </a:endParaRPr>
          </a:p>
          <a:p>
            <a:r>
              <a:rPr lang="en-US" sz="1600" b="1">
                <a:ea typeface="+mn-lt"/>
                <a:cs typeface="+mn-lt"/>
              </a:rPr>
              <a:t>Description:</a:t>
            </a:r>
            <a:endParaRPr lang="en-GB" sz="1600">
              <a:ea typeface="+mn-lt"/>
              <a:cs typeface="+mn-lt"/>
            </a:endParaRPr>
          </a:p>
          <a:p>
            <a:endParaRPr lang="en-GB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Landmark is involving in retailing. The Group is also having interest in hospitality &amp; Leisure, Healthcare and mall management. The group has several in House Brands and work with other brands and acting as a retailer.</a:t>
            </a:r>
            <a:endParaRPr lang="en-GB" sz="1400">
              <a:ea typeface="+mn-lt"/>
              <a:cs typeface="+mn-lt"/>
            </a:endParaRPr>
          </a:p>
          <a:p>
            <a:pPr algn="just"/>
            <a:endParaRPr lang="en-GB" sz="140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Responsibilities:</a:t>
            </a:r>
            <a:endParaRPr lang="en-GB" sz="1400">
              <a:ea typeface="+mn-lt"/>
              <a:cs typeface="+mn-lt"/>
            </a:endParaRPr>
          </a:p>
          <a:p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 Gathered requirements for ongoing project and organized details for management use.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Kept projects on schedule by managing deadlines and adjusting workflows as needed.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Handling QA team and Assign task according to their skills.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Keeping Track on the Sprint Delivery analyzing the Gaps and Suggest Support to the concerned Team.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Creating User stories and Road Map for each defined Tasks.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Oversaw onboarding and mentorship, planned and executed meetings and developed project documentation.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Keeping Track on the Issues Raised in JIRA, Sending weekly and Monthly Status Report to the Clients.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 Planned and arranged meetings with Project Manager, organizations and individuals, enabling all parties to meet and discuss project progress.</a:t>
            </a:r>
            <a:endParaRPr lang="en-GB" sz="1400">
              <a:ea typeface="+mn-lt"/>
              <a:cs typeface="+mn-lt"/>
            </a:endParaRPr>
          </a:p>
          <a:p>
            <a:endParaRPr lang="en-GB" sz="1600" b="1">
              <a:solidFill>
                <a:srgbClr val="073262"/>
              </a:solidFill>
              <a:latin typeface="Calibri"/>
              <a:cs typeface="Arial"/>
            </a:endParaRPr>
          </a:p>
          <a:p>
            <a:pPr algn="just"/>
            <a:endParaRPr lang="en-US" sz="1600" b="1">
              <a:solidFill>
                <a:srgbClr val="073262"/>
              </a:solidFill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1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E6075-F276-4115-DDB9-3FEA0B95268F}"/>
              </a:ext>
            </a:extLst>
          </p:cNvPr>
          <p:cNvSpPr txBox="1"/>
          <p:nvPr/>
        </p:nvSpPr>
        <p:spPr>
          <a:xfrm>
            <a:off x="1805796" y="-5751"/>
            <a:ext cx="8810445" cy="6355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D57E27"/>
                </a:solidFill>
                <a:latin typeface="Calibri"/>
                <a:cs typeface="Arial"/>
              </a:rPr>
              <a:t>Projects:</a:t>
            </a:r>
            <a:endParaRPr lang="en-US" sz="2000"/>
          </a:p>
          <a:p>
            <a:endParaRPr lang="en-US" b="1">
              <a:solidFill>
                <a:srgbClr val="D57E27"/>
              </a:solidFill>
              <a:latin typeface="Calibri"/>
              <a:ea typeface="Calibri"/>
              <a:cs typeface="Arial"/>
            </a:endParaRPr>
          </a:p>
          <a:p>
            <a:r>
              <a:rPr lang="en-US" b="1">
                <a:solidFill>
                  <a:srgbClr val="D57E27"/>
                </a:solidFill>
                <a:latin typeface="Calibri"/>
                <a:ea typeface="Calibri"/>
                <a:cs typeface="Arial"/>
              </a:rPr>
              <a:t>Project #2:</a:t>
            </a:r>
          </a:p>
          <a:p>
            <a:r>
              <a:rPr lang="en-GB">
                <a:cs typeface="Arial"/>
              </a:rPr>
              <a:t>​</a:t>
            </a:r>
            <a:endParaRPr lang="en-GB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5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GB" sz="15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TalentBridge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Technologies </a:t>
            </a:r>
            <a:r>
              <a:rPr lang="en-GB" sz="15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Pvt.Ltd</a:t>
            </a:r>
            <a:endParaRPr lang="en-GB" sz="1500" err="1">
              <a:ea typeface="+mn-lt"/>
              <a:cs typeface="+mn-lt"/>
            </a:endParaRP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Role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Senior Automation Test Engineer</a:t>
            </a: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Technologies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Automation: Selenium Web Driver, Appium, Eclipse, JIRA, MongoDB</a:t>
            </a:r>
          </a:p>
          <a:p>
            <a:r>
              <a:rPr lang="en-GB" sz="1500" b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Environment:</a:t>
            </a:r>
            <a:r>
              <a:rPr lang="en-GB" sz="15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Web Application and Mobile Apps</a:t>
            </a:r>
            <a:endParaRPr lang="en-GB" sz="1500">
              <a:ea typeface="+mn-lt"/>
              <a:cs typeface="+mn-lt"/>
            </a:endParaRPr>
          </a:p>
          <a:p>
            <a:endParaRPr lang="en-GB" sz="15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GB" sz="1600" b="1">
              <a:latin typeface="Calibri"/>
              <a:ea typeface="+mn-lt"/>
              <a:cs typeface="Arial"/>
            </a:endParaRPr>
          </a:p>
          <a:p>
            <a:r>
              <a:rPr lang="en-US" sz="1600" b="1">
                <a:ea typeface="+mn-lt"/>
                <a:cs typeface="+mn-lt"/>
              </a:rPr>
              <a:t>Description: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OdigoLive</a:t>
            </a:r>
            <a:r>
              <a:rPr lang="en-US" sz="1600">
                <a:ea typeface="+mn-lt"/>
                <a:cs typeface="+mn-lt"/>
              </a:rPr>
              <a:t> is a business app for communicating with teams on the field in a secure and hierarchical manner. </a:t>
            </a:r>
            <a:r>
              <a:rPr lang="en-US" sz="1600" err="1">
                <a:ea typeface="+mn-lt"/>
                <a:cs typeface="+mn-lt"/>
              </a:rPr>
              <a:t>Odigo</a:t>
            </a:r>
            <a:r>
              <a:rPr lang="en-US" sz="1600">
                <a:ea typeface="+mn-lt"/>
                <a:cs typeface="+mn-lt"/>
              </a:rPr>
              <a:t> Live securely sharing data in a group and individual person.  Tracking by instant messaging, Location management, Task management, Field productivity management &amp; Dashboard for Quick decision making.</a:t>
            </a:r>
          </a:p>
          <a:p>
            <a:pPr algn="just"/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Responsibilities: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Handling All QA tasks and creating frameworks for automation.</a:t>
            </a: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 Gathered requirements for ongoing project and organized details for management use. </a:t>
            </a: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Kept projects on schedule by managing deadlines and adjusting workflows as needed. </a:t>
            </a: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Responsible for Requirements gathering in case of new requirements and enhancements.</a:t>
            </a: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Creating Test Scripts using Element locators in selenium.</a:t>
            </a: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Executing test scripts using selenium web driver and Android driver.</a:t>
            </a:r>
          </a:p>
          <a:p>
            <a:pPr marL="285750" indent="-285750">
              <a:buFont typeface="Symbol"/>
              <a:buChar char="•"/>
            </a:pPr>
            <a:r>
              <a:rPr lang="en-US" sz="1600">
                <a:ea typeface="+mn-lt"/>
                <a:cs typeface="+mn-lt"/>
              </a:rPr>
              <a:t>Automate the feature by Using API to get Unique value and implemented in Scripts.</a:t>
            </a:r>
          </a:p>
          <a:p>
            <a:endParaRPr lang="en-US" sz="1600" b="1">
              <a:solidFill>
                <a:srgbClr val="073262"/>
              </a:solidFill>
              <a:latin typeface="Georgia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8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E6075-F276-4115-DDB9-3FEA0B95268F}"/>
              </a:ext>
            </a:extLst>
          </p:cNvPr>
          <p:cNvSpPr txBox="1"/>
          <p:nvPr/>
        </p:nvSpPr>
        <p:spPr>
          <a:xfrm>
            <a:off x="1805796" y="-5751"/>
            <a:ext cx="8810445" cy="6848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D57E27"/>
                </a:solidFill>
                <a:latin typeface="Calibri"/>
                <a:cs typeface="Arial"/>
              </a:rPr>
              <a:t>Projects:</a:t>
            </a:r>
            <a:endParaRPr lang="en-US" sz="2000"/>
          </a:p>
          <a:p>
            <a:endParaRPr lang="en-US" b="1">
              <a:solidFill>
                <a:srgbClr val="D57E27"/>
              </a:solidFill>
              <a:latin typeface="Calibri"/>
              <a:ea typeface="Calibri"/>
              <a:cs typeface="Arial"/>
            </a:endParaRPr>
          </a:p>
          <a:p>
            <a:r>
              <a:rPr lang="en-US" b="1">
                <a:solidFill>
                  <a:srgbClr val="D57E27"/>
                </a:solidFill>
                <a:latin typeface="Calibri"/>
                <a:ea typeface="Calibri"/>
                <a:cs typeface="Arial"/>
              </a:rPr>
              <a:t>Project #3:</a:t>
            </a:r>
          </a:p>
          <a:p>
            <a:r>
              <a:rPr lang="en-GB">
                <a:cs typeface="Arial"/>
              </a:rPr>
              <a:t>​</a:t>
            </a:r>
            <a:endParaRPr lang="en-GB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MSS Infotech</a:t>
            </a: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Role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Software Test Engineer</a:t>
            </a:r>
            <a:endParaRPr lang="en-GB" sz="15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Technologies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Automation: Selenium Web Driver, Appium, Eclipse, JIRA,HMC</a:t>
            </a:r>
          </a:p>
          <a:p>
            <a:r>
              <a:rPr lang="en-GB" sz="15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Environment:</a:t>
            </a: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 Application</a:t>
            </a:r>
          </a:p>
          <a:p>
            <a:endParaRPr lang="en-GB" sz="1600" b="1">
              <a:latin typeface="Calibri"/>
              <a:ea typeface="+mn-lt"/>
              <a:cs typeface="Arial"/>
            </a:endParaRPr>
          </a:p>
          <a:p>
            <a:r>
              <a:rPr lang="en-US" sz="1600" b="1">
                <a:ea typeface="+mn-lt"/>
                <a:cs typeface="+mn-lt"/>
              </a:rPr>
              <a:t>Description:</a:t>
            </a:r>
            <a:endParaRPr lang="en-GB" sz="1600">
              <a:ea typeface="+mn-lt"/>
              <a:cs typeface="+mn-lt"/>
            </a:endParaRPr>
          </a:p>
          <a:p>
            <a:endParaRPr lang="en-GB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Landmark is involving in retailing. The Group is also having interest in hospitality &amp; Leisure, Healthcare and mall management. The group has several in House Brands and work with other brands and acting as a retailer.</a:t>
            </a:r>
            <a:endParaRPr lang="en-GB" sz="1400">
              <a:ea typeface="+mn-lt"/>
              <a:cs typeface="+mn-lt"/>
            </a:endParaRPr>
          </a:p>
          <a:p>
            <a:pPr algn="just"/>
            <a:endParaRPr lang="en-GB" sz="140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Responsibilities:</a:t>
            </a:r>
            <a:endParaRPr lang="en-GB" sz="1400">
              <a:ea typeface="+mn-lt"/>
              <a:cs typeface="+mn-lt"/>
            </a:endParaRPr>
          </a:p>
          <a:p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 Gathered requirements for ongoing project and organized details for management use.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Kept projects on schedule by managing deadlines and adjusting workflows as needed.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Handling QA team and Assign task according to their skills.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Keeping Track on the Sprint Delivery analyzing the Gaps and Suggest Support to the concerned Team.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Creating User stories and Road Map for each defined Tasks.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Oversaw onboarding and mentorship, planned and executed meetings and developed project documentation. 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Keeping Track on the Issues Raised in JIRA, Sending weekly and Monthly Status Report to the Clients.</a:t>
            </a:r>
            <a:endParaRPr lang="en-GB" sz="1400">
              <a:ea typeface="+mn-lt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>
                <a:ea typeface="+mn-lt"/>
                <a:cs typeface="+mn-lt"/>
              </a:rPr>
              <a:t> Planned and arranged meetings with Project Manager, organizations and individuals, enabling all parties to meet and discuss project progress.</a:t>
            </a:r>
            <a:endParaRPr lang="en-GB" sz="1400">
              <a:ea typeface="+mn-lt"/>
              <a:cs typeface="+mn-lt"/>
            </a:endParaRPr>
          </a:p>
          <a:p>
            <a:endParaRPr lang="en-GB" sz="1600" b="1">
              <a:solidFill>
                <a:srgbClr val="073262"/>
              </a:solidFill>
              <a:latin typeface="Calibri"/>
              <a:cs typeface="Arial"/>
            </a:endParaRPr>
          </a:p>
          <a:p>
            <a:pPr algn="just"/>
            <a:endParaRPr lang="en-US" sz="1600" b="1">
              <a:solidFill>
                <a:srgbClr val="073262"/>
              </a:solidFill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6152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LikesCount xmlns="http://schemas.microsoft.com/sharepoint/v3" xsi:nil="true"/>
    <TaxKeywordTaxHTField xmlns="b7a58cbc-cd1f-4316-8e97-a0bb4c57e2d1">
      <Terms xmlns="http://schemas.microsoft.com/office/infopath/2007/PartnerControls"/>
    </TaxKeywordTaxHTField>
    <Ratings xmlns="http://schemas.microsoft.com/sharepoint/v3">5,5,5,4,5,</Ratings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PublishingStartDate xmlns="http://schemas.microsoft.com/sharepoint/v3" xsi:nil="true"/>
    <ga0bac5639ea43d4a46e5e8979bf3e26 xmlns="7955fe41-16ae-489b-bb6d-2dd9b2d28296">
      <Terms xmlns="http://schemas.microsoft.com/office/infopath/2007/PartnerControls"/>
    </ga0bac5639ea43d4a46e5e8979bf3e26>
    <RatedBy xmlns="http://schemas.microsoft.com/sharepoint/v3">
      <UserInfo>
        <DisplayName>Liu, Zhiyong</DisplayName>
        <AccountId>18584</AccountId>
        <AccountType/>
      </UserInfo>
      <UserInfo>
        <DisplayName>Singh, Shripal S</DisplayName>
        <AccountId>28974</AccountId>
        <AccountType/>
      </UserInfo>
      <UserInfo>
        <DisplayName>Nayak, Shivani</DisplayName>
        <AccountId>20463</AccountId>
        <AccountType/>
      </UserInfo>
      <UserInfo>
        <DisplayName>Mustafa, Mahmmad</DisplayName>
        <AccountId>53903</AccountId>
        <AccountType/>
      </UserInfo>
      <UserInfo>
        <DisplayName>i:0#.f|membership|730002721@genpact.com</DisplayName>
        <AccountId>4159</AccountId>
        <AccountType/>
      </UserInfo>
    </RatedBy>
    <RatingCount xmlns="http://schemas.microsoft.com/sharepoint/v3">5</RatingCount>
    <AverageRating xmlns="http://schemas.microsoft.com/sharepoint/v3">4.8</AverageRating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387E64A2A4343BD96EB39AF3A92F6" ma:contentTypeVersion="20" ma:contentTypeDescription="Create a new document." ma:contentTypeScope="" ma:versionID="ddc36aca7e0c3b00061819f7b2db0f20">
  <xsd:schema xmlns:xsd="http://www.w3.org/2001/XMLSchema" xmlns:xs="http://www.w3.org/2001/XMLSchema" xmlns:p="http://schemas.microsoft.com/office/2006/metadata/properties" xmlns:ns1="http://schemas.microsoft.com/sharepoint/v3" xmlns:ns2="b7a58cbc-cd1f-4316-8e97-a0bb4c57e2d1" xmlns:ns3="7955fe41-16ae-489b-bb6d-2dd9b2d28296" xmlns:ns4="372e849b-fc60-49fc-88ef-6f6a3a7352cc" targetNamespace="http://schemas.microsoft.com/office/2006/metadata/properties" ma:root="true" ma:fieldsID="612d0f85853634ca7092b11b816b7641" ns1:_="" ns2:_="" ns3:_="" ns4:_="">
    <xsd:import namespace="http://schemas.microsoft.com/sharepoint/v3"/>
    <xsd:import namespace="b7a58cbc-cd1f-4316-8e97-a0bb4c57e2d1"/>
    <xsd:import namespace="7955fe41-16ae-489b-bb6d-2dd9b2d28296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2:TaxKeywordTaxHTField" minOccurs="0"/>
                <xsd:element ref="ns4:TaxCatchAll" minOccurs="0"/>
                <xsd:element ref="ns3:ga0bac5639ea43d4a46e5e8979bf3e26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58cbc-cd1f-4316-8e97-a0bb4c57e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cc962de5-690c-40f6-9925-46ff4f3fc1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5fe41-16ae-489b-bb6d-2dd9b2d28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ga0bac5639ea43d4a46e5e8979bf3e26" ma:index="26" nillable="true" ma:taxonomy="true" ma:internalName="ga0bac5639ea43d4a46e5e8979bf3e26" ma:taxonomyFieldName="Tag" ma:displayName="Tag" ma:default="" ma:fieldId="{0a0bac56-39ea-43d4-a46e-5e8979bf3e26}" ma:taxonomyMulti="true" ma:sspId="cc962de5-690c-40f6-9925-46ff4f3fc18f" ma:termSetId="6214defd-bc99-416a-9b0d-47b8b94e0d4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description="" ma:hidden="true" ma:list="{728a09f4-2369-4fe2-81a5-a7d5ae06beff}" ma:internalName="TaxCatchAll" ma:showField="CatchAllData" ma:web="b7a58cbc-cd1f-4316-8e97-a0bb4c57e2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FA2156-28A9-401B-AF18-4586E042D708}">
  <ds:schemaRefs>
    <ds:schemaRef ds:uri="372e849b-fc60-49fc-88ef-6f6a3a7352cc"/>
    <ds:schemaRef ds:uri="7955fe41-16ae-489b-bb6d-2dd9b2d28296"/>
    <ds:schemaRef ds:uri="b7a58cbc-cd1f-4316-8e97-a0bb4c57e2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214276-A052-4498-B52A-4217918024A7}">
  <ds:schemaRefs>
    <ds:schemaRef ds:uri="372e849b-fc60-49fc-88ef-6f6a3a7352cc"/>
    <ds:schemaRef ds:uri="7955fe41-16ae-489b-bb6d-2dd9b2d28296"/>
    <ds:schemaRef ds:uri="b7a58cbc-cd1f-4316-8e97-a0bb4c57e2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revision>1</cp:revision>
  <dcterms:created xsi:type="dcterms:W3CDTF">2017-09-11T16:52:07Z</dcterms:created>
  <dcterms:modified xsi:type="dcterms:W3CDTF">2022-07-15T15:41:54Z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0x010100FD9387E64A2A4343BD96EB39AF3A92F6</vt:lpwstr>
  </property>
  <property fmtid="{D5CDD505-2E9C-101B-9397-08002B2CF9AE}" pid="6" name="TaxKeyword">
    <vt:lpwstr/>
  </property>
  <property fmtid="{D5CDD505-2E9C-101B-9397-08002B2CF9AE}" pid="7" name="Tag">
    <vt:lpwstr/>
  </property>
</Properties>
</file>