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5217-22C5-40E3-A3B1-F34C79C55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233" y="1828800"/>
            <a:ext cx="8825658" cy="1987826"/>
          </a:xfrm>
        </p:spPr>
        <p:txBody>
          <a:bodyPr/>
          <a:lstStyle/>
          <a:p>
            <a:pPr algn="ctr"/>
            <a:r>
              <a:rPr lang="en-US" b="1" dirty="0">
                <a:latin typeface="Monotype Corsiva" panose="03010101010201010101" pitchFamily="66" charset="0"/>
              </a:rPr>
              <a:t>Exploratory Data Analysis (EDA) on Bank Telemarketing Campaign</a:t>
            </a:r>
            <a:endParaRPr lang="en-IN" dirty="0">
              <a:latin typeface="Monotype Corsiva" panose="03010101010201010101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04EF4-7D8F-4742-839B-4D7B3A1CA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8" y="5599014"/>
            <a:ext cx="3937622" cy="390969"/>
          </a:xfrm>
        </p:spPr>
        <p:txBody>
          <a:bodyPr/>
          <a:lstStyle/>
          <a:p>
            <a:r>
              <a:rPr lang="en-US" dirty="0"/>
              <a:t>Report by : Kavita Kumari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58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DF66-DAEE-4CC7-B15D-DB374863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89113"/>
            <a:ext cx="8761413" cy="954157"/>
          </a:xfrm>
        </p:spPr>
        <p:txBody>
          <a:bodyPr/>
          <a:lstStyle/>
          <a:p>
            <a:pPr algn="ctr"/>
            <a:r>
              <a:rPr lang="en-IN" b="1" dirty="0">
                <a:latin typeface="Monotype Corsiva" panose="03010101010201010101" pitchFamily="66" charset="0"/>
              </a:rPr>
              <a:t>Bivariate</a:t>
            </a:r>
            <a:r>
              <a:rPr lang="en-IN" b="1" dirty="0"/>
              <a:t> </a:t>
            </a:r>
            <a:r>
              <a:rPr lang="en-IN" b="1" dirty="0">
                <a:latin typeface="Monotype Corsiva" panose="03010101010201010101" pitchFamily="66" charset="0"/>
              </a:rPr>
              <a:t>Analysis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4DB114-315A-40EA-A7AE-E22FEE664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37" y="2796346"/>
            <a:ext cx="3644554" cy="3829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34780A-4908-47AD-B034-713388149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036" y="2796347"/>
            <a:ext cx="4071938" cy="382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9029D9-8910-4462-B876-DCDDA56B6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974" y="2843972"/>
            <a:ext cx="35052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9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8EC2-192C-4D94-AB82-5FF057C5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otype Corsiva" panose="03010101010201010101" pitchFamily="66" charset="0"/>
              </a:rPr>
              <a:t>Bivariate</a:t>
            </a:r>
            <a:r>
              <a:rPr lang="en-IN" b="1" dirty="0"/>
              <a:t> </a:t>
            </a:r>
            <a:r>
              <a:rPr lang="en-IN" b="1" dirty="0">
                <a:latin typeface="Monotype Corsiva" panose="03010101010201010101" pitchFamily="66" charset="0"/>
              </a:rPr>
              <a:t>Analysis Using Bar Charts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1456D6-0D13-402E-8CC2-3F0BDB66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28937"/>
            <a:ext cx="12192000" cy="38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2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9B01-636F-4F65-A8F3-A8E9B0E5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otype Corsiva" panose="03010101010201010101" pitchFamily="66" charset="0"/>
              </a:rPr>
              <a:t>Bivariate</a:t>
            </a:r>
            <a:r>
              <a:rPr lang="en-IN" b="1" dirty="0"/>
              <a:t> </a:t>
            </a:r>
            <a:r>
              <a:rPr lang="en-IN" b="1" dirty="0">
                <a:latin typeface="Monotype Corsiva" panose="03010101010201010101" pitchFamily="66" charset="0"/>
              </a:rPr>
              <a:t>Analysis Using Stacked Bar Charts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4E98FF-8A36-4E08-8BB1-5C7914198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85392"/>
            <a:ext cx="12192000" cy="4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F963-49B0-4023-95F3-5515DE9E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otype Corsiva" panose="03010101010201010101" pitchFamily="66" charset="0"/>
              </a:rPr>
              <a:t>Bivariate</a:t>
            </a:r>
            <a:r>
              <a:rPr lang="en-IN" b="1" dirty="0"/>
              <a:t> </a:t>
            </a:r>
            <a:r>
              <a:rPr lang="en-IN" b="1" dirty="0">
                <a:latin typeface="Monotype Corsiva" panose="03010101010201010101" pitchFamily="66" charset="0"/>
              </a:rPr>
              <a:t>Analysis Using Stacked Bar Charts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B36784-AF7A-4C67-BA8A-9A4DFADF3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64905"/>
            <a:ext cx="12324522" cy="45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8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6CC0-A81B-49FB-A652-A0B8D438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393776" cy="682854"/>
          </a:xfrm>
        </p:spPr>
        <p:txBody>
          <a:bodyPr/>
          <a:lstStyle/>
          <a:p>
            <a:pPr algn="ctr"/>
            <a:r>
              <a:rPr lang="en-IN" b="1" dirty="0">
                <a:latin typeface="Monotype Corsiva" panose="03010101010201010101" pitchFamily="66" charset="0"/>
              </a:rPr>
              <a:t>Correlation Heatmap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5A9EA8-31E6-4168-AA94-D45341851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66122"/>
            <a:ext cx="12191999" cy="49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31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B1C8-417A-4F67-AF23-52486351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otype Corsiva" panose="03010101010201010101" pitchFamily="66" charset="0"/>
              </a:rPr>
              <a:t>Distribution</a:t>
            </a:r>
            <a:r>
              <a:rPr lang="en-IN" b="1" dirty="0"/>
              <a:t> </a:t>
            </a:r>
            <a:r>
              <a:rPr lang="en-IN" b="1" dirty="0">
                <a:latin typeface="Monotype Corsiva" panose="03010101010201010101" pitchFamily="66" charset="0"/>
              </a:rPr>
              <a:t>of Categorical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AB9A20-BC9F-45C7-8126-FA4B0C554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05879"/>
            <a:ext cx="12192000" cy="45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1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8CF0-95AF-41E9-BF23-1766A928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02364"/>
            <a:ext cx="8969707" cy="978267"/>
          </a:xfrm>
        </p:spPr>
        <p:txBody>
          <a:bodyPr/>
          <a:lstStyle/>
          <a:p>
            <a:pPr algn="ctr"/>
            <a:r>
              <a:rPr lang="en-US" b="1" dirty="0">
                <a:latin typeface="Monotype Corsiva" panose="03010101010201010101" pitchFamily="66" charset="0"/>
              </a:rPr>
              <a:t>Impact</a:t>
            </a:r>
            <a:r>
              <a:rPr lang="en-US" b="1" dirty="0"/>
              <a:t> </a:t>
            </a:r>
            <a:r>
              <a:rPr lang="en-US" b="1" dirty="0">
                <a:latin typeface="Monotype Corsiva" panose="03010101010201010101" pitchFamily="66" charset="0"/>
              </a:rPr>
              <a:t>of categorical variables on campaign's success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7922AF-81DC-42C3-80E2-44F47AACD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5" y="2438400"/>
            <a:ext cx="11887199" cy="41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7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2A25-85F4-4F2F-BAEC-0C462B4A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Monotype Corsiva" panose="03010101010201010101" pitchFamily="66" charset="0"/>
              </a:rPr>
              <a:t>Impact</a:t>
            </a:r>
            <a:r>
              <a:rPr lang="en-US" b="1" dirty="0"/>
              <a:t> </a:t>
            </a:r>
            <a:r>
              <a:rPr lang="en-US" b="1" dirty="0">
                <a:latin typeface="Monotype Corsiva" panose="03010101010201010101" pitchFamily="66" charset="0"/>
              </a:rPr>
              <a:t>of categorical variables on campaign's success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BA8D58-53C7-417F-9376-74D6D036D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438400"/>
            <a:ext cx="12192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192B-7721-4773-99CD-D04511BF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otype Corsiva" panose="03010101010201010101" pitchFamily="66" charset="0"/>
              </a:rPr>
              <a:t>Temporal Analysis </a:t>
            </a:r>
            <a:r>
              <a:rPr lang="en-US" b="1" dirty="0">
                <a:latin typeface="Monotype Corsiva" panose="03010101010201010101" pitchFamily="66" charset="0"/>
              </a:rPr>
              <a:t>of the campaign over time</a:t>
            </a:r>
            <a:endParaRPr lang="en-IN" b="1" dirty="0">
              <a:latin typeface="Monotype Corsiva" panose="03010101010201010101" pitchFamily="66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9E276C-AA56-4782-9A87-75029FC33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61" y="2517913"/>
            <a:ext cx="11582400" cy="43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8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A75D-194B-4AC8-93A5-0D28B4DF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otype Corsiva" panose="03010101010201010101" pitchFamily="66" charset="0"/>
              </a:rPr>
              <a:t>Temporal Analysis </a:t>
            </a:r>
            <a:r>
              <a:rPr lang="en-US" b="1" dirty="0">
                <a:latin typeface="Monotype Corsiva" panose="03010101010201010101" pitchFamily="66" charset="0"/>
              </a:rPr>
              <a:t>of the campaign over time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AB1300-8237-4503-AC3D-4CBC8096B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87" y="2385391"/>
            <a:ext cx="11834191" cy="44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4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DE28-4462-4157-8F60-A39A258E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Monotype Corsiva" panose="03010101010201010101" pitchFamily="66" charset="0"/>
              </a:rPr>
              <a:t>Objective of EDA</a:t>
            </a:r>
            <a:endParaRPr lang="en-IN" sz="4400" b="1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79E4-8A25-406B-B73F-6BAA042C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2517913"/>
            <a:ext cx="11211339" cy="3882886"/>
          </a:xfrm>
        </p:spPr>
        <p:txBody>
          <a:bodyPr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onotype Corsiva" panose="03010101010201010101" pitchFamily="66" charset="0"/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onotype Corsiva" panose="03010101010201010101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Identifying patterns and providing insights to improve the positive response rate.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Analyze the campaign dataset, identify patterns, and provide data-driven recommendations to enhance the telemarketing campaign's success.</a:t>
            </a:r>
          </a:p>
        </p:txBody>
      </p:sp>
    </p:spTree>
    <p:extLst>
      <p:ext uri="{BB962C8B-B14F-4D97-AF65-F5344CB8AC3E}">
        <p14:creationId xmlns:p14="http://schemas.microsoft.com/office/powerpoint/2010/main" val="309223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5ED0-FD8E-4D46-AB33-B92DEDE4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otype Corsiva" panose="03010101010201010101" pitchFamily="66" charset="0"/>
              </a:rPr>
              <a:t>Superior Campaign Performance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894E61-F67F-4B4B-8C75-FC518DD08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6" y="2478157"/>
            <a:ext cx="11820939" cy="42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93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B97F-520D-4E50-A8D7-686C54A8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Monotype Corsiva" panose="03010101010201010101" pitchFamily="66" charset="0"/>
              </a:rPr>
              <a:t>Correlated</a:t>
            </a:r>
            <a:r>
              <a:rPr lang="en-US" b="1" dirty="0"/>
              <a:t> </a:t>
            </a:r>
            <a:r>
              <a:rPr lang="en-US" b="1" dirty="0">
                <a:latin typeface="Monotype Corsiva" panose="03010101010201010101" pitchFamily="66" charset="0"/>
              </a:rPr>
              <a:t>Feature Influence the Target Variable</a:t>
            </a:r>
            <a:endParaRPr lang="en-IN" b="1" dirty="0">
              <a:latin typeface="Monotype Corsiva" panose="03010101010201010101" pitchFamily="66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0568D-C851-4014-A691-322130ECB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6" y="2411895"/>
            <a:ext cx="11714922" cy="444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25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F7A9-5FD7-45F1-B355-D2A9D780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otype Corsiva" panose="03010101010201010101" pitchFamily="66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49F0-8D25-4B72-B312-888C9B4E2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2928730"/>
            <a:ext cx="10508974" cy="30877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Insights derived from our comprehensive data analysis provide a robust foundation for enhancing the bank's positive response rates.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By leveraging detailed customer demographics, optimizing campaign timing, refining communication strategies, and addressing data inconsistencies, the bank can significantly improve its engagement with customers.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11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F0DA-CA35-4FD2-BAF0-6D43EE33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otype Corsiva" panose="03010101010201010101" pitchFamily="66" charset="0"/>
              </a:rPr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CF4CE-0BFE-4EFC-86F9-72C44AF4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2603500"/>
            <a:ext cx="11065565" cy="36780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Design personalized marketing campaigns that resonate with specific demographic segments.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Develop offers and incentives that appeal to the unique preferences and needs of different customer groups.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Adjust campaign timings based on seasonal trends, holidays, and significant events that impact customer behavior.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Conduct periodic reviews and audits to assess the effectiveness of strategies and make necessary adjustments.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accent1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628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F03A-A85D-4B02-9A16-BD208EFC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8" y="2319130"/>
            <a:ext cx="11131826" cy="424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9600" dirty="0">
              <a:solidFill>
                <a:schemeClr val="accent1">
                  <a:lumMod val="75000"/>
                </a:schemeClr>
              </a:solidFill>
              <a:latin typeface="Monotype Corsiva" panose="03010101010201010101" pitchFamily="66" charset="0"/>
            </a:endParaRPr>
          </a:p>
          <a:p>
            <a:pPr marL="0" indent="0" algn="ctr">
              <a:buNone/>
            </a:pPr>
            <a:r>
              <a:rPr lang="en-IN" sz="104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3196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458E-BC27-487F-AEFF-83995B87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Monotype Corsiva" panose="03010101010201010101" pitchFamily="66" charset="0"/>
              </a:rPr>
              <a:t>Understanding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68FA-6819-4824-91A9-093C6B295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2464903"/>
            <a:ext cx="11304104" cy="413467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The dataset includes information about the customers and their responses to the campaign. Typical features might include: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Customer Demographics 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Age, job, marital status, education, salary, balance.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Campaign Information :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Contact details, loan, housing loan.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Monotype Corsiva" panose="03010101010201010101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Temporal Data 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Dates and times of contact, response times.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Previous Campaigns 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Information about previous campaigns and their outcomes.</a:t>
            </a:r>
          </a:p>
        </p:txBody>
      </p:sp>
    </p:spTree>
    <p:extLst>
      <p:ext uri="{BB962C8B-B14F-4D97-AF65-F5344CB8AC3E}">
        <p14:creationId xmlns:p14="http://schemas.microsoft.com/office/powerpoint/2010/main" val="202537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D404-B4F9-4836-832E-754A19E7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otype Corsiva" panose="03010101010201010101" pitchFamily="66" charset="0"/>
              </a:rPr>
              <a:t>Handling of Missing Values &amp; Data Inconsistencies</a:t>
            </a:r>
            <a:endParaRPr lang="en-IN" b="1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6E8F-812F-4E7F-BA60-16D8FFD36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Scrutinize the dataset to comprehend its structure, encompassing columns and data types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Identified the missing values in the given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Replaced the missing values of age column with the median and response and month with the mode.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onotype Corsiva" panose="03010101010201010101" pitchFamily="66" charset="0"/>
              </a:rPr>
              <a:t>Addressed the data inconsistencies i.e. format and outliers in the given dataset.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6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DBD6-A9CC-4663-85AB-75719EEA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Monotype Corsiva" panose="03010101010201010101" pitchFamily="66" charset="0"/>
              </a:rPr>
              <a:t>Distribution</a:t>
            </a:r>
            <a:r>
              <a:rPr lang="en-US" dirty="0"/>
              <a:t> </a:t>
            </a:r>
            <a:r>
              <a:rPr lang="en-US" b="1" dirty="0">
                <a:latin typeface="Monotype Corsiva" panose="03010101010201010101" pitchFamily="66" charset="0"/>
              </a:rPr>
              <a:t>of Target Variables</a:t>
            </a:r>
            <a:endParaRPr lang="en-IN" b="1" dirty="0">
              <a:latin typeface="Monotype Corsiva" panose="03010101010201010101" pitchFamily="66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FE9DAC-6EAC-402A-97BC-A1B5F75DD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39" y="2557671"/>
            <a:ext cx="10098157" cy="41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9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F8FB-7C72-4B85-8296-11319401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Monotype Corsiva" panose="03010101010201010101" pitchFamily="66" charset="0"/>
              </a:rPr>
              <a:t>Univariate Analysis of Age</a:t>
            </a:r>
            <a:endParaRPr lang="en-IN" b="1" dirty="0">
              <a:latin typeface="Monotype Corsiva" panose="03010101010201010101" pitchFamily="66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262E93-9B08-4CF5-82EE-5A7CA838C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22" y="2603499"/>
            <a:ext cx="10588487" cy="38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5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AAE7-0F43-4D0B-A678-28970F49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Monotype Corsiva" panose="03010101010201010101" pitchFamily="66" charset="0"/>
              </a:rPr>
              <a:t>Univariate Analysis of Balance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1321D6-A770-486C-8D6C-194C2A378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13" y="2603500"/>
            <a:ext cx="10800521" cy="39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8F4F-38B7-4E7F-A9E6-760E5EA5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Monotype Corsiva" panose="03010101010201010101" pitchFamily="66" charset="0"/>
              </a:rPr>
              <a:t>Univariate Analysis of Call Duration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BF9ADC-B64A-46AE-A106-4E1099309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096" y="2603499"/>
            <a:ext cx="10919791" cy="40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7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955A-FA67-42D8-847C-01E4BB6C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otype Corsiva" panose="03010101010201010101" pitchFamily="66" charset="0"/>
              </a:rPr>
              <a:t>Univariate Analysis done using KDE plot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EC81FD-3137-4C6C-BEC5-D2B938EC1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01" y="2683013"/>
            <a:ext cx="3382641" cy="3814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228B5-75B6-473E-978F-B6A83209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442" y="2649330"/>
            <a:ext cx="3724275" cy="384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8B749-3BFC-493B-AEAA-7B65A27E0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233" y="2683013"/>
            <a:ext cx="3916202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9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972</TotalTime>
  <Words>383</Words>
  <Application>Microsoft Office PowerPoint</Application>
  <PresentationFormat>Widescreen</PresentationFormat>
  <Paragraphs>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Gothic</vt:lpstr>
      <vt:lpstr>Monotype Corsiva</vt:lpstr>
      <vt:lpstr>Wingdings</vt:lpstr>
      <vt:lpstr>Wingdings 3</vt:lpstr>
      <vt:lpstr>Ion Boardroom</vt:lpstr>
      <vt:lpstr>Exploratory Data Analysis (EDA) on Bank Telemarketing Campaign</vt:lpstr>
      <vt:lpstr>Objective of EDA</vt:lpstr>
      <vt:lpstr>Understanding the Dataset</vt:lpstr>
      <vt:lpstr>Handling of Missing Values &amp; Data Inconsistencies</vt:lpstr>
      <vt:lpstr>Distribution of Target Variables</vt:lpstr>
      <vt:lpstr>Univariate Analysis of Age</vt:lpstr>
      <vt:lpstr>Univariate Analysis of Balance</vt:lpstr>
      <vt:lpstr>Univariate Analysis of Call Duration</vt:lpstr>
      <vt:lpstr>Univariate Analysis done using KDE plot</vt:lpstr>
      <vt:lpstr>Bivariate Analysis</vt:lpstr>
      <vt:lpstr>Bivariate Analysis Using Bar Charts</vt:lpstr>
      <vt:lpstr>Bivariate Analysis Using Stacked Bar Charts</vt:lpstr>
      <vt:lpstr>Bivariate Analysis Using Stacked Bar Charts</vt:lpstr>
      <vt:lpstr>Correlation Heatmap</vt:lpstr>
      <vt:lpstr>Distribution of Categorical Variables</vt:lpstr>
      <vt:lpstr>Impact of categorical variables on campaign's success</vt:lpstr>
      <vt:lpstr>Impact of categorical variables on campaign's success</vt:lpstr>
      <vt:lpstr>Temporal Analysis of the campaign over time</vt:lpstr>
      <vt:lpstr>Temporal Analysis of the campaign over time</vt:lpstr>
      <vt:lpstr>Superior Campaign Performance</vt:lpstr>
      <vt:lpstr>Correlated Feature Influence the Target Variable</vt:lpstr>
      <vt:lpstr>Conclusion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Bank Telemarketing Campaign</dc:title>
  <dc:creator>admin</dc:creator>
  <cp:lastModifiedBy>admin</cp:lastModifiedBy>
  <cp:revision>43</cp:revision>
  <dcterms:created xsi:type="dcterms:W3CDTF">2024-09-07T05:20:56Z</dcterms:created>
  <dcterms:modified xsi:type="dcterms:W3CDTF">2024-09-15T15:03:39Z</dcterms:modified>
</cp:coreProperties>
</file>