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Excel%20Project%20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Excel%20Project%20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Excel%20Project%20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Excel%20Project%20Ne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Excel%20Project%20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New.xlsx]Customer Satisfaction Level!PivotTable2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Satisfactory Level </a:t>
            </a:r>
          </a:p>
        </c:rich>
      </c:tx>
      <c:layout>
        <c:manualLayout>
          <c:xMode val="edge"/>
          <c:yMode val="edge"/>
          <c:x val="0.32232764469228198"/>
          <c:y val="3.2407585128909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0350174978127728E-2"/>
          <c:y val="0.21215988626421697"/>
          <c:w val="0.6832390638670166"/>
          <c:h val="0.68408318751822683"/>
        </c:manualLayout>
      </c:layout>
      <c:pie3DChart>
        <c:varyColors val="1"/>
        <c:ser>
          <c:idx val="0"/>
          <c:order val="0"/>
          <c:tx>
            <c:strRef>
              <c:f>'Customer Satisfaction Level'!$B$3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FFF-4A52-8617-DE2CD0A0C4A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FFF-4A52-8617-DE2CD0A0C4A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4FFF-4A52-8617-DE2CD0A0C4A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4FFF-4A52-8617-DE2CD0A0C4A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4FFF-4A52-8617-DE2CD0A0C4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Satisfaction Level'!$A$4:$A$8</c:f>
              <c:strCache>
                <c:ptCount val="5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  <c:pt idx="3">
                  <c:v>Very Negative</c:v>
                </c:pt>
                <c:pt idx="4">
                  <c:v>Very Positive</c:v>
                </c:pt>
              </c:strCache>
            </c:strRef>
          </c:cat>
          <c:val>
            <c:numRef>
              <c:f>'Customer Satisfaction Level'!$B$4:$B$8</c:f>
              <c:numCache>
                <c:formatCode>0.00%</c:formatCode>
                <c:ptCount val="5"/>
                <c:pt idx="0">
                  <c:v>0.21212121212121213</c:v>
                </c:pt>
                <c:pt idx="1">
                  <c:v>0.24242424242424243</c:v>
                </c:pt>
                <c:pt idx="2">
                  <c:v>0.12121212121212122</c:v>
                </c:pt>
                <c:pt idx="3">
                  <c:v>0.24242424242424243</c:v>
                </c:pt>
                <c:pt idx="4">
                  <c:v>0.18181818181818182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FFF-4A52-8617-DE2CD0A0C4A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33135605129254"/>
          <c:y val="0.2275301647302275"/>
          <c:w val="0.17966402336257689"/>
          <c:h val="0.486632914562312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New.xlsx]Response Time!PivotTable5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Response Time Analysis</a:t>
            </a:r>
          </a:p>
        </c:rich>
      </c:tx>
      <c:layout>
        <c:manualLayout>
          <c:xMode val="edge"/>
          <c:yMode val="edge"/>
          <c:x val="0.33772308403882967"/>
          <c:y val="7.8132403024962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82623600621351"/>
          <c:y val="0.24706964412963511"/>
          <c:w val="0.83452675558412337"/>
          <c:h val="0.59663938573033071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'Response Time'!$B$3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'Response Time'!$A$4:$A$7</c:f>
              <c:strCache>
                <c:ptCount val="3"/>
                <c:pt idx="0">
                  <c:v>Above SLA</c:v>
                </c:pt>
                <c:pt idx="1">
                  <c:v>Below SLA</c:v>
                </c:pt>
                <c:pt idx="2">
                  <c:v>Within SLA</c:v>
                </c:pt>
              </c:strCache>
            </c:strRef>
          </c:cat>
          <c:val>
            <c:numRef>
              <c:f>'Response Time'!$B$4:$B$7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A-4E15-9852-0897045B69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63669840"/>
        <c:axId val="763670928"/>
        <c:axId val="763854240"/>
      </c:bar3DChart>
      <c:catAx>
        <c:axId val="76366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70928"/>
        <c:crosses val="autoZero"/>
        <c:auto val="1"/>
        <c:lblAlgn val="ctr"/>
        <c:lblOffset val="100"/>
        <c:noMultiLvlLbl val="0"/>
      </c:catAx>
      <c:valAx>
        <c:axId val="76367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69840"/>
        <c:crosses val="autoZero"/>
        <c:crossBetween val="between"/>
      </c:valAx>
      <c:serAx>
        <c:axId val="763854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7092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New.xlsx]Types of Customer Complaints!PivotTable3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Types of Customer Complaints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09492563429571"/>
          <c:y val="0.18097222222222226"/>
          <c:w val="0.85334951881014875"/>
          <c:h val="0.418995698454359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'Types of Customer Complaints'!$B$3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'Types of Customer Complaints'!$A$4:$A$16</c:f>
              <c:multiLvlStrCache>
                <c:ptCount val="9"/>
                <c:lvl>
                  <c:pt idx="0">
                    <c:v>Billing Question</c:v>
                  </c:pt>
                  <c:pt idx="1">
                    <c:v>Payments</c:v>
                  </c:pt>
                  <c:pt idx="2">
                    <c:v>Service Outage</c:v>
                  </c:pt>
                  <c:pt idx="3">
                    <c:v>Billing Question</c:v>
                  </c:pt>
                  <c:pt idx="4">
                    <c:v>Service Outage</c:v>
                  </c:pt>
                  <c:pt idx="5">
                    <c:v>Billing Question</c:v>
                  </c:pt>
                  <c:pt idx="6">
                    <c:v>Billing Question</c:v>
                  </c:pt>
                  <c:pt idx="7">
                    <c:v>Payments</c:v>
                  </c:pt>
                  <c:pt idx="8">
                    <c:v>Service Outage</c:v>
                  </c:pt>
                </c:lvl>
                <c:lvl>
                  <c:pt idx="0">
                    <c:v>Baltimore/MD</c:v>
                  </c:pt>
                  <c:pt idx="3">
                    <c:v>Chicago/IL</c:v>
                  </c:pt>
                  <c:pt idx="5">
                    <c:v>Denver/CO</c:v>
                  </c:pt>
                  <c:pt idx="6">
                    <c:v>Los Angeles/CA</c:v>
                  </c:pt>
                </c:lvl>
              </c:multiLvlStrCache>
            </c:multiLvlStrRef>
          </c:cat>
          <c:val>
            <c:numRef>
              <c:f>'Types of Customer Complaints'!$B$4:$B$16</c:f>
              <c:numCache>
                <c:formatCode>0.00%</c:formatCode>
                <c:ptCount val="9"/>
                <c:pt idx="0">
                  <c:v>0.18181818181818182</c:v>
                </c:pt>
                <c:pt idx="1">
                  <c:v>3.0303030303030304E-2</c:v>
                </c:pt>
                <c:pt idx="2">
                  <c:v>6.0606060606060608E-2</c:v>
                </c:pt>
                <c:pt idx="3">
                  <c:v>9.0909090909090912E-2</c:v>
                </c:pt>
                <c:pt idx="4">
                  <c:v>3.0303030303030304E-2</c:v>
                </c:pt>
                <c:pt idx="5">
                  <c:v>9.0909090909090912E-2</c:v>
                </c:pt>
                <c:pt idx="6">
                  <c:v>0.33333333333333331</c:v>
                </c:pt>
                <c:pt idx="7">
                  <c:v>0.12121212121212122</c:v>
                </c:pt>
                <c:pt idx="8">
                  <c:v>6.0606060606060608E-2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D-4B69-A6BD-B2916444C5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3681808"/>
        <c:axId val="763682352"/>
      </c:barChart>
      <c:catAx>
        <c:axId val="76368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82352"/>
        <c:crosses val="autoZero"/>
        <c:auto val="1"/>
        <c:lblAlgn val="ctr"/>
        <c:lblOffset val="100"/>
        <c:noMultiLvlLbl val="0"/>
      </c:catAx>
      <c:valAx>
        <c:axId val="76368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8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New.xlsx]Total No. of Complaints!PivotTable1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no. of Complaints through Different</a:t>
            </a:r>
          </a:p>
          <a:p>
            <a:pPr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Channels</a:t>
            </a:r>
          </a:p>
        </c:rich>
      </c:tx>
      <c:layout>
        <c:manualLayout>
          <c:xMode val="edge"/>
          <c:yMode val="edge"/>
          <c:x val="0.18438888888888885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858092738407699"/>
          <c:y val="0.26472222222222225"/>
          <c:w val="0.73751159230096253"/>
          <c:h val="0.42716827063283758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'Total No. of Complaints'!$B$3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'Total No. of Complaints'!$A$4:$A$13</c:f>
              <c:multiLvlStrCache>
                <c:ptCount val="7"/>
                <c:lvl>
                  <c:pt idx="0">
                    <c:v>Call-Center</c:v>
                  </c:pt>
                  <c:pt idx="1">
                    <c:v>Chatbot</c:v>
                  </c:pt>
                  <c:pt idx="2">
                    <c:v>Email</c:v>
                  </c:pt>
                  <c:pt idx="3">
                    <c:v>Web</c:v>
                  </c:pt>
                  <c:pt idx="4">
                    <c:v>Call-Center</c:v>
                  </c:pt>
                  <c:pt idx="5">
                    <c:v>Chatbot</c:v>
                  </c:pt>
                  <c:pt idx="6">
                    <c:v>Email</c:v>
                  </c:pt>
                </c:lvl>
                <c:lvl>
                  <c:pt idx="0">
                    <c:v>Billing Question</c:v>
                  </c:pt>
                  <c:pt idx="4">
                    <c:v>Payments</c:v>
                  </c:pt>
                  <c:pt idx="5">
                    <c:v>Service Outage</c:v>
                  </c:pt>
                </c:lvl>
              </c:multiLvlStrCache>
            </c:multiLvlStrRef>
          </c:cat>
          <c:val>
            <c:numRef>
              <c:f>'Total No. of Complaints'!$B$4:$B$13</c:f>
              <c:numCache>
                <c:formatCode>General</c:formatCode>
                <c:ptCount val="7"/>
                <c:pt idx="0">
                  <c:v>10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60-4BD6-B2D8-A11489D72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3669296"/>
        <c:axId val="763668208"/>
        <c:axId val="0"/>
      </c:bar3DChart>
      <c:catAx>
        <c:axId val="76366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68208"/>
        <c:crosses val="autoZero"/>
        <c:auto val="1"/>
        <c:lblAlgn val="ctr"/>
        <c:lblOffset val="100"/>
        <c:noMultiLvlLbl val="0"/>
      </c:catAx>
      <c:valAx>
        <c:axId val="76366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6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 New.xlsx]City wise Call Duration!PivotTable4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City wise Call Duration</a:t>
            </a:r>
          </a:p>
        </c:rich>
      </c:tx>
      <c:layout>
        <c:manualLayout>
          <c:xMode val="edge"/>
          <c:yMode val="edge"/>
          <c:x val="0.28326868545487877"/>
          <c:y val="2.9936335434531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'City wise Call Duration'!$B$3</c:f>
              <c:strCache>
                <c:ptCount val="1"/>
                <c:pt idx="0">
                  <c:v>Average of Call Duration in Mins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'City wise Call Duration'!$A$4:$A$7</c:f>
              <c:strCache>
                <c:ptCount val="4"/>
                <c:pt idx="0">
                  <c:v>Call-Center</c:v>
                </c:pt>
                <c:pt idx="1">
                  <c:v>Chatbot</c:v>
                </c:pt>
                <c:pt idx="2">
                  <c:v>Email</c:v>
                </c:pt>
                <c:pt idx="3">
                  <c:v>Web</c:v>
                </c:pt>
              </c:strCache>
            </c:strRef>
          </c:cat>
          <c:val>
            <c:numRef>
              <c:f>'City wise Call Duration'!$B$4:$B$7</c:f>
              <c:numCache>
                <c:formatCode>General</c:formatCode>
                <c:ptCount val="4"/>
                <c:pt idx="0">
                  <c:v>26.333333333333332</c:v>
                </c:pt>
                <c:pt idx="1">
                  <c:v>26.25</c:v>
                </c:pt>
                <c:pt idx="2">
                  <c:v>32.333333333333336</c:v>
                </c:pt>
                <c:pt idx="3">
                  <c:v>30.75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E5-4CEF-A38A-D95EA3834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3670384"/>
        <c:axId val="763682896"/>
      </c:barChart>
      <c:lineChart>
        <c:grouping val="standard"/>
        <c:varyColors val="0"/>
        <c:ser>
          <c:idx val="1"/>
          <c:order val="1"/>
          <c:tx>
            <c:strRef>
              <c:f>'City wise Call Duration'!$C$3</c:f>
              <c:strCache>
                <c:ptCount val="1"/>
                <c:pt idx="0">
                  <c:v>Count of City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'City wise Call Duration'!$A$4:$A$7</c:f>
              <c:strCache>
                <c:ptCount val="4"/>
                <c:pt idx="0">
                  <c:v>Call-Center</c:v>
                </c:pt>
                <c:pt idx="1">
                  <c:v>Chatbot</c:v>
                </c:pt>
                <c:pt idx="2">
                  <c:v>Email</c:v>
                </c:pt>
                <c:pt idx="3">
                  <c:v>Web</c:v>
                </c:pt>
              </c:strCache>
            </c:strRef>
          </c:cat>
          <c:val>
            <c:numRef>
              <c:f>'City wise Call Duration'!$C$4:$C$7</c:f>
              <c:numCache>
                <c:formatCode>General</c:formatCode>
                <c:ptCount val="4"/>
                <c:pt idx="0">
                  <c:v>15</c:v>
                </c:pt>
                <c:pt idx="1">
                  <c:v>8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E5-4CEF-A38A-D95EA3834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3672016"/>
        <c:axId val="763674192"/>
      </c:lineChart>
      <c:catAx>
        <c:axId val="76367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82896"/>
        <c:crosses val="autoZero"/>
        <c:auto val="1"/>
        <c:lblAlgn val="ctr"/>
        <c:lblOffset val="100"/>
        <c:noMultiLvlLbl val="0"/>
      </c:catAx>
      <c:valAx>
        <c:axId val="76368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70384"/>
        <c:crosses val="autoZero"/>
        <c:crossBetween val="between"/>
      </c:valAx>
      <c:valAx>
        <c:axId val="76367419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672016"/>
        <c:crosses val="max"/>
        <c:crossBetween val="between"/>
      </c:valAx>
      <c:catAx>
        <c:axId val="763672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36741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575D-0B02-453B-825B-A6D3A2A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51721"/>
            <a:ext cx="7610429" cy="4028661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Case Study Based on Call Centre data of Nile</a:t>
            </a:r>
            <a:br>
              <a:rPr lang="en-US" dirty="0"/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C2134F-1ACB-4526-8FCA-4B34F27A9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148" y="5519531"/>
            <a:ext cx="3325036" cy="109689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400" b="1" dirty="0">
                <a:solidFill>
                  <a:schemeClr val="accent4"/>
                </a:solidFill>
              </a:rPr>
              <a:t>Report Created by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Kavita Kumari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60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4C4F-EA9D-41C1-B49A-90F6DF8D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978" y="265043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b="1" i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8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9684-39FC-42FA-A324-9A8A2309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F867-476C-4ED4-9496-8CCD1026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 order to analyse the overall Business Growth Nile has provided us with the excel data for optimizing the customer service process.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While examining the customer service data, we need to identify the patterns, trends and areas of improvement.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Further, our objective will be enhancing the efficiency of operations so that we can achieve the highest level of customer satisfaction.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Also to enhance the customer loyalty.</a:t>
            </a:r>
          </a:p>
        </p:txBody>
      </p:sp>
    </p:spTree>
    <p:extLst>
      <p:ext uri="{BB962C8B-B14F-4D97-AF65-F5344CB8AC3E}">
        <p14:creationId xmlns:p14="http://schemas.microsoft.com/office/powerpoint/2010/main" val="18037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229" y="1930400"/>
            <a:ext cx="8596668" cy="38807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Identify the level of customer satisfaction.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Analyze the efficiency of customer service team.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Do the Root Cause Analysis for identifying the common customer complaints.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Identifying the trends and patterns to uncover the opportunities for process improvement and enhancement of customer service offerings.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Understanding the customer behavior based on their demographics to analyze the pain points of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136177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000-7A4F-4B7B-AA4F-213E2669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Customer Satisfaction Level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19772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039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759-0392-445B-AECC-81BDDF19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42" y="530087"/>
            <a:ext cx="8596668" cy="124570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Efficiency of Customer Service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B4D306-1080-4863-B8E4-F3536C83E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89280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293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F474-A5B8-4EFE-9367-CD3F0E91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Root Cause Analysis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632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189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04C2-FE81-47C2-A83E-E2E89FBE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Opportunities for Process 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5284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62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863D-1068-48DE-8C05-26BA4175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Customer Behavior Based on Their Demographics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93630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87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B4E0-9682-487E-B01F-B4D46F8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Recommendation Based on Analysis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CF1E-2C9D-4A32-B5D3-D4C2E940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Encourage the customers to fill the C sat score to understand the level of customer satisfaction.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Adhere the response time in order to answer the complaints within SLA.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the billing complaints further to understand them better for providing the proactive resolution.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Focus on first call resolution to enhance the customer satisfaction.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55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260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Case Study Based on Call Centre data of Nile </vt:lpstr>
      <vt:lpstr>Business Objective</vt:lpstr>
      <vt:lpstr>Project Goals</vt:lpstr>
      <vt:lpstr>Customer Satisfaction Level</vt:lpstr>
      <vt:lpstr>Efficiency of Customer Service</vt:lpstr>
      <vt:lpstr>Root Cause Analysis</vt:lpstr>
      <vt:lpstr>Opportunities for Process  Improvement</vt:lpstr>
      <vt:lpstr>Customer Behavior Based on Their Demographics</vt:lpstr>
      <vt:lpstr>Recommendation Based on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Based on Call Centre data of Nile</dc:title>
  <dc:creator>admin</dc:creator>
  <cp:lastModifiedBy>admin</cp:lastModifiedBy>
  <cp:revision>19</cp:revision>
  <dcterms:created xsi:type="dcterms:W3CDTF">2024-02-24T02:27:03Z</dcterms:created>
  <dcterms:modified xsi:type="dcterms:W3CDTF">2024-02-25T16:58:58Z</dcterms:modified>
</cp:coreProperties>
</file>