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4" r:id="rId4"/>
    <p:sldId id="265" r:id="rId5"/>
    <p:sldId id="267" r:id="rId6"/>
    <p:sldId id="303" r:id="rId7"/>
    <p:sldId id="283" r:id="rId8"/>
    <p:sldId id="291" r:id="rId9"/>
    <p:sldId id="281" r:id="rId10"/>
    <p:sldId id="259" r:id="rId11"/>
    <p:sldId id="292" r:id="rId12"/>
    <p:sldId id="270" r:id="rId13"/>
    <p:sldId id="274" r:id="rId14"/>
    <p:sldId id="276" r:id="rId15"/>
    <p:sldId id="275" r:id="rId16"/>
    <p:sldId id="280" r:id="rId17"/>
    <p:sldId id="277" r:id="rId18"/>
    <p:sldId id="278" r:id="rId19"/>
    <p:sldId id="282" r:id="rId20"/>
    <p:sldId id="269" r:id="rId21"/>
    <p:sldId id="293" r:id="rId22"/>
    <p:sldId id="279" r:id="rId23"/>
    <p:sldId id="271" r:id="rId24"/>
    <p:sldId id="297" r:id="rId25"/>
    <p:sldId id="298" r:id="rId26"/>
    <p:sldId id="299" r:id="rId27"/>
    <p:sldId id="300" r:id="rId28"/>
    <p:sldId id="301" r:id="rId29"/>
    <p:sldId id="302" r:id="rId30"/>
    <p:sldId id="263" r:id="rId31"/>
    <p:sldId id="268" r:id="rId32"/>
    <p:sldId id="304" r:id="rId33"/>
    <p:sldId id="305" r:id="rId34"/>
  </p:sldIdLst>
  <p:sldSz cx="9144000" cy="6858000" type="screen4x3"/>
  <p:notesSz cx="9144000" cy="6858000"/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54" autoAdjust="0"/>
  </p:normalViewPr>
  <p:slideViewPr>
    <p:cSldViewPr snapToGrid="0">
      <p:cViewPr varScale="1">
        <p:scale>
          <a:sx n="110" d="100"/>
          <a:sy n="110" d="100"/>
        </p:scale>
        <p:origin x="16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3B5A1-8799-4D6C-ADA7-DF5AFCB97E8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78A5C4-4CB0-487A-AD7E-591CE22CE6C3}">
      <dgm:prSet phldrT="[文本]" custT="1"/>
      <dgm:spPr/>
      <dgm:t>
        <a:bodyPr/>
        <a:lstStyle/>
        <a:p>
          <a:r>
            <a:rPr lang="zh-CN" altLang="en-US" sz="3600" dirty="0"/>
            <a:t>监督学习</a:t>
          </a:r>
          <a:endParaRPr lang="en-US" altLang="zh-CN" sz="3600" dirty="0"/>
        </a:p>
        <a:p>
          <a:r>
            <a:rPr lang="en-US" altLang="zh-CN" sz="3200" dirty="0"/>
            <a:t>K-NN</a:t>
          </a:r>
        </a:p>
        <a:p>
          <a:r>
            <a:rPr lang="en-US" altLang="zh-CN" sz="3200" dirty="0"/>
            <a:t>SVM</a:t>
          </a:r>
        </a:p>
      </dgm:t>
    </dgm:pt>
    <dgm:pt modelId="{3F65D9ED-AE72-4333-BAE1-08993DC8B395}" type="parTrans" cxnId="{E0ED1EF1-9EF6-4630-894D-1F414051C11F}">
      <dgm:prSet/>
      <dgm:spPr/>
      <dgm:t>
        <a:bodyPr/>
        <a:lstStyle/>
        <a:p>
          <a:endParaRPr lang="zh-CN" altLang="en-US"/>
        </a:p>
      </dgm:t>
    </dgm:pt>
    <dgm:pt modelId="{A9F964E6-6EC5-44E0-9C04-DCFC518CAC53}" type="sibTrans" cxnId="{E0ED1EF1-9EF6-4630-894D-1F414051C11F}">
      <dgm:prSet/>
      <dgm:spPr/>
      <dgm:t>
        <a:bodyPr/>
        <a:lstStyle/>
        <a:p>
          <a:endParaRPr lang="zh-CN" altLang="en-US"/>
        </a:p>
      </dgm:t>
    </dgm:pt>
    <dgm:pt modelId="{FEAE5371-690D-41D2-9CB2-AF7B1D1638DF}">
      <dgm:prSet phldrT="[文本]" custT="1"/>
      <dgm:spPr/>
      <dgm:t>
        <a:bodyPr/>
        <a:lstStyle/>
        <a:p>
          <a:r>
            <a:rPr lang="zh-CN" altLang="en-US" sz="3600" dirty="0"/>
            <a:t>无监督学习</a:t>
          </a:r>
          <a:endParaRPr lang="en-US" altLang="zh-CN" sz="3600" dirty="0"/>
        </a:p>
        <a:p>
          <a:r>
            <a:rPr lang="en-US" altLang="zh-CN" sz="3200" dirty="0"/>
            <a:t>K-means</a:t>
          </a:r>
        </a:p>
        <a:p>
          <a:r>
            <a:rPr lang="en-US" altLang="zh-CN" sz="3200" dirty="0" err="1"/>
            <a:t>DeepLearning</a:t>
          </a:r>
          <a:endParaRPr lang="zh-CN" altLang="en-US" sz="3200" dirty="0"/>
        </a:p>
      </dgm:t>
    </dgm:pt>
    <dgm:pt modelId="{9508A3D9-C0BA-4378-8404-C3A553172F8A}" type="parTrans" cxnId="{81177B81-2E8E-4540-A7FE-9C1109642E59}">
      <dgm:prSet/>
      <dgm:spPr/>
      <dgm:t>
        <a:bodyPr/>
        <a:lstStyle/>
        <a:p>
          <a:endParaRPr lang="zh-CN" altLang="en-US"/>
        </a:p>
      </dgm:t>
    </dgm:pt>
    <dgm:pt modelId="{7D8EA920-0EEE-4EFC-B32B-304FC2AB7A93}" type="sibTrans" cxnId="{81177B81-2E8E-4540-A7FE-9C1109642E59}">
      <dgm:prSet/>
      <dgm:spPr/>
      <dgm:t>
        <a:bodyPr/>
        <a:lstStyle/>
        <a:p>
          <a:endParaRPr lang="zh-CN" altLang="en-US"/>
        </a:p>
      </dgm:t>
    </dgm:pt>
    <dgm:pt modelId="{6962CA15-F44E-4426-B0FA-AB7899836792}" type="pres">
      <dgm:prSet presAssocID="{9103B5A1-8799-4D6C-ADA7-DF5AFCB97E8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B6CB7C-F63C-4708-9C68-F18A3D9C58E3}" type="pres">
      <dgm:prSet presAssocID="{9103B5A1-8799-4D6C-ADA7-DF5AFCB97E8F}" presName="Background" presStyleLbl="bgImgPlace1" presStyleIdx="0" presStyleCnt="1" custLinFactNeighborX="-461" custLinFactNeighborY="1799"/>
      <dgm:spPr/>
    </dgm:pt>
    <dgm:pt modelId="{9193CA3C-A4FB-4CAF-B8B2-B16E74EDA13A}" type="pres">
      <dgm:prSet presAssocID="{9103B5A1-8799-4D6C-ADA7-DF5AFCB97E8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61406F-68B2-4704-A362-2399965FBC05}" type="pres">
      <dgm:prSet presAssocID="{9103B5A1-8799-4D6C-ADA7-DF5AFCB97E8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10E624-08AC-4B88-8328-950EB0AA1AEF}" type="pres">
      <dgm:prSet presAssocID="{9103B5A1-8799-4D6C-ADA7-DF5AFCB97E8F}" presName="Plus" presStyleLbl="alignNode1" presStyleIdx="0" presStyleCnt="2"/>
      <dgm:spPr/>
    </dgm:pt>
    <dgm:pt modelId="{B780E2EB-F824-48AC-BAB5-161D0A49A5FF}" type="pres">
      <dgm:prSet presAssocID="{9103B5A1-8799-4D6C-ADA7-DF5AFCB97E8F}" presName="Minus" presStyleLbl="alignNode1" presStyleIdx="1" presStyleCnt="2" custLinFactNeighborX="11163" custLinFactNeighborY="4160"/>
      <dgm:spPr/>
    </dgm:pt>
    <dgm:pt modelId="{D6BA6F2F-02BB-4BC3-8F34-9899961705D3}" type="pres">
      <dgm:prSet presAssocID="{9103B5A1-8799-4D6C-ADA7-DF5AFCB97E8F}" presName="Divider" presStyleLbl="parChTrans1D1" presStyleIdx="0" presStyleCnt="1" custLinFactX="-15000000" custLinFactNeighborX="-15000000" custLinFactNeighborY="-1061"/>
      <dgm:spPr/>
    </dgm:pt>
  </dgm:ptLst>
  <dgm:cxnLst>
    <dgm:cxn modelId="{E0ED1EF1-9EF6-4630-894D-1F414051C11F}" srcId="{9103B5A1-8799-4D6C-ADA7-DF5AFCB97E8F}" destId="{4678A5C4-4CB0-487A-AD7E-591CE22CE6C3}" srcOrd="0" destOrd="0" parTransId="{3F65D9ED-AE72-4333-BAE1-08993DC8B395}" sibTransId="{A9F964E6-6EC5-44E0-9C04-DCFC518CAC53}"/>
    <dgm:cxn modelId="{13F0F08C-3AFC-4BC6-B055-7B51A35340EE}" type="presOf" srcId="{FEAE5371-690D-41D2-9CB2-AF7B1D1638DF}" destId="{7D61406F-68B2-4704-A362-2399965FBC05}" srcOrd="0" destOrd="0" presId="urn:microsoft.com/office/officeart/2009/3/layout/PlusandMinus"/>
    <dgm:cxn modelId="{61866EC8-5281-4E5C-BB45-F6667E42550A}" type="presOf" srcId="{4678A5C4-4CB0-487A-AD7E-591CE22CE6C3}" destId="{9193CA3C-A4FB-4CAF-B8B2-B16E74EDA13A}" srcOrd="0" destOrd="0" presId="urn:microsoft.com/office/officeart/2009/3/layout/PlusandMinus"/>
    <dgm:cxn modelId="{81177B81-2E8E-4540-A7FE-9C1109642E59}" srcId="{9103B5A1-8799-4D6C-ADA7-DF5AFCB97E8F}" destId="{FEAE5371-690D-41D2-9CB2-AF7B1D1638DF}" srcOrd="1" destOrd="0" parTransId="{9508A3D9-C0BA-4378-8404-C3A553172F8A}" sibTransId="{7D8EA920-0EEE-4EFC-B32B-304FC2AB7A93}"/>
    <dgm:cxn modelId="{D531EB7F-5459-49F7-87B4-BFD3B908879A}" type="presOf" srcId="{9103B5A1-8799-4D6C-ADA7-DF5AFCB97E8F}" destId="{6962CA15-F44E-4426-B0FA-AB7899836792}" srcOrd="0" destOrd="0" presId="urn:microsoft.com/office/officeart/2009/3/layout/PlusandMinus"/>
    <dgm:cxn modelId="{0F6BD1EE-0122-4C3C-A289-6762D09A3F43}" type="presParOf" srcId="{6962CA15-F44E-4426-B0FA-AB7899836792}" destId="{6DB6CB7C-F63C-4708-9C68-F18A3D9C58E3}" srcOrd="0" destOrd="0" presId="urn:microsoft.com/office/officeart/2009/3/layout/PlusandMinus"/>
    <dgm:cxn modelId="{09F4BA41-CADD-484B-BF0C-00C87FAA7301}" type="presParOf" srcId="{6962CA15-F44E-4426-B0FA-AB7899836792}" destId="{9193CA3C-A4FB-4CAF-B8B2-B16E74EDA13A}" srcOrd="1" destOrd="0" presId="urn:microsoft.com/office/officeart/2009/3/layout/PlusandMinus"/>
    <dgm:cxn modelId="{56DF7C9A-6DA6-41DA-9D6B-7B38591FE1B2}" type="presParOf" srcId="{6962CA15-F44E-4426-B0FA-AB7899836792}" destId="{7D61406F-68B2-4704-A362-2399965FBC05}" srcOrd="2" destOrd="0" presId="urn:microsoft.com/office/officeart/2009/3/layout/PlusandMinus"/>
    <dgm:cxn modelId="{D5DEC447-0490-422F-8494-5DEB06AC25D0}" type="presParOf" srcId="{6962CA15-F44E-4426-B0FA-AB7899836792}" destId="{6D10E624-08AC-4B88-8328-950EB0AA1AEF}" srcOrd="3" destOrd="0" presId="urn:microsoft.com/office/officeart/2009/3/layout/PlusandMinus"/>
    <dgm:cxn modelId="{DA7D52E5-5738-4A37-8416-1369D624FEBD}" type="presParOf" srcId="{6962CA15-F44E-4426-B0FA-AB7899836792}" destId="{B780E2EB-F824-48AC-BAB5-161D0A49A5FF}" srcOrd="4" destOrd="0" presId="urn:microsoft.com/office/officeart/2009/3/layout/PlusandMinus"/>
    <dgm:cxn modelId="{A7C89713-62F3-4FB1-8D83-4E4A027B0071}" type="presParOf" srcId="{6962CA15-F44E-4426-B0FA-AB7899836792}" destId="{D6BA6F2F-02BB-4BC3-8F34-9899961705D3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6CB7C-F63C-4708-9C68-F18A3D9C58E3}">
      <dsp:nvSpPr>
        <dsp:cNvPr id="0" name=""/>
        <dsp:cNvSpPr/>
      </dsp:nvSpPr>
      <dsp:spPr>
        <a:xfrm>
          <a:off x="524190" y="985143"/>
          <a:ext cx="5303520" cy="274082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3CA3C-A4FB-4CAF-B8B2-B16E74EDA13A}">
      <dsp:nvSpPr>
        <dsp:cNvPr id="0" name=""/>
        <dsp:cNvSpPr/>
      </dsp:nvSpPr>
      <dsp:spPr>
        <a:xfrm>
          <a:off x="707136" y="1256379"/>
          <a:ext cx="2462784" cy="23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监督学习</a:t>
          </a:r>
          <a:endParaRPr lang="en-US" altLang="zh-CN" sz="3600" kern="1200" dirty="0"/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K-NN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SVM</a:t>
          </a:r>
        </a:p>
      </dsp:txBody>
      <dsp:txXfrm>
        <a:off x="707136" y="1256379"/>
        <a:ext cx="2462784" cy="2344743"/>
      </dsp:txXfrm>
    </dsp:sp>
    <dsp:sp modelId="{7D61406F-68B2-4704-A362-2399965FBC05}">
      <dsp:nvSpPr>
        <dsp:cNvPr id="0" name=""/>
        <dsp:cNvSpPr/>
      </dsp:nvSpPr>
      <dsp:spPr>
        <a:xfrm>
          <a:off x="3224784" y="1256379"/>
          <a:ext cx="2462784" cy="23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无监督学习</a:t>
          </a:r>
          <a:endParaRPr lang="en-US" altLang="zh-CN" sz="3600" kern="1200" dirty="0"/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K-means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/>
            <a:t>DeepLearning</a:t>
          </a:r>
          <a:endParaRPr lang="zh-CN" altLang="en-US" sz="3200" kern="1200" dirty="0"/>
        </a:p>
      </dsp:txBody>
      <dsp:txXfrm>
        <a:off x="3224784" y="1256379"/>
        <a:ext cx="2462784" cy="2344743"/>
      </dsp:txXfrm>
    </dsp:sp>
    <dsp:sp modelId="{6D10E624-08AC-4B88-8328-950EB0AA1AEF}">
      <dsp:nvSpPr>
        <dsp:cNvPr id="0" name=""/>
        <dsp:cNvSpPr/>
      </dsp:nvSpPr>
      <dsp:spPr>
        <a:xfrm>
          <a:off x="0" y="387336"/>
          <a:ext cx="1036320" cy="1036320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0E2EB-F824-48AC-BAB5-161D0A49A5FF}">
      <dsp:nvSpPr>
        <dsp:cNvPr id="0" name=""/>
        <dsp:cNvSpPr/>
      </dsp:nvSpPr>
      <dsp:spPr>
        <a:xfrm>
          <a:off x="5120640" y="773927"/>
          <a:ext cx="975360" cy="334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A6F2F-02BB-4BC3-8F34-9899961705D3}">
      <dsp:nvSpPr>
        <dsp:cNvPr id="0" name=""/>
        <dsp:cNvSpPr/>
      </dsp:nvSpPr>
      <dsp:spPr>
        <a:xfrm>
          <a:off x="3017520" y="1237632"/>
          <a:ext cx="609" cy="2239456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A1CAF-A359-4EA2-9612-99C0F3002D7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0618-C043-46E0-9892-B023E4FE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8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0618-C043-46E0-9892-B023E4FE1C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1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0618-C043-46E0-9892-B023E4FE1C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3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0618-C043-46E0-9892-B023E4FE1C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5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0618-C043-46E0-9892-B023E4FE1C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4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0618-C043-46E0-9892-B023E4FE1C4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2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0618-C043-46E0-9892-B023E4FE1C4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0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0618-C043-46E0-9892-B023E4FE1C4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2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ftaliharris.com/blog/visualizing-dbscan-clusteri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hout.apach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dizhang@bjtu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10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" name="Picture 10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" y="41148"/>
            <a:ext cx="3041904" cy="894588"/>
          </a:xfrm>
          <a:prstGeom prst="rect">
            <a:avLst/>
          </a:prstGeom>
          <a:noFill/>
          <a:extLst/>
        </p:spPr>
      </p:pic>
      <p:sp>
        <p:nvSpPr>
          <p:cNvPr id="103" name="Rectangle 103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05" name="Rectangle 105"/>
          <p:cNvSpPr/>
          <p:nvPr/>
        </p:nvSpPr>
        <p:spPr>
          <a:xfrm>
            <a:off x="1171276" y="1816470"/>
            <a:ext cx="6791050" cy="1356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algn="ctr"/>
            <a:r>
              <a:rPr lang="zh-CN" altLang="en-US" sz="4406" b="0" i="0" spc="0" baseline="0" dirty="0" smtClean="0">
                <a:latin typeface="DengXian"/>
              </a:rPr>
              <a:t>基于大数据的智能推荐系统设计与实现</a:t>
            </a:r>
            <a:endParaRPr lang="en-US" sz="4404" b="0" i="0" spc="0" baseline="0" dirty="0">
              <a:latin typeface="DengXian"/>
            </a:endParaRPr>
          </a:p>
        </p:txBody>
      </p:sp>
      <p:sp>
        <p:nvSpPr>
          <p:cNvPr id="106" name="Rectangle 106"/>
          <p:cNvSpPr/>
          <p:nvPr/>
        </p:nvSpPr>
        <p:spPr>
          <a:xfrm>
            <a:off x="4178172" y="4379697"/>
            <a:ext cx="769441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3000" dirty="0">
                <a:latin typeface="DengXian"/>
              </a:rPr>
              <a:t>郭敏</a:t>
            </a:r>
            <a:endParaRPr lang="en-US" sz="3000" b="0" i="0" spc="0" baseline="0" dirty="0">
              <a:latin typeface="DengXian"/>
            </a:endParaRPr>
          </a:p>
        </p:txBody>
      </p:sp>
      <p:sp>
        <p:nvSpPr>
          <p:cNvPr id="107" name="Rectangle 107"/>
          <p:cNvSpPr/>
          <p:nvPr/>
        </p:nvSpPr>
        <p:spPr>
          <a:xfrm>
            <a:off x="2905379" y="4988952"/>
            <a:ext cx="3307080" cy="4135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604" b="0" i="0" spc="0" baseline="0" dirty="0">
                <a:latin typeface="DengXian"/>
              </a:rPr>
              <a:t>北京交通大学软件学院</a:t>
            </a:r>
          </a:p>
        </p:txBody>
      </p:sp>
      <p:sp>
        <p:nvSpPr>
          <p:cNvPr id="108" name="Rectangle 108"/>
          <p:cNvSpPr/>
          <p:nvPr/>
        </p:nvSpPr>
        <p:spPr>
          <a:xfrm>
            <a:off x="3842376" y="5800788"/>
            <a:ext cx="1433085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 smtClean="0">
                <a:latin typeface="Calibri"/>
              </a:rPr>
              <a:t>2022-07-07</a:t>
            </a:r>
            <a:endParaRPr lang="en-US" sz="2400" b="0" i="0" spc="0" baseline="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2184893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9481" y="1517101"/>
            <a:ext cx="74382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算法是一种被广泛使用的直接聚类算法。</a:t>
            </a:r>
            <a:endParaRPr lang="en-US" altLang="zh-CN" sz="2400" dirty="0">
              <a:latin typeface="DengXian"/>
            </a:endParaRPr>
          </a:p>
          <a:p>
            <a:pPr algn="l"/>
            <a:endParaRPr lang="zh-CN" altLang="en-US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在</a:t>
            </a:r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算法中</a:t>
            </a:r>
            <a:r>
              <a:rPr lang="zh-CN" altLang="en-US" sz="2400" dirty="0" smtClean="0">
                <a:latin typeface="DengXian"/>
              </a:rPr>
              <a:t>，选取</a:t>
            </a:r>
            <a:r>
              <a:rPr lang="en-US" altLang="zh-CN" sz="2400" dirty="0" smtClean="0">
                <a:latin typeface="DengXian"/>
              </a:rPr>
              <a:t>k</a:t>
            </a:r>
            <a:r>
              <a:rPr lang="zh-CN" altLang="en-US" sz="2400" dirty="0" smtClean="0">
                <a:latin typeface="DengXian"/>
              </a:rPr>
              <a:t>个聚簇中心，用来代表每个聚簇，通过计算每个数据点到聚簇中心的距离，将所有的</a:t>
            </a:r>
            <a:r>
              <a:rPr lang="zh-CN" altLang="en-US" sz="2400" dirty="0">
                <a:latin typeface="DengXian"/>
              </a:rPr>
              <a:t>数据</a:t>
            </a:r>
            <a:r>
              <a:rPr lang="zh-CN" altLang="en-US" sz="2400" dirty="0" smtClean="0">
                <a:latin typeface="DengXian"/>
              </a:rPr>
              <a:t>点划归到</a:t>
            </a:r>
            <a:r>
              <a:rPr lang="en-US" altLang="zh-CN" sz="2400" dirty="0" smtClean="0">
                <a:latin typeface="DengXian"/>
              </a:rPr>
              <a:t>k</a:t>
            </a:r>
            <a:r>
              <a:rPr lang="zh-CN" altLang="en-US" sz="2400" dirty="0" smtClean="0">
                <a:latin typeface="DengXian"/>
              </a:rPr>
              <a:t>个聚簇中。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 smtClean="0">
                <a:latin typeface="DengXian"/>
              </a:rPr>
              <a:t>在</a:t>
            </a:r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算法中默认的相似度标准为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欧氏距离</a:t>
            </a:r>
            <a:r>
              <a:rPr lang="zh-CN" altLang="en-US" sz="2400" dirty="0">
                <a:latin typeface="DengXian"/>
              </a:rPr>
              <a:t>。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实质是要最小化一个非负的代价函数，即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最小化</a:t>
            </a:r>
            <a:r>
              <a:rPr lang="zh-CN" altLang="en-US" sz="2400" dirty="0">
                <a:latin typeface="DengXian"/>
              </a:rPr>
              <a:t>目标是每个点和离它最近的聚簇中心之间的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欧氏距离的</a:t>
            </a:r>
            <a:r>
              <a:rPr lang="zh-CN" altLang="en-US" sz="2400" dirty="0">
                <a:latin typeface="DengXian"/>
              </a:rPr>
              <a:t>平方和，这也是</a:t>
            </a:r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的目标函数。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2184893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0" y="2409648"/>
            <a:ext cx="8011288" cy="2643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" y="5053258"/>
            <a:ext cx="8164971" cy="7496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3479" y="173329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算法流程</a:t>
            </a:r>
            <a:endParaRPr lang="en-US" altLang="zh-CN" sz="2400" dirty="0">
              <a:latin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8695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01" y="2088260"/>
            <a:ext cx="5610225" cy="37623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74314" y="58506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算法流程</a:t>
            </a:r>
            <a:endParaRPr lang="en-US" altLang="zh-CN" sz="2400" dirty="0">
              <a:latin typeface="DengXian"/>
            </a:endParaRPr>
          </a:p>
        </p:txBody>
      </p:sp>
      <p:sp>
        <p:nvSpPr>
          <p:cNvPr id="14" name="Rectangle 145"/>
          <p:cNvSpPr/>
          <p:nvPr/>
        </p:nvSpPr>
        <p:spPr>
          <a:xfrm>
            <a:off x="565404" y="373701"/>
            <a:ext cx="2184893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6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2184893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69" y="1581970"/>
            <a:ext cx="4046104" cy="4046104"/>
          </a:xfrm>
          <a:prstGeom prst="rect">
            <a:avLst/>
          </a:prstGeom>
        </p:spPr>
      </p:pic>
      <p:sp>
        <p:nvSpPr>
          <p:cNvPr id="2" name="矩形 1">
            <a:hlinkClick r:id="rId4"/>
          </p:cNvPr>
          <p:cNvSpPr/>
          <p:nvPr/>
        </p:nvSpPr>
        <p:spPr>
          <a:xfrm>
            <a:off x="473963" y="5973671"/>
            <a:ext cx="8610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k-mean</a:t>
            </a:r>
            <a:r>
              <a:rPr lang="zh-CN" altLang="en-US" dirty="0"/>
              <a:t>可视化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https://www.naftaliharris.com/blog/visualizing-k-means-clustering/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4" name="Rectangle 145"/>
          <p:cNvSpPr/>
          <p:nvPr/>
        </p:nvSpPr>
        <p:spPr>
          <a:xfrm>
            <a:off x="565404" y="373701"/>
            <a:ext cx="2184893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943" y="1886432"/>
            <a:ext cx="72390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的优缺点</a:t>
            </a:r>
            <a:endParaRPr lang="en-US" altLang="zh-CN" sz="2400" dirty="0">
              <a:latin typeface="DengXian"/>
            </a:endParaRPr>
          </a:p>
          <a:p>
            <a:endParaRPr lang="en-US" altLang="zh-CN" sz="2400" dirty="0">
              <a:latin typeface="DengXian"/>
            </a:endParaRPr>
          </a:p>
          <a:p>
            <a:r>
              <a:rPr lang="zh-CN" altLang="en-US" sz="2400" dirty="0">
                <a:latin typeface="DengXian"/>
              </a:rPr>
              <a:t>优点： 理解、实现容易；当数据集近似高斯分布时，聚类效果非常不错；处理大数据集的时候可以保证较好的伸缩性。</a:t>
            </a:r>
            <a:endParaRPr lang="en-US" altLang="zh-CN" sz="2400" dirty="0">
              <a:latin typeface="DengXian"/>
            </a:endParaRPr>
          </a:p>
          <a:p>
            <a:endParaRPr lang="en-US" altLang="zh-CN" sz="2400" dirty="0">
              <a:latin typeface="DengXian"/>
            </a:endParaRPr>
          </a:p>
          <a:p>
            <a:r>
              <a:rPr lang="zh-CN" altLang="en-US" sz="2400" dirty="0">
                <a:latin typeface="DengXian"/>
              </a:rPr>
              <a:t>缺点：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k值需要调参，不同的值得到的结果不一样</a:t>
            </a:r>
            <a:r>
              <a:rPr lang="zh-CN" altLang="en-US" sz="2400" dirty="0">
                <a:latin typeface="DengXian"/>
              </a:rPr>
              <a:t>；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对初始质心点敏感</a:t>
            </a:r>
            <a:r>
              <a:rPr lang="zh-CN" altLang="en-US" sz="2400" dirty="0">
                <a:latin typeface="DengXian"/>
              </a:rPr>
              <a:t>，离群值对模型的影响比较大；不适合非凸形状的簇、大小差别较大的簇；可能收敛到局部极小值，在大规模数据集上收敛较慢。</a:t>
            </a:r>
          </a:p>
        </p:txBody>
      </p:sp>
    </p:spTree>
    <p:extLst>
      <p:ext uri="{BB962C8B-B14F-4D97-AF65-F5344CB8AC3E}">
        <p14:creationId xmlns:p14="http://schemas.microsoft.com/office/powerpoint/2010/main" val="33537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1857881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Canopy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296" y="2225267"/>
            <a:ext cx="81205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latin typeface="DengXian"/>
              </a:rPr>
              <a:t>Canopy</a:t>
            </a:r>
            <a:r>
              <a:rPr lang="zh-CN" altLang="en-US" sz="2400" b="1" dirty="0">
                <a:latin typeface="DengXian"/>
              </a:rPr>
              <a:t>算法</a:t>
            </a:r>
            <a:r>
              <a:rPr lang="zh-CN" altLang="en-US" sz="2400" dirty="0">
                <a:latin typeface="DengXian"/>
              </a:rPr>
              <a:t>属于一种‘粗’聚类算法，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即使用一种简单、快捷的距离</a:t>
            </a:r>
            <a:r>
              <a:rPr lang="zh-CN" altLang="en-US" sz="2400" dirty="0" smtClean="0">
                <a:latin typeface="DengXian"/>
              </a:rPr>
              <a:t>计算方法</a:t>
            </a:r>
            <a:r>
              <a:rPr lang="zh-CN" altLang="en-US" sz="2400" dirty="0">
                <a:latin typeface="DengXian"/>
              </a:rPr>
              <a:t>，</a:t>
            </a:r>
            <a:r>
              <a:rPr lang="zh-CN" altLang="en-US" sz="2400" dirty="0" smtClean="0">
                <a:latin typeface="DengXian"/>
              </a:rPr>
              <a:t>将</a:t>
            </a:r>
            <a:r>
              <a:rPr lang="zh-CN" altLang="en-US" sz="2400" dirty="0">
                <a:latin typeface="DengXian"/>
              </a:rPr>
              <a:t>数据集分为若干可重叠的子集</a:t>
            </a:r>
            <a:r>
              <a:rPr lang="en-US" altLang="zh-CN" sz="2400" dirty="0">
                <a:latin typeface="DengXian"/>
              </a:rPr>
              <a:t>canopy</a:t>
            </a:r>
            <a:r>
              <a:rPr lang="zh-CN" altLang="en-US" sz="2400" dirty="0">
                <a:latin typeface="DengXian"/>
              </a:rPr>
              <a:t>。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其最大的特点是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不需要事先指定</a:t>
            </a:r>
            <a:r>
              <a:rPr lang="en-US" altLang="zh-CN" sz="2400" dirty="0">
                <a:solidFill>
                  <a:srgbClr val="FF0000"/>
                </a:solidFill>
                <a:latin typeface="DengXian"/>
              </a:rPr>
              <a:t>k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值</a:t>
            </a:r>
            <a:r>
              <a:rPr lang="zh-CN" altLang="en-US" sz="2400" dirty="0">
                <a:solidFill>
                  <a:schemeClr val="tx1"/>
                </a:solidFill>
                <a:latin typeface="DengXian"/>
              </a:rPr>
              <a:t>，即聚簇的个数</a:t>
            </a:r>
            <a:r>
              <a:rPr lang="zh-CN" altLang="en-US" sz="2400" dirty="0">
                <a:latin typeface="DengXian"/>
              </a:rPr>
              <a:t>。</a:t>
            </a:r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dirty="0">
                <a:latin typeface="DengXian"/>
              </a:rPr>
              <a:t>        </a:t>
            </a:r>
            <a:endParaRPr lang="zh-CN" altLang="en-US" sz="2400" dirty="0">
              <a:latin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40585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1857881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Canopy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963" y="1638461"/>
            <a:ext cx="81205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DengXian"/>
              </a:rPr>
              <a:t>    </a:t>
            </a:r>
            <a:r>
              <a:rPr lang="en-US" altLang="zh-CN" sz="2400" dirty="0" smtClean="0">
                <a:latin typeface="DengXian"/>
              </a:rPr>
              <a:t>Canopy</a:t>
            </a:r>
            <a:r>
              <a:rPr lang="zh-CN" altLang="en-US" sz="2400" dirty="0">
                <a:latin typeface="DengXian"/>
              </a:rPr>
              <a:t>算法将聚类过程分为两个过程：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dirty="0">
                <a:latin typeface="DengXian"/>
              </a:rPr>
              <a:t>    </a:t>
            </a:r>
            <a:r>
              <a:rPr lang="zh-CN" altLang="en-US" sz="2400" dirty="0">
                <a:latin typeface="DengXian"/>
              </a:rPr>
              <a:t>第一个过程，  </a:t>
            </a:r>
            <a:r>
              <a:rPr lang="en-US" altLang="zh-CN" sz="2400" dirty="0">
                <a:latin typeface="DengXian"/>
              </a:rPr>
              <a:t>Canopy</a:t>
            </a:r>
            <a:r>
              <a:rPr lang="zh-CN" altLang="en-US" sz="2400" dirty="0">
                <a:latin typeface="DengXian"/>
              </a:rPr>
              <a:t>聚类选择简单、计算代价较低的方法计算对象相似性，将相似的对象放在一个子集中，这个子集叫做</a:t>
            </a:r>
            <a:r>
              <a:rPr lang="en-US" altLang="zh-CN" sz="2400" dirty="0">
                <a:latin typeface="DengXian"/>
              </a:rPr>
              <a:t>canopy</a:t>
            </a:r>
            <a:r>
              <a:rPr lang="zh-CN" altLang="en-US" sz="2400" dirty="0">
                <a:latin typeface="DengXian"/>
              </a:rPr>
              <a:t>。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dirty="0">
                <a:latin typeface="DengXian"/>
              </a:rPr>
              <a:t>    </a:t>
            </a:r>
            <a:r>
              <a:rPr lang="zh-CN" altLang="en-US" sz="2400" dirty="0">
                <a:latin typeface="DengXian"/>
              </a:rPr>
              <a:t>第二个过程，根据第一步生成</a:t>
            </a:r>
            <a:r>
              <a:rPr lang="zh-CN" altLang="en-US" sz="2400" dirty="0" smtClean="0">
                <a:latin typeface="DengXian"/>
              </a:rPr>
              <a:t>的</a:t>
            </a:r>
            <a:r>
              <a:rPr lang="en-US" altLang="zh-CN" sz="2400" dirty="0" smtClean="0">
                <a:latin typeface="DengXian"/>
              </a:rPr>
              <a:t>canopy</a:t>
            </a:r>
            <a:r>
              <a:rPr lang="zh-CN" altLang="en-US" sz="2400" dirty="0">
                <a:latin typeface="DengXian"/>
              </a:rPr>
              <a:t>，再进行一次聚类，这次选取的聚类算法在计算相似性方面会较第一步复杂、精确</a:t>
            </a:r>
            <a:r>
              <a:rPr lang="zh-CN" altLang="en-US" sz="2400" dirty="0" smtClean="0">
                <a:latin typeface="DengXian"/>
              </a:rPr>
              <a:t>。</a:t>
            </a:r>
            <a:endParaRPr lang="en-US" altLang="zh-CN" sz="2400" dirty="0" smtClean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 smtClean="0">
                <a:latin typeface="DengXian"/>
              </a:rPr>
              <a:t>    我们</a:t>
            </a:r>
            <a:r>
              <a:rPr lang="zh-CN" altLang="en-US" sz="2400" dirty="0">
                <a:latin typeface="DengXian"/>
              </a:rPr>
              <a:t>很容易想到，</a:t>
            </a:r>
            <a:r>
              <a:rPr lang="en-US" altLang="zh-CN" sz="2400" dirty="0">
                <a:latin typeface="DengXian"/>
              </a:rPr>
              <a:t>Canopy</a:t>
            </a:r>
            <a:r>
              <a:rPr lang="zh-CN" altLang="en-US" sz="2400" dirty="0" smtClean="0">
                <a:latin typeface="DengXian"/>
              </a:rPr>
              <a:t>算法的第一步则负责得出</a:t>
            </a:r>
            <a:r>
              <a:rPr lang="en-US" altLang="zh-CN" sz="2400" dirty="0" smtClean="0">
                <a:latin typeface="DengXian"/>
              </a:rPr>
              <a:t>k</a:t>
            </a:r>
            <a:r>
              <a:rPr lang="zh-CN" altLang="en-US" sz="2400" dirty="0" smtClean="0">
                <a:latin typeface="DengXian"/>
              </a:rPr>
              <a:t>值和初始的聚簇中心，第二</a:t>
            </a:r>
            <a:r>
              <a:rPr lang="zh-CN" altLang="en-US" sz="2400" dirty="0">
                <a:latin typeface="DengXian"/>
              </a:rPr>
              <a:t>步可以用</a:t>
            </a:r>
            <a:r>
              <a:rPr lang="en-US" altLang="zh-CN" sz="2400" dirty="0">
                <a:latin typeface="DengXian"/>
              </a:rPr>
              <a:t>k-</a:t>
            </a:r>
            <a:r>
              <a:rPr lang="en-US" altLang="zh-CN" sz="2400" dirty="0" err="1">
                <a:latin typeface="DengXian"/>
              </a:rPr>
              <a:t>menas</a:t>
            </a:r>
            <a:r>
              <a:rPr lang="zh-CN" altLang="en-US" sz="2400" dirty="0">
                <a:latin typeface="DengXian"/>
              </a:rPr>
              <a:t>来</a:t>
            </a:r>
            <a:r>
              <a:rPr lang="zh-CN" altLang="en-US" sz="2400" dirty="0" smtClean="0">
                <a:latin typeface="DengXian"/>
              </a:rPr>
              <a:t>完成。</a:t>
            </a:r>
            <a:endParaRPr lang="zh-CN" altLang="en-US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216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4" y="2242512"/>
            <a:ext cx="8843939" cy="320394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73479" y="173329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latin typeface="DengXian"/>
              </a:rPr>
              <a:t>Canopy</a:t>
            </a:r>
            <a:r>
              <a:rPr lang="zh-CN" altLang="en-US" sz="2400" dirty="0">
                <a:latin typeface="DengXian"/>
              </a:rPr>
              <a:t>算法流程</a:t>
            </a:r>
            <a:endParaRPr lang="en-US" altLang="zh-CN" sz="2400" dirty="0">
              <a:latin typeface="DengXian"/>
            </a:endParaRPr>
          </a:p>
        </p:txBody>
      </p:sp>
      <p:sp>
        <p:nvSpPr>
          <p:cNvPr id="15" name="Rectangle 145"/>
          <p:cNvSpPr/>
          <p:nvPr/>
        </p:nvSpPr>
        <p:spPr>
          <a:xfrm>
            <a:off x="565404" y="373701"/>
            <a:ext cx="1857881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Canopy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5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pic>
        <p:nvPicPr>
          <p:cNvPr id="2050" name="Picture 2" descr="https://img-blog.csdn.net/20180622233859708?watermark/2/text/aHR0cHM6Ly9ibG9nLmNzZG4ubmV0L2xpdXk5ODAz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3" y="2642684"/>
            <a:ext cx="8064593" cy="26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45"/>
          <p:cNvSpPr/>
          <p:nvPr/>
        </p:nvSpPr>
        <p:spPr>
          <a:xfrm>
            <a:off x="565404" y="373701"/>
            <a:ext cx="1857881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Canopy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3" name="Rectangle 145"/>
          <p:cNvSpPr/>
          <p:nvPr/>
        </p:nvSpPr>
        <p:spPr>
          <a:xfrm>
            <a:off x="565404" y="373701"/>
            <a:ext cx="1857881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Canopy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1363" y="2240413"/>
            <a:ext cx="74764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当</a:t>
            </a:r>
            <a:r>
              <a:rPr lang="zh-CN" altLang="en-US" dirty="0"/>
              <a:t>T2&lt;D≤T1时，样本不会从列表中被删除，而是继续参与下一轮迭代，直到成为新的质心或者某个canopy的强标记成员。也就是说不会出现没有归属的情况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           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T1、T2的取值影响canopy的重叠率及粒度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</a:t>
            </a:r>
            <a:r>
              <a:rPr lang="zh-CN" altLang="en-US" dirty="0"/>
              <a:t>T1过大时，会使样本属于多个canopy，各个canopy间区别不明显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</a:t>
            </a:r>
            <a:r>
              <a:rPr lang="zh-CN" altLang="en-US" dirty="0"/>
              <a:t>T2过大时，会减少canopy</a:t>
            </a:r>
            <a:r>
              <a:rPr lang="zh-CN" altLang="en-US" dirty="0" smtClean="0"/>
              <a:t>个数；而</a:t>
            </a:r>
            <a:r>
              <a:rPr lang="zh-CN" altLang="en-US" dirty="0"/>
              <a:t>当T2过小时，会增加canopy个数，同时增加计算时间。 </a:t>
            </a:r>
          </a:p>
        </p:txBody>
      </p:sp>
    </p:spTree>
    <p:extLst>
      <p:ext uri="{BB962C8B-B14F-4D97-AF65-F5344CB8AC3E}">
        <p14:creationId xmlns:p14="http://schemas.microsoft.com/office/powerpoint/2010/main" val="30861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1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2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13" name="Freeform 113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Rectangle 118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25" name="Rectangle 125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8" name="Rectangle 119"/>
          <p:cNvSpPr/>
          <p:nvPr/>
        </p:nvSpPr>
        <p:spPr>
          <a:xfrm>
            <a:off x="999875" y="2246183"/>
            <a:ext cx="2516330" cy="43704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600" i="0" spc="887" dirty="0">
                <a:latin typeface="Calibri" panose="020F0502020204030204" pitchFamily="34" charset="0"/>
                <a:ea typeface="等线" panose="02010600030101010101" pitchFamily="2" charset="-122"/>
              </a:rPr>
              <a:t>•</a:t>
            </a:r>
            <a:r>
              <a:rPr lang="zh-CN" altLang="en-US" sz="2600" spc="887" dirty="0">
                <a:latin typeface="Calibri" panose="020F0502020204030204" pitchFamily="34" charset="0"/>
                <a:ea typeface="等线" panose="02010600030101010101" pitchFamily="2" charset="-122"/>
              </a:rPr>
              <a:t>问题的引入</a:t>
            </a:r>
            <a:endParaRPr lang="en-US" altLang="zh-CN" sz="2600" spc="887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600" i="0" spc="887" dirty="0">
                <a:latin typeface="Calibri" panose="020F0502020204030204" pitchFamily="34" charset="0"/>
                <a:ea typeface="等线" panose="02010600030101010101" pitchFamily="2" charset="-122"/>
              </a:rPr>
              <a:t>•</a:t>
            </a:r>
            <a:r>
              <a:rPr lang="zh-CN" altLang="en-US" sz="2600" spc="887" dirty="0" smtClean="0">
                <a:latin typeface="Calibri" panose="020F0502020204030204" pitchFamily="34" charset="0"/>
                <a:ea typeface="等线" panose="02010600030101010101" pitchFamily="2" charset="-122"/>
              </a:rPr>
              <a:t>聚类</a:t>
            </a:r>
            <a:endParaRPr lang="en-US" altLang="zh-CN" sz="2600" spc="887" dirty="0" smtClean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600" i="0" spc="887" dirty="0" smtClean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•</a:t>
            </a:r>
            <a:r>
              <a:rPr lang="en-US" altLang="zh-CN" sz="2600" i="0" spc="0" dirty="0" smtClean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K-means</a:t>
            </a:r>
            <a:r>
              <a:rPr lang="zh-CN" altLang="en-US" sz="2600" i="0" spc="0" dirty="0" smtClean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算法</a:t>
            </a:r>
            <a:endParaRPr lang="en-US" altLang="zh-CN" sz="2600" i="0" spc="0" dirty="0">
              <a:solidFill>
                <a:srgbClr val="FF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600" i="0" spc="887" dirty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•</a:t>
            </a:r>
            <a:r>
              <a:rPr lang="en-US" altLang="zh-CN" sz="2600" dirty="0" smtClean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Canopy</a:t>
            </a:r>
            <a:r>
              <a:rPr lang="zh-CN" altLang="en-US" sz="2600" dirty="0" smtClean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算</a:t>
            </a:r>
            <a:r>
              <a:rPr lang="zh-CN" altLang="en-US" sz="2600" i="0" spc="887" dirty="0" smtClean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法</a:t>
            </a:r>
            <a:endParaRPr lang="en-US" altLang="zh-CN" sz="2600" i="0" spc="887" dirty="0">
              <a:solidFill>
                <a:srgbClr val="FF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600" i="0" spc="887" dirty="0">
                <a:latin typeface="Calibri" panose="020F0502020204030204" pitchFamily="34" charset="0"/>
                <a:ea typeface="等线" panose="02010600030101010101" pitchFamily="2" charset="-122"/>
              </a:rPr>
              <a:t>•</a:t>
            </a:r>
            <a:r>
              <a:rPr lang="en-US" altLang="zh-CN" sz="2600" i="0" spc="0" dirty="0">
                <a:latin typeface="Calibri" panose="020F0502020204030204" pitchFamily="34" charset="0"/>
                <a:ea typeface="等线" panose="02010600030101010101" pitchFamily="2" charset="-122"/>
              </a:rPr>
              <a:t>Apache Mahout</a:t>
            </a:r>
          </a:p>
          <a:p>
            <a:r>
              <a:rPr lang="en-US" altLang="zh-CN" sz="2400" spc="821" dirty="0">
                <a:latin typeface="Calibri" panose="020F0502020204030204" pitchFamily="34" charset="0"/>
                <a:ea typeface="等线" panose="02010600030101010101" pitchFamily="2" charset="-122"/>
              </a:rPr>
              <a:t>•</a:t>
            </a:r>
            <a:r>
              <a:rPr lang="zh-CN" altLang="en-US" sz="2400" spc="821" dirty="0">
                <a:latin typeface="Calibri" panose="020F0502020204030204" pitchFamily="34" charset="0"/>
                <a:ea typeface="等线" panose="02010600030101010101" pitchFamily="2" charset="-122"/>
              </a:rPr>
              <a:t>总结</a:t>
            </a:r>
            <a:endParaRPr lang="en-US" altLang="zh-CN" sz="2400" spc="821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endParaRPr lang="en-US" altLang="zh-CN" sz="26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endParaRPr lang="en-US" altLang="zh-CN" sz="26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endParaRPr lang="en-US" altLang="zh-CN" sz="26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endParaRPr lang="en-US" altLang="zh-CN" sz="2600" spc="887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endParaRPr lang="en-US" sz="26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3385542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dirty="0">
                <a:latin typeface="等线" panose="02010600030101010101" pitchFamily="2" charset="-122"/>
                <a:ea typeface="等线" panose="02010600030101010101" pitchFamily="2" charset="-122"/>
              </a:rPr>
              <a:t>简单</a:t>
            </a:r>
            <a:r>
              <a:rPr lang="zh-CN" altLang="en-US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聚类算法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4219104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Apache Mahout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1040" y="1742499"/>
            <a:ext cx="7504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latin typeface="DengXian"/>
              </a:rPr>
              <a:t>Apache Mahout </a:t>
            </a:r>
            <a:r>
              <a:rPr lang="zh-CN" altLang="en-US" sz="2400" dirty="0">
                <a:latin typeface="DengXian"/>
              </a:rPr>
              <a:t>是 </a:t>
            </a:r>
            <a:r>
              <a:rPr lang="en-US" altLang="zh-CN" sz="2400" dirty="0">
                <a:latin typeface="DengXian"/>
              </a:rPr>
              <a:t>Apache Software Foundation (ASF) </a:t>
            </a:r>
            <a:r>
              <a:rPr lang="zh-CN" altLang="en-US" sz="2400" dirty="0">
                <a:latin typeface="DengXian"/>
              </a:rPr>
              <a:t>开发的一个全新的开源项目，其主要目标是创建一些可伸缩的机器学习算法，供开发人员在 </a:t>
            </a:r>
            <a:r>
              <a:rPr lang="en-US" altLang="zh-CN" sz="2400" dirty="0">
                <a:latin typeface="DengXian"/>
              </a:rPr>
              <a:t>Apache </a:t>
            </a:r>
            <a:r>
              <a:rPr lang="zh-CN" altLang="en-US" sz="2400" dirty="0">
                <a:latin typeface="DengXian"/>
              </a:rPr>
              <a:t>在许可下免费使用。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701040" y="3695249"/>
            <a:ext cx="76398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DengXian"/>
              </a:rPr>
              <a:t>  一些支持 </a:t>
            </a:r>
            <a:r>
              <a:rPr lang="en-US" altLang="zh-CN" sz="2400" dirty="0">
                <a:latin typeface="DengXian"/>
              </a:rPr>
              <a:t>Map-Reduce </a:t>
            </a:r>
            <a:r>
              <a:rPr lang="zh-CN" altLang="en-US" sz="2400" dirty="0">
                <a:latin typeface="DengXian"/>
              </a:rPr>
              <a:t>的集群实现包括 </a:t>
            </a:r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、模 </a:t>
            </a:r>
            <a:endParaRPr lang="en-US" altLang="zh-CN" sz="2400" dirty="0">
              <a:latin typeface="DengXian"/>
            </a:endParaRPr>
          </a:p>
          <a:p>
            <a:pPr algn="l" fontAlgn="base"/>
            <a:r>
              <a:rPr lang="en-US" altLang="zh-CN" sz="2400" dirty="0">
                <a:latin typeface="DengXian"/>
              </a:rPr>
              <a:t>    </a:t>
            </a:r>
            <a:r>
              <a:rPr lang="zh-CN" altLang="en-US" sz="2400" dirty="0">
                <a:latin typeface="DengXian"/>
              </a:rPr>
              <a:t>糊 </a:t>
            </a:r>
            <a:r>
              <a:rPr lang="en-US" altLang="zh-CN" sz="2400" dirty="0">
                <a:latin typeface="DengXian"/>
              </a:rPr>
              <a:t>k-Means</a:t>
            </a:r>
            <a:r>
              <a:rPr lang="zh-CN" altLang="en-US" sz="2400" dirty="0">
                <a:latin typeface="DengXian"/>
              </a:rPr>
              <a:t>、</a:t>
            </a:r>
            <a:r>
              <a:rPr lang="en-US" altLang="zh-CN" sz="2400" dirty="0">
                <a:latin typeface="DengXian"/>
              </a:rPr>
              <a:t>Canopy</a:t>
            </a:r>
            <a:r>
              <a:rPr lang="zh-CN" altLang="en-US" sz="2400" dirty="0">
                <a:latin typeface="DengXian"/>
              </a:rPr>
              <a:t>、</a:t>
            </a:r>
            <a:r>
              <a:rPr lang="en-US" altLang="zh-CN" sz="2400" dirty="0" err="1">
                <a:latin typeface="DengXian"/>
              </a:rPr>
              <a:t>Dirichlet</a:t>
            </a:r>
            <a:r>
              <a:rPr lang="en-US" altLang="zh-CN" sz="2400" dirty="0">
                <a:latin typeface="DengXian"/>
              </a:rPr>
              <a:t> </a:t>
            </a:r>
            <a:r>
              <a:rPr lang="zh-CN" altLang="en-US" sz="2400" dirty="0">
                <a:latin typeface="DengXian"/>
              </a:rPr>
              <a:t>和 </a:t>
            </a:r>
            <a:r>
              <a:rPr lang="en-US" altLang="zh-CN" sz="2400" dirty="0">
                <a:latin typeface="DengXian"/>
              </a:rPr>
              <a:t>Mean-Shift</a:t>
            </a:r>
            <a:r>
              <a:rPr lang="zh-CN" altLang="en-US" sz="2400" dirty="0">
                <a:latin typeface="DengXian"/>
              </a:rPr>
              <a:t>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/>
              </a:rPr>
              <a:t>  Distributed Naive Bayes </a:t>
            </a:r>
            <a:r>
              <a:rPr lang="zh-CN" altLang="en-US" sz="2400" dirty="0">
                <a:latin typeface="DengXian"/>
              </a:rPr>
              <a:t>和 </a:t>
            </a:r>
            <a:r>
              <a:rPr lang="en-US" altLang="zh-CN" sz="2400" dirty="0">
                <a:latin typeface="DengXian"/>
              </a:rPr>
              <a:t>Complementary Naive </a:t>
            </a:r>
          </a:p>
          <a:p>
            <a:pPr algn="l" fontAlgn="base"/>
            <a:r>
              <a:rPr lang="en-US" altLang="zh-CN" sz="2400" dirty="0">
                <a:latin typeface="DengXian"/>
              </a:rPr>
              <a:t>    Bayes </a:t>
            </a:r>
            <a:r>
              <a:rPr lang="zh-CN" altLang="en-US" sz="2400" dirty="0">
                <a:latin typeface="DengXian"/>
              </a:rPr>
              <a:t>分类实现。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DengXian"/>
              </a:rPr>
              <a:t>  针对进化编程的分布式适用性功能。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/>
              </a:rPr>
              <a:t>  Matrix </a:t>
            </a:r>
            <a:r>
              <a:rPr lang="zh-CN" altLang="en-US" sz="2400" dirty="0">
                <a:latin typeface="DengXian"/>
              </a:rPr>
              <a:t>和矢量库。</a:t>
            </a:r>
          </a:p>
        </p:txBody>
      </p:sp>
      <p:sp>
        <p:nvSpPr>
          <p:cNvPr id="5" name="矩形 4"/>
          <p:cNvSpPr/>
          <p:nvPr/>
        </p:nvSpPr>
        <p:spPr>
          <a:xfrm>
            <a:off x="526669" y="5994175"/>
            <a:ext cx="832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详情参见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https://mahout.apache.org/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2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4219104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Apache Mahout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94" y="1679030"/>
            <a:ext cx="6358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Mahout</a:t>
            </a:r>
            <a:r>
              <a:rPr lang="zh-CN" altLang="en-US" sz="1400" dirty="0"/>
              <a:t>实现</a:t>
            </a:r>
            <a:r>
              <a:rPr lang="en-US" altLang="zh-CN" sz="1400" dirty="0" err="1"/>
              <a:t>Kmeans</a:t>
            </a:r>
            <a:r>
              <a:rPr lang="zh-CN" altLang="en-US" sz="1400" dirty="0"/>
              <a:t>：https://www.cnblogs.com/zlslch/p/6673969.html</a:t>
            </a:r>
          </a:p>
        </p:txBody>
      </p:sp>
      <p:sp>
        <p:nvSpPr>
          <p:cNvPr id="19" name="矩形 18"/>
          <p:cNvSpPr/>
          <p:nvPr/>
        </p:nvSpPr>
        <p:spPr>
          <a:xfrm>
            <a:off x="565404" y="2214951"/>
            <a:ext cx="6791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算法由两大部分组成：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、外部的循环，即是否满足阈值或迭代要求 （</a:t>
            </a:r>
            <a:r>
              <a:rPr lang="en-US" altLang="zh-CN" dirty="0" err="1"/>
              <a:t>KmeansDriver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、循环内部主体，即算法的主要过程：中心点更新，距离计算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08" y="3438107"/>
            <a:ext cx="5466075" cy="27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4219104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Apache Mahout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5" y="1979708"/>
            <a:ext cx="8830057" cy="37833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5404" y="6224234"/>
            <a:ext cx="7134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https://mahout.apache.org/docs/0.13.0/api/docs/mahout-mr/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09279" y="3145070"/>
            <a:ext cx="6409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收敛的阈值，没有超过该阈值的点可移动时，停止迭代；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1093" y="41667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迭代结束后聚类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80" y="1534825"/>
            <a:ext cx="1838325" cy="3333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06995" y="5692588"/>
            <a:ext cx="4824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true-</a:t>
            </a:r>
            <a:r>
              <a:rPr lang="zh-CN" altLang="en-US" dirty="0" smtClean="0"/>
              <a:t>串行执行该算法，</a:t>
            </a:r>
            <a:r>
              <a:rPr lang="en-US" altLang="zh-CN" dirty="0" smtClean="0"/>
              <a:t>false-</a:t>
            </a:r>
            <a:r>
              <a:rPr lang="zh-CN" altLang="en-US" dirty="0" smtClean="0"/>
              <a:t>并行执行该算法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74956" y="4761086"/>
            <a:ext cx="6494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的阈值，其中</a:t>
            </a:r>
            <a:r>
              <a:rPr lang="en-US" altLang="zh-CN" dirty="0" smtClean="0"/>
              <a:t>double pdf(O x)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x</a:t>
            </a:r>
            <a:r>
              <a:rPr lang="zh-CN" altLang="en-US" dirty="0" smtClean="0"/>
              <a:t>属于此模型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的概率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88829" y="3394005"/>
            <a:ext cx="2420450" cy="141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914400" y="4351377"/>
            <a:ext cx="3126694" cy="87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711842" y="5022949"/>
            <a:ext cx="1095153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86809" y="5737938"/>
            <a:ext cx="1888147" cy="1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1231106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总结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Rectangle 119"/>
          <p:cNvSpPr/>
          <p:nvPr/>
        </p:nvSpPr>
        <p:spPr>
          <a:xfrm>
            <a:off x="825099" y="1621906"/>
            <a:ext cx="3744615" cy="54476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2600" i="0" spc="0" dirty="0">
                <a:latin typeface="Calibri" panose="020F0502020204030204" pitchFamily="34" charset="0"/>
                <a:ea typeface="等线" panose="02010600030101010101" pitchFamily="2" charset="-122"/>
              </a:rPr>
              <a:t>聚类算法：</a:t>
            </a:r>
            <a:endParaRPr lang="en-US" altLang="zh-CN" sz="26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</a:rPr>
              <a:t>无监督</a:t>
            </a:r>
            <a:endParaRPr lang="en-US" altLang="zh-CN" sz="20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</a:rPr>
              <a:t>数据源分簇</a:t>
            </a:r>
            <a:endParaRPr lang="en-US" altLang="zh-CN" sz="20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r>
              <a:rPr lang="en-US" altLang="zh-CN" sz="2000" i="0" spc="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  <a:r>
              <a:rPr lang="zh-CN" altLang="en-US" sz="2000" i="0" spc="0" dirty="0">
                <a:latin typeface="Calibri" panose="020F0502020204030204" pitchFamily="34" charset="0"/>
                <a:ea typeface="等线" panose="02010600030101010101" pitchFamily="2" charset="-122"/>
              </a:rPr>
              <a:t>组内距离近，组间距离远</a:t>
            </a:r>
            <a:endParaRPr lang="en-US" altLang="zh-CN" sz="20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K-means</a:t>
            </a:r>
          </a:p>
          <a:p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</a:rPr>
              <a:t>随机选点</a:t>
            </a:r>
            <a:endParaRPr lang="en-US" altLang="zh-CN" sz="20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</a:rPr>
              <a:t>计算距离</a:t>
            </a:r>
            <a:endParaRPr lang="en-US" altLang="zh-CN" sz="20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</a:rPr>
              <a:t>迭代质心</a:t>
            </a:r>
            <a:endParaRPr lang="en-US" altLang="zh-CN" sz="20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Canopy</a:t>
            </a:r>
            <a:endParaRPr lang="en-US" altLang="zh-CN" sz="26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</a:rPr>
              <a:t>随机列表</a:t>
            </a:r>
            <a:endParaRPr lang="en-US" altLang="zh-CN" sz="20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Calibri" panose="020F0502020204030204" pitchFamily="34" charset="0"/>
                <a:ea typeface="等线" panose="02010600030101010101" pitchFamily="2" charset="-122"/>
              </a:rPr>
              <a:t>	T1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</a:rPr>
              <a:t>、</a:t>
            </a:r>
            <a:r>
              <a:rPr lang="en-US" altLang="zh-CN" sz="2000" dirty="0">
                <a:latin typeface="Calibri" panose="020F0502020204030204" pitchFamily="34" charset="0"/>
                <a:ea typeface="等线" panose="02010600030101010101" pitchFamily="2" charset="-122"/>
              </a:rPr>
              <a:t>T2</a:t>
            </a:r>
          </a:p>
          <a:p>
            <a:r>
              <a:rPr lang="en-US" altLang="zh-CN" sz="200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</a:rPr>
              <a:t>随取随删</a:t>
            </a:r>
            <a:endParaRPr lang="en-US" altLang="zh-CN" sz="20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</a:p>
          <a:p>
            <a:pPr marL="0"/>
            <a:endParaRPr lang="en-US" altLang="zh-CN" sz="20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endParaRPr lang="en-US" sz="26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18434" name="Picture 2" descr="https://timgsa.baidu.com/timg?image&amp;quality=80&amp;size=b9999_10000&amp;sec=1562320514808&amp;di=c87f0c3751ce05b24fe913a28d5a1232&amp;imgtype=0&amp;src=http%3A%2F%2Fs4.sinaimg.cn%2Fmw690%2F001NmYOFgy6ZLPverTB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698" y="2454905"/>
            <a:ext cx="3128317" cy="23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2" name="Rectangle 145"/>
          <p:cNvSpPr/>
          <p:nvPr/>
        </p:nvSpPr>
        <p:spPr>
          <a:xfrm>
            <a:off x="565404" y="373701"/>
            <a:ext cx="1231106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总结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Rectangle 119"/>
          <p:cNvSpPr/>
          <p:nvPr/>
        </p:nvSpPr>
        <p:spPr>
          <a:xfrm>
            <a:off x="825099" y="1621906"/>
            <a:ext cx="7984165" cy="31085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zh-CN" altLang="en-US" sz="2600" dirty="0">
                <a:latin typeface="Calibri" panose="020F0502020204030204" pitchFamily="34" charset="0"/>
                <a:ea typeface="等线" panose="02010600030101010101" pitchFamily="2" charset="-122"/>
              </a:rPr>
              <a:t>在本项目中的用途：</a:t>
            </a:r>
            <a:endParaRPr lang="en-US" altLang="zh-CN" sz="26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endParaRPr lang="en-US" altLang="zh-CN" sz="26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1</a:t>
            </a:r>
            <a:r>
              <a:rPr lang="zh-CN" altLang="en-US" sz="2600" dirty="0">
                <a:latin typeface="Calibri" panose="020F0502020204030204" pitchFamily="34" charset="0"/>
                <a:ea typeface="等线" panose="02010600030101010101" pitchFamily="2" charset="-122"/>
              </a:rPr>
              <a:t>、分析用户行为，为相似用户推荐相似的图书；</a:t>
            </a:r>
            <a:endParaRPr lang="en-US" altLang="zh-CN" sz="26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endParaRPr lang="en-US" altLang="zh-CN" sz="26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2</a:t>
            </a:r>
            <a:r>
              <a:rPr lang="zh-CN" altLang="en-US" sz="2600" dirty="0">
                <a:latin typeface="Calibri" panose="020F0502020204030204" pitchFamily="34" charset="0"/>
                <a:ea typeface="等线" panose="02010600030101010101" pitchFamily="2" charset="-122"/>
              </a:rPr>
              <a:t>、图书类别划分，发现图书类别更好的划分方式；</a:t>
            </a:r>
            <a:r>
              <a:rPr lang="en-US" altLang="zh-CN" sz="2600" dirty="0">
                <a:latin typeface="Calibri" panose="020F0502020204030204" pitchFamily="34" charset="0"/>
                <a:ea typeface="等线" panose="02010600030101010101" pitchFamily="2" charset="-122"/>
              </a:rPr>
              <a:t>	</a:t>
            </a:r>
          </a:p>
          <a:p>
            <a:pPr marL="0"/>
            <a:endParaRPr lang="en-US" altLang="zh-CN" sz="20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/>
            <a:endParaRPr lang="en-US" sz="2600" i="0" spc="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4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775162" y="2005586"/>
            <a:ext cx="78903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DengXian"/>
              </a:rPr>
              <a:t>1</a:t>
            </a:r>
            <a:r>
              <a:rPr lang="zh-CN" altLang="en-US" sz="2400" dirty="0" smtClean="0">
                <a:latin typeface="DengXian"/>
              </a:rPr>
              <a:t>、数据</a:t>
            </a:r>
            <a:r>
              <a:rPr lang="zh-CN" altLang="en-US" sz="2400" dirty="0">
                <a:latin typeface="DengXian"/>
              </a:rPr>
              <a:t>分类：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b="1" dirty="0">
                <a:latin typeface="DengXian"/>
              </a:rPr>
              <a:t>Numerical data </a:t>
            </a:r>
            <a:r>
              <a:rPr lang="zh-CN" altLang="en-US" sz="2400" dirty="0">
                <a:latin typeface="DengXian"/>
              </a:rPr>
              <a:t>具有实际测量的物理意义，比如人的身高、体重、</a:t>
            </a:r>
            <a:r>
              <a:rPr lang="en-US" altLang="zh-CN" sz="2400" dirty="0">
                <a:latin typeface="DengXian"/>
              </a:rPr>
              <a:t>IQ</a:t>
            </a:r>
            <a:r>
              <a:rPr lang="zh-CN" altLang="en-US" sz="2400" dirty="0">
                <a:latin typeface="DengXian"/>
              </a:rPr>
              <a:t>、血压等等。分为离散型数据和连续型数据。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b="1" dirty="0">
                <a:latin typeface="DengXian"/>
              </a:rPr>
              <a:t>Categorical data</a:t>
            </a:r>
            <a:r>
              <a:rPr lang="zh-CN" altLang="en-US" sz="2400" dirty="0">
                <a:latin typeface="DengXian"/>
              </a:rPr>
              <a:t>代表了被描述对象的性质，比如一个人的性别、婚姻状况、家乡等等， </a:t>
            </a:r>
            <a:r>
              <a:rPr lang="en-US" altLang="zh-CN" sz="2400" dirty="0">
                <a:latin typeface="DengXian"/>
              </a:rPr>
              <a:t>Categorical data </a:t>
            </a:r>
            <a:r>
              <a:rPr lang="zh-CN" altLang="en-US" sz="2400" dirty="0">
                <a:latin typeface="DengXian"/>
              </a:rPr>
              <a:t>可以用</a:t>
            </a:r>
            <a:r>
              <a:rPr lang="en-US" altLang="zh-CN" sz="2400" dirty="0">
                <a:latin typeface="DengXian"/>
              </a:rPr>
              <a:t>Numerical data</a:t>
            </a:r>
            <a:r>
              <a:rPr lang="zh-CN" altLang="en-US" sz="2400" dirty="0">
                <a:latin typeface="DengXian"/>
              </a:rPr>
              <a:t>来表示，比如说描述性别时，</a:t>
            </a:r>
            <a:r>
              <a:rPr lang="en-US" altLang="zh-CN" sz="2400" dirty="0">
                <a:latin typeface="DengXian"/>
              </a:rPr>
              <a:t>1</a:t>
            </a:r>
            <a:r>
              <a:rPr lang="zh-CN" altLang="en-US" sz="2400" dirty="0">
                <a:latin typeface="DengXian"/>
              </a:rPr>
              <a:t>代表男，</a:t>
            </a:r>
            <a:r>
              <a:rPr lang="en-US" altLang="zh-CN" sz="2400" dirty="0">
                <a:latin typeface="DengXian"/>
              </a:rPr>
              <a:t>2</a:t>
            </a:r>
            <a:r>
              <a:rPr lang="zh-CN" altLang="en-US" sz="2400" dirty="0">
                <a:latin typeface="DengXian"/>
              </a:rPr>
              <a:t>代表女，但是这些数据并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没有数学意义</a:t>
            </a:r>
            <a:r>
              <a:rPr lang="zh-CN" altLang="en-US" sz="2400" dirty="0">
                <a:latin typeface="DengXian"/>
              </a:rPr>
              <a:t>，你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不能</a:t>
            </a:r>
            <a:r>
              <a:rPr lang="zh-CN" altLang="en-US" sz="2400" dirty="0">
                <a:latin typeface="DengXian"/>
              </a:rPr>
              <a:t>拿他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做运算</a:t>
            </a:r>
            <a:r>
              <a:rPr lang="zh-CN" altLang="en-US" sz="2400" dirty="0">
                <a:latin typeface="DengXian"/>
              </a:rPr>
              <a:t>。</a:t>
            </a:r>
          </a:p>
        </p:txBody>
      </p:sp>
      <p:sp>
        <p:nvSpPr>
          <p:cNvPr id="14" name="Rectangle 145">
            <a:extLst>
              <a:ext uri="{FF2B5EF4-FFF2-40B4-BE49-F238E27FC236}">
                <a16:creationId xmlns:a16="http://schemas.microsoft.com/office/drawing/2014/main" id="{0086FBE4-1C6B-4219-842F-E6B95D10FB9E}"/>
              </a:ext>
            </a:extLst>
          </p:cNvPr>
          <p:cNvSpPr/>
          <p:nvPr/>
        </p:nvSpPr>
        <p:spPr>
          <a:xfrm>
            <a:off x="565404" y="373701"/>
            <a:ext cx="2462213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补充知识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1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775162" y="1907291"/>
            <a:ext cx="78903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latin typeface="DengXian"/>
              </a:rPr>
              <a:t>Categorical </a:t>
            </a:r>
            <a:r>
              <a:rPr lang="en-US" altLang="zh-CN" sz="2400" b="1" dirty="0" smtClean="0">
                <a:latin typeface="DengXian"/>
              </a:rPr>
              <a:t>data</a:t>
            </a:r>
            <a:r>
              <a:rPr lang="zh-CN" altLang="en-US" sz="2400" dirty="0" smtClean="0">
                <a:latin typeface="DengXian"/>
              </a:rPr>
              <a:t>带来</a:t>
            </a:r>
            <a:r>
              <a:rPr lang="zh-CN" altLang="en-US" sz="2400" dirty="0">
                <a:latin typeface="DengXian"/>
              </a:rPr>
              <a:t>一定的问题，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比如组长编号“</a:t>
            </a:r>
            <a:r>
              <a:rPr lang="en-US" altLang="zh-CN" sz="2400" dirty="0">
                <a:latin typeface="DengXian"/>
              </a:rPr>
              <a:t>1</a:t>
            </a:r>
            <a:r>
              <a:rPr lang="zh-CN" altLang="en-US" sz="2400" dirty="0">
                <a:latin typeface="DengXian"/>
              </a:rPr>
              <a:t>”，需求 “</a:t>
            </a:r>
            <a:r>
              <a:rPr lang="en-US" altLang="zh-CN" sz="2400" dirty="0">
                <a:latin typeface="DengXian"/>
              </a:rPr>
              <a:t>2</a:t>
            </a:r>
            <a:r>
              <a:rPr lang="zh-CN" altLang="en-US" sz="2400" dirty="0">
                <a:latin typeface="DengXian"/>
              </a:rPr>
              <a:t>”，开发“</a:t>
            </a:r>
            <a:r>
              <a:rPr lang="en-US" altLang="zh-CN" sz="2400" dirty="0">
                <a:latin typeface="DengXian"/>
              </a:rPr>
              <a:t>3</a:t>
            </a:r>
            <a:r>
              <a:rPr lang="zh-CN" altLang="en-US" sz="2400" dirty="0">
                <a:latin typeface="DengXian"/>
              </a:rPr>
              <a:t>”，测试“</a:t>
            </a:r>
            <a:r>
              <a:rPr lang="en-US" altLang="zh-CN" sz="2400" dirty="0">
                <a:latin typeface="DengXian"/>
              </a:rPr>
              <a:t>4</a:t>
            </a:r>
            <a:r>
              <a:rPr lang="zh-CN" altLang="en-US" sz="2400" dirty="0">
                <a:latin typeface="DengXian"/>
              </a:rPr>
              <a:t>”</a:t>
            </a: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那就就会得出组长与其他成员的欧式距离都不相等。但是这毫无意义。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采用</a:t>
            </a:r>
            <a:r>
              <a:rPr lang="en-US" altLang="zh-CN" sz="2400" b="1" dirty="0">
                <a:latin typeface="DengXian"/>
              </a:rPr>
              <a:t>one-hot</a:t>
            </a:r>
            <a:r>
              <a:rPr lang="zh-CN" altLang="en-US" sz="2400" dirty="0">
                <a:latin typeface="DengXian"/>
              </a:rPr>
              <a:t>编码</a:t>
            </a:r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dirty="0">
                <a:latin typeface="DengXian"/>
              </a:rPr>
              <a:t>    </a:t>
            </a:r>
            <a:r>
              <a:rPr lang="zh-CN" altLang="en-US" sz="2400" dirty="0">
                <a:latin typeface="DengXian"/>
              </a:rPr>
              <a:t>组长 </a:t>
            </a:r>
            <a:r>
              <a:rPr lang="en-US" altLang="zh-CN" sz="2400" dirty="0">
                <a:latin typeface="DengXian"/>
              </a:rPr>
              <a:t>=</a:t>
            </a:r>
            <a:r>
              <a:rPr lang="zh-CN" altLang="en-US" sz="2400" dirty="0">
                <a:latin typeface="DengXian"/>
              </a:rPr>
              <a:t>（</a:t>
            </a:r>
            <a:r>
              <a:rPr lang="en-US" altLang="zh-CN" sz="2400" dirty="0">
                <a:latin typeface="DengXian"/>
              </a:rPr>
              <a:t>1000</a:t>
            </a:r>
            <a:r>
              <a:rPr lang="zh-CN" altLang="en-US" sz="2400" dirty="0">
                <a:latin typeface="DengXian"/>
              </a:rPr>
              <a:t>）</a:t>
            </a:r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    需求 </a:t>
            </a:r>
            <a:r>
              <a:rPr lang="en-US" altLang="zh-CN" sz="2400" dirty="0">
                <a:latin typeface="DengXian"/>
              </a:rPr>
              <a:t>=</a:t>
            </a:r>
            <a:r>
              <a:rPr lang="zh-CN" altLang="en-US" sz="2400" dirty="0">
                <a:latin typeface="DengXian"/>
              </a:rPr>
              <a:t>（</a:t>
            </a:r>
            <a:r>
              <a:rPr lang="en-US" altLang="zh-CN" sz="2400" dirty="0">
                <a:latin typeface="DengXian"/>
              </a:rPr>
              <a:t>0100</a:t>
            </a:r>
            <a:r>
              <a:rPr lang="zh-CN" altLang="en-US" sz="2400" dirty="0">
                <a:latin typeface="DengXian"/>
              </a:rPr>
              <a:t>）</a:t>
            </a:r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    开发 </a:t>
            </a:r>
            <a:r>
              <a:rPr lang="en-US" altLang="zh-CN" sz="2400" dirty="0">
                <a:latin typeface="DengXian"/>
              </a:rPr>
              <a:t>=</a:t>
            </a:r>
            <a:r>
              <a:rPr lang="zh-CN" altLang="en-US" sz="2400" dirty="0">
                <a:latin typeface="DengXian"/>
              </a:rPr>
              <a:t>（</a:t>
            </a:r>
            <a:r>
              <a:rPr lang="en-US" altLang="zh-CN" sz="2400" dirty="0">
                <a:latin typeface="DengXian"/>
              </a:rPr>
              <a:t>0010</a:t>
            </a:r>
            <a:r>
              <a:rPr lang="zh-CN" altLang="en-US" sz="2400" dirty="0">
                <a:latin typeface="DengXian"/>
              </a:rPr>
              <a:t>）</a:t>
            </a:r>
            <a:endParaRPr lang="en-US" altLang="zh-CN" sz="2400" dirty="0">
              <a:latin typeface="DengXian"/>
            </a:endParaRPr>
          </a:p>
          <a:p>
            <a:pPr algn="l"/>
            <a:r>
              <a:rPr lang="zh-CN" altLang="en-US" sz="2400" dirty="0">
                <a:latin typeface="DengXian"/>
              </a:rPr>
              <a:t>    测试 </a:t>
            </a:r>
            <a:r>
              <a:rPr lang="en-US" altLang="zh-CN" sz="2400" dirty="0">
                <a:latin typeface="DengXian"/>
              </a:rPr>
              <a:t>=</a:t>
            </a:r>
            <a:r>
              <a:rPr lang="zh-CN" altLang="en-US" sz="2400" dirty="0">
                <a:latin typeface="DengXian"/>
              </a:rPr>
              <a:t>（</a:t>
            </a:r>
            <a:r>
              <a:rPr lang="en-US" altLang="zh-CN" sz="2400" dirty="0">
                <a:latin typeface="DengXian"/>
              </a:rPr>
              <a:t>0001</a:t>
            </a:r>
            <a:r>
              <a:rPr lang="zh-CN" altLang="en-US" sz="2400" dirty="0">
                <a:latin typeface="DengXian"/>
              </a:rPr>
              <a:t>）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</p:txBody>
      </p:sp>
      <p:sp>
        <p:nvSpPr>
          <p:cNvPr id="14" name="Rectangle 145">
            <a:extLst>
              <a:ext uri="{FF2B5EF4-FFF2-40B4-BE49-F238E27FC236}">
                <a16:creationId xmlns:a16="http://schemas.microsoft.com/office/drawing/2014/main" id="{0AB376C4-27E4-4BA5-8B40-E0D681D5D4C9}"/>
              </a:ext>
            </a:extLst>
          </p:cNvPr>
          <p:cNvSpPr/>
          <p:nvPr/>
        </p:nvSpPr>
        <p:spPr>
          <a:xfrm>
            <a:off x="565404" y="373701"/>
            <a:ext cx="2462213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补充知识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9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816864" y="174713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latin typeface="DengXian"/>
              </a:rPr>
              <a:t>2</a:t>
            </a:r>
            <a:r>
              <a:rPr lang="zh-CN" altLang="en-US" sz="2400" dirty="0" smtClean="0">
                <a:latin typeface="DengXian"/>
              </a:rPr>
              <a:t>、数据</a:t>
            </a:r>
            <a:r>
              <a:rPr lang="zh-CN" altLang="en-US" sz="2400" dirty="0">
                <a:latin typeface="DengXian"/>
              </a:rPr>
              <a:t>归一化：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427225" y="238287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6882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37018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749717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00963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8471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购书数量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年均收入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3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赵富贵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2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钱富贵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3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孙富贵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4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李富贵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999999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61677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41426" y="4502511"/>
            <a:ext cx="7656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DengXian"/>
              </a:rPr>
              <a:t>由于数据的无量纲问题，如果不做数据归一化处理，那么“年均收入”将会成为用户类别判断的主要依据，这是不对的。</a:t>
            </a:r>
            <a:endParaRPr lang="en-US" altLang="zh-CN" sz="2400" dirty="0">
              <a:latin typeface="DengXian"/>
            </a:endParaRPr>
          </a:p>
        </p:txBody>
      </p:sp>
      <p:sp>
        <p:nvSpPr>
          <p:cNvPr id="16" name="Rectangle 145">
            <a:extLst>
              <a:ext uri="{FF2B5EF4-FFF2-40B4-BE49-F238E27FC236}">
                <a16:creationId xmlns:a16="http://schemas.microsoft.com/office/drawing/2014/main" id="{ACDF8D6B-EACF-4BB1-8B36-B48B7E8AB030}"/>
              </a:ext>
            </a:extLst>
          </p:cNvPr>
          <p:cNvSpPr/>
          <p:nvPr/>
        </p:nvSpPr>
        <p:spPr>
          <a:xfrm>
            <a:off x="565404" y="373701"/>
            <a:ext cx="2462213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补充知识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0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645414" y="15613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DengXian"/>
              </a:rPr>
              <a:t>数据归一化：</a:t>
            </a:r>
            <a:endParaRPr lang="en-US" altLang="zh-CN" sz="2400" dirty="0">
              <a:latin typeface="DengXi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8603" y="2224994"/>
            <a:ext cx="67681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min-max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</a:t>
            </a:r>
            <a:endParaRPr lang="en-US" altLang="zh-CN" b="1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也称为离差标准化，是对原始数据的线性变换，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使结果值映射到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[0 - 1]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之间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。转换函数如下：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b="1" dirty="0"/>
              <a:t>Z-score</a:t>
            </a:r>
            <a:r>
              <a:rPr lang="zh-CN" altLang="en-US" b="1" dirty="0"/>
              <a:t>标准化方法</a:t>
            </a:r>
            <a:endParaRPr lang="en-US" altLang="zh-CN" b="1" dirty="0"/>
          </a:p>
          <a:p>
            <a:pPr algn="l"/>
            <a:r>
              <a:rPr lang="zh-CN" altLang="en-US" dirty="0"/>
              <a:t>这种方法给予原始数据的均值（</a:t>
            </a:r>
            <a:r>
              <a:rPr lang="en-US" altLang="zh-CN" dirty="0"/>
              <a:t>mean</a:t>
            </a:r>
            <a:r>
              <a:rPr lang="zh-CN" altLang="en-US" dirty="0"/>
              <a:t>）和标准差（</a:t>
            </a:r>
            <a:r>
              <a:rPr lang="en-US" altLang="zh-CN" dirty="0"/>
              <a:t>standard deviation</a:t>
            </a:r>
            <a:r>
              <a:rPr lang="zh-CN" altLang="en-US" dirty="0"/>
              <a:t>）进行数据的标准化</a:t>
            </a:r>
            <a:r>
              <a:rPr lang="zh-CN" altLang="en-US" dirty="0" smtClean="0"/>
              <a:t>。转化</a:t>
            </a:r>
            <a:r>
              <a:rPr lang="zh-CN" altLang="en-US" dirty="0"/>
              <a:t>函数为：</a:t>
            </a:r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338" name="Picture 2" descr="https://images.cnitblog.com/blog/407700/201307/31105200-6bd5002661114e40ba1ee5d7d337701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56" y="3018485"/>
            <a:ext cx="1757934" cy="85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images.cnitblog.com/blog/407700/201307/31105201-a6fe07c7a6764af0ac554988a346891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6" y="4895836"/>
            <a:ext cx="1190087" cy="6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56002" y="500908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μ</a:t>
            </a:r>
            <a:r>
              <a:rPr lang="zh-CN" altLang="en-US" dirty="0"/>
              <a:t>为均值，</a:t>
            </a:r>
            <a:r>
              <a:rPr lang="el-GR" altLang="zh-CN" dirty="0"/>
              <a:t> σ</a:t>
            </a:r>
            <a:r>
              <a:rPr lang="zh-CN" altLang="en-US" dirty="0"/>
              <a:t>为标准差</a:t>
            </a:r>
          </a:p>
        </p:txBody>
      </p:sp>
      <p:sp>
        <p:nvSpPr>
          <p:cNvPr id="17" name="Rectangle 145">
            <a:extLst>
              <a:ext uri="{FF2B5EF4-FFF2-40B4-BE49-F238E27FC236}">
                <a16:creationId xmlns:a16="http://schemas.microsoft.com/office/drawing/2014/main" id="{A3F9C31B-74CB-4378-9524-7C2AFC35E6F5}"/>
              </a:ext>
            </a:extLst>
          </p:cNvPr>
          <p:cNvSpPr/>
          <p:nvPr/>
        </p:nvSpPr>
        <p:spPr>
          <a:xfrm>
            <a:off x="565404" y="373701"/>
            <a:ext cx="2462213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补充知识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8602" y="5628109"/>
            <a:ext cx="6607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经过处理的数据符合标准正态分布（即均值为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645414" y="167179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DengXian"/>
              </a:rPr>
              <a:t>数据归一化之后：</a:t>
            </a:r>
            <a:endParaRPr lang="en-US" altLang="zh-CN" sz="2400" dirty="0">
              <a:latin typeface="DengXian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521714" y="264979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6882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37018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749717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00963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8471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购书数量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年均收入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3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赵富贵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862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钱富贵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13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孙富贵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74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李富贵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8261677"/>
                  </a:ext>
                </a:extLst>
              </a:tr>
            </a:tbl>
          </a:graphicData>
        </a:graphic>
      </p:graphicFrame>
      <p:sp>
        <p:nvSpPr>
          <p:cNvPr id="14" name="Rectangle 145">
            <a:extLst>
              <a:ext uri="{FF2B5EF4-FFF2-40B4-BE49-F238E27FC236}">
                <a16:creationId xmlns:a16="http://schemas.microsoft.com/office/drawing/2014/main" id="{E3DB7E67-5FA7-4291-8540-3AAE92096061}"/>
              </a:ext>
            </a:extLst>
          </p:cNvPr>
          <p:cNvSpPr/>
          <p:nvPr/>
        </p:nvSpPr>
        <p:spPr>
          <a:xfrm>
            <a:off x="565404" y="373701"/>
            <a:ext cx="2462213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800" i="0" spc="0" dirty="0">
                <a:latin typeface="等线" panose="02010600030101010101" pitchFamily="2" charset="-122"/>
                <a:ea typeface="等线" panose="02010600030101010101" pitchFamily="2" charset="-122"/>
              </a:rPr>
              <a:t>补充知识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2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0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31" name="Freeform 131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Rectangle 158"/>
          <p:cNvSpPr/>
          <p:nvPr/>
        </p:nvSpPr>
        <p:spPr>
          <a:xfrm>
            <a:off x="565404" y="1495313"/>
            <a:ext cx="3102901" cy="430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5" b="0" i="0" spc="821" baseline="0" dirty="0">
                <a:latin typeface="ArialMT"/>
              </a:rPr>
              <a:t>•</a:t>
            </a:r>
            <a:r>
              <a:rPr lang="zh-CN" altLang="en-US" sz="2795" dirty="0">
                <a:latin typeface="DengXian"/>
              </a:rPr>
              <a:t>垃圾的分类问题：</a:t>
            </a:r>
            <a:endParaRPr lang="en-US" sz="2795" b="0" i="0" spc="0" baseline="0" dirty="0">
              <a:latin typeface="DengXian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1" y="2019590"/>
            <a:ext cx="3080040" cy="1323455"/>
          </a:xfrm>
          <a:prstGeom prst="rect">
            <a:avLst/>
          </a:prstGeom>
        </p:spPr>
      </p:pic>
      <p:pic>
        <p:nvPicPr>
          <p:cNvPr id="1026" name="Picture 2" descr="还不清楚怎么分类？“北京市垃圾分类宝典”上线， 3000余种垃圾如何分类 ...">
            <a:extLst>
              <a:ext uri="{FF2B5EF4-FFF2-40B4-BE49-F238E27FC236}">
                <a16:creationId xmlns:a16="http://schemas.microsoft.com/office/drawing/2014/main" id="{ADB5B19E-57A2-460C-8226-70D49658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31" y="4306343"/>
            <a:ext cx="3080040" cy="16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D6FA87A-DEF6-48A7-B90A-12ED4CE46D62}"/>
              </a:ext>
            </a:extLst>
          </p:cNvPr>
          <p:cNvSpPr/>
          <p:nvPr/>
        </p:nvSpPr>
        <p:spPr>
          <a:xfrm>
            <a:off x="1508924" y="6030109"/>
            <a:ext cx="21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latin typeface="DengXian"/>
              </a:rPr>
              <a:t>北京</a:t>
            </a:r>
            <a:r>
              <a:rPr lang="zh-CN" altLang="en-US" dirty="0">
                <a:latin typeface="DengXian"/>
              </a:rPr>
              <a:t>垃圾</a:t>
            </a:r>
            <a:r>
              <a:rPr lang="zh-CN" altLang="en-US" dirty="0" smtClean="0">
                <a:latin typeface="DengXian"/>
              </a:rPr>
              <a:t>分类</a:t>
            </a:r>
            <a:endParaRPr lang="en-US" altLang="zh-CN" dirty="0">
              <a:latin typeface="DengXian"/>
            </a:endParaRPr>
          </a:p>
        </p:txBody>
      </p:sp>
      <p:sp>
        <p:nvSpPr>
          <p:cNvPr id="20" name="Rectangle 145">
            <a:extLst>
              <a:ext uri="{FF2B5EF4-FFF2-40B4-BE49-F238E27FC236}">
                <a16:creationId xmlns:a16="http://schemas.microsoft.com/office/drawing/2014/main" id="{C18203D6-BEA5-4D4E-BF38-A15B9B5A5709}"/>
              </a:ext>
            </a:extLst>
          </p:cNvPr>
          <p:cNvSpPr/>
          <p:nvPr/>
        </p:nvSpPr>
        <p:spPr>
          <a:xfrm>
            <a:off x="565404" y="373701"/>
            <a:ext cx="2821285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问题的引入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2946" y="3540811"/>
            <a:ext cx="186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DengXian"/>
              </a:rPr>
              <a:t>上海垃圾分类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24" y="2766254"/>
            <a:ext cx="3917240" cy="220148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917898" y="2846009"/>
            <a:ext cx="258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What’s your problem</a:t>
            </a:r>
            <a:r>
              <a:rPr lang="zh-CN" altLang="en-US" sz="200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23" name="Rectangle 161"/>
          <p:cNvSpPr/>
          <p:nvPr/>
        </p:nvSpPr>
        <p:spPr>
          <a:xfrm>
            <a:off x="5141835" y="5130724"/>
            <a:ext cx="3077766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2000" b="0" i="0" spc="0" baseline="0" dirty="0" smtClean="0">
                <a:latin typeface="DengXian"/>
              </a:rPr>
              <a:t>复杂的规则让</a:t>
            </a:r>
            <a:r>
              <a:rPr lang="zh-CN" altLang="en-US" sz="2000" b="0" i="0" spc="0" baseline="0" dirty="0">
                <a:latin typeface="DengXian"/>
              </a:rPr>
              <a:t>人</a:t>
            </a:r>
            <a:r>
              <a:rPr lang="zh-CN" altLang="en-US" sz="2000" b="0" i="0" spc="0" baseline="0" dirty="0" smtClean="0">
                <a:latin typeface="DengXian"/>
              </a:rPr>
              <a:t>一头矿泉</a:t>
            </a:r>
            <a:r>
              <a:rPr lang="zh-CN" altLang="en-US" sz="2000" dirty="0" smtClean="0">
                <a:latin typeface="DengXian"/>
              </a:rPr>
              <a:t>水</a:t>
            </a:r>
            <a:endParaRPr lang="en-US" sz="2000" b="0" i="0" spc="0" baseline="0" dirty="0">
              <a:latin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4967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2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4" name="Picture 10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" y="41148"/>
            <a:ext cx="3041904" cy="894588"/>
          </a:xfrm>
          <a:prstGeom prst="rect">
            <a:avLst/>
          </a:prstGeom>
          <a:noFill/>
          <a:extLst/>
        </p:spPr>
      </p:pic>
      <p:sp>
        <p:nvSpPr>
          <p:cNvPr id="215" name="Rectangle 215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216" name="Rectangle 216"/>
          <p:cNvSpPr/>
          <p:nvPr/>
        </p:nvSpPr>
        <p:spPr>
          <a:xfrm>
            <a:off x="3212338" y="2322922"/>
            <a:ext cx="2717735" cy="7318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02" b="0" i="0" spc="0" baseline="0" dirty="0">
                <a:latin typeface="Calibri-Light"/>
              </a:rPr>
              <a:t>Than</a:t>
            </a:r>
            <a:r>
              <a:rPr lang="en-US" sz="4802" b="0" i="0" spc="-19" baseline="0" dirty="0">
                <a:latin typeface="Calibri-Light"/>
              </a:rPr>
              <a:t>k</a:t>
            </a:r>
            <a:r>
              <a:rPr lang="en-US" sz="4802" b="0" i="0" spc="0" baseline="0" dirty="0">
                <a:latin typeface="Calibri-Light"/>
              </a:rPr>
              <a:t> </a:t>
            </a:r>
            <a:r>
              <a:rPr lang="en-US" sz="4802" b="0" i="0" spc="-67" baseline="0" dirty="0">
                <a:latin typeface="Calibri-Light"/>
              </a:rPr>
              <a:t>y</a:t>
            </a:r>
            <a:r>
              <a:rPr lang="en-US" sz="4802" b="0" i="0" spc="0" baseline="0" dirty="0">
                <a:latin typeface="Calibri-Light"/>
              </a:rPr>
              <a:t>ou!</a:t>
            </a:r>
          </a:p>
        </p:txBody>
      </p:sp>
      <p:sp>
        <p:nvSpPr>
          <p:cNvPr id="218" name="Rectangle 218"/>
          <p:cNvSpPr/>
          <p:nvPr/>
        </p:nvSpPr>
        <p:spPr>
          <a:xfrm>
            <a:off x="4117594" y="3532759"/>
            <a:ext cx="908176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0" baseline="0" dirty="0">
                <a:latin typeface="Calibri"/>
              </a:rPr>
              <a:t>Q </a:t>
            </a:r>
            <a:r>
              <a:rPr lang="en-US" sz="3000" b="0" i="0" spc="670" baseline="0" dirty="0">
                <a:latin typeface="Calibri"/>
              </a:rPr>
              <a:t>&amp;</a:t>
            </a:r>
            <a:r>
              <a:rPr lang="en-US" sz="3000" b="0" i="0" spc="0" baseline="0" dirty="0">
                <a:latin typeface="Calibri"/>
              </a:rPr>
              <a:t>A</a:t>
            </a:r>
          </a:p>
        </p:txBody>
      </p:sp>
      <p:sp>
        <p:nvSpPr>
          <p:cNvPr id="219" name="Rectangle 219"/>
          <p:cNvSpPr/>
          <p:nvPr/>
        </p:nvSpPr>
        <p:spPr>
          <a:xfrm>
            <a:off x="2947161" y="4660790"/>
            <a:ext cx="3241337" cy="4619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altLang="zh-CN" sz="3002" b="0" i="0" spc="0" baseline="0" dirty="0">
                <a:latin typeface="Times New Roman"/>
                <a:hlinkClick r:id="rId3"/>
              </a:rPr>
              <a:t>minguo</a:t>
            </a:r>
            <a:r>
              <a:rPr lang="en-US" sz="3002" b="0" i="0" spc="0" baseline="0" dirty="0">
                <a:latin typeface="Times New Roman"/>
                <a:hlinkClick r:id="rId3"/>
              </a:rPr>
              <a:t>@bj</a:t>
            </a:r>
            <a:r>
              <a:rPr lang="en-US" sz="3002" b="0" i="0" spc="-12" baseline="0" dirty="0">
                <a:latin typeface="Times New Roman"/>
                <a:hlinkClick r:id="rId3"/>
              </a:rPr>
              <a:t>t</a:t>
            </a:r>
            <a:r>
              <a:rPr lang="en-US" sz="3002" b="0" i="0" spc="0" baseline="0" dirty="0">
                <a:latin typeface="Times New Roman"/>
                <a:hlinkClick r:id="rId3"/>
              </a:rPr>
              <a:t>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0" name="Picture 1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31" name="Freeform 131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565404" y="373701"/>
            <a:ext cx="2821285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问题的引入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1217" y="5488650"/>
            <a:ext cx="5033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训练集中的目标是否标注</a:t>
            </a:r>
            <a:endParaRPr lang="zh-CN" altLang="en-US" sz="2800" dirty="0"/>
          </a:p>
        </p:txBody>
      </p:sp>
      <p:graphicFrame>
        <p:nvGraphicFramePr>
          <p:cNvPr id="19" name="图示 18"/>
          <p:cNvGraphicFramePr/>
          <p:nvPr>
            <p:extLst/>
          </p:nvPr>
        </p:nvGraphicFramePr>
        <p:xfrm>
          <a:off x="1393780" y="145498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416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0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31" name="Freeform 131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565404" y="373701"/>
            <a:ext cx="1128514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dirty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404" y="2418285"/>
            <a:ext cx="784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DengXian"/>
              </a:rPr>
              <a:t>    聚类分析</a:t>
            </a:r>
            <a:r>
              <a:rPr lang="zh-CN" altLang="en-US" sz="2400" dirty="0">
                <a:latin typeface="DengXian"/>
              </a:rPr>
              <a:t>已经广泛的应用在许多应用中，包括模式识别，数据分析，图像处理以及市场研究。</a:t>
            </a:r>
            <a:endParaRPr lang="en-US" altLang="zh-CN" sz="2400" dirty="0">
              <a:latin typeface="DengXian"/>
            </a:endParaRPr>
          </a:p>
          <a:p>
            <a:endParaRPr lang="en-US" altLang="zh-CN" sz="2400" dirty="0">
              <a:latin typeface="DengXian"/>
            </a:endParaRPr>
          </a:p>
          <a:p>
            <a:r>
              <a:rPr lang="zh-CN" altLang="en-US" sz="2400" dirty="0">
                <a:latin typeface="DengXian"/>
              </a:rPr>
              <a:t>    通过聚类，人们能意识到密集和稀疏的区域，发现全局的分布模式，以及数据属性之间的有趣的相互关系。</a:t>
            </a:r>
            <a:endParaRPr lang="en-US" altLang="zh-CN" sz="2400" dirty="0">
              <a:latin typeface="DengXian"/>
            </a:endParaRPr>
          </a:p>
          <a:p>
            <a:endParaRPr lang="en-US" altLang="zh-CN" sz="2400" dirty="0">
              <a:latin typeface="DengXian"/>
            </a:endParaRPr>
          </a:p>
          <a:p>
            <a:r>
              <a:rPr lang="zh-CN" altLang="en-US" sz="2400" dirty="0">
                <a:latin typeface="DengXian"/>
              </a:rPr>
              <a:t>    聚类同时也在 </a:t>
            </a:r>
            <a:r>
              <a:rPr lang="en-US" altLang="zh-CN" sz="2400" dirty="0">
                <a:latin typeface="DengXian"/>
              </a:rPr>
              <a:t>Web </a:t>
            </a:r>
            <a:r>
              <a:rPr lang="zh-CN" altLang="en-US" sz="2400" dirty="0">
                <a:latin typeface="DengXian"/>
              </a:rPr>
              <a:t>应用中起到越来越重要的作用。</a:t>
            </a:r>
          </a:p>
        </p:txBody>
      </p:sp>
    </p:spTree>
    <p:extLst>
      <p:ext uri="{BB962C8B-B14F-4D97-AF65-F5344CB8AC3E}">
        <p14:creationId xmlns:p14="http://schemas.microsoft.com/office/powerpoint/2010/main" val="16992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0" name="Picture 1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31" name="Freeform 131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565404" y="373701"/>
            <a:ext cx="1128514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dirty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9" name="Picture 6" descr="https://img-blog.csdn.net/20180228114540606?watermark/2/text/aHR0cDovL2Jsb2cuY3Nkbi5uZXQvS2F0aGVyaW5lX2hzcg==/font/5a6L5L2T/fontsize/400/fill/I0JBQkFCMA==/dissolve/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751" y="4760825"/>
            <a:ext cx="2755972" cy="141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0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0" name="Picture 1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31" name="Freeform 131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Rectangle 158"/>
          <p:cNvSpPr/>
          <p:nvPr/>
        </p:nvSpPr>
        <p:spPr>
          <a:xfrm>
            <a:off x="565404" y="1495313"/>
            <a:ext cx="4593693" cy="430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5" b="0" i="0" spc="821" baseline="0" dirty="0" smtClean="0">
                <a:latin typeface="ArialMT"/>
              </a:rPr>
              <a:t>•</a:t>
            </a:r>
            <a:r>
              <a:rPr lang="zh-CN" altLang="en-US" sz="2795" dirty="0">
                <a:latin typeface="DengXian"/>
              </a:rPr>
              <a:t>简单明确的</a:t>
            </a:r>
            <a:r>
              <a:rPr lang="zh-CN" altLang="en-US" sz="2795" dirty="0" smtClean="0">
                <a:latin typeface="DengXian"/>
              </a:rPr>
              <a:t>分类</a:t>
            </a:r>
            <a:r>
              <a:rPr lang="zh-CN" altLang="en-US" sz="2795" dirty="0" smtClean="0">
                <a:solidFill>
                  <a:schemeClr val="tx1"/>
                </a:solidFill>
                <a:latin typeface="DengXian"/>
              </a:rPr>
              <a:t>规则很重要</a:t>
            </a:r>
            <a:endParaRPr lang="en-US" sz="2795" b="0" i="0" spc="0" baseline="0" dirty="0">
              <a:latin typeface="DengXi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864" y="253628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DengXian"/>
              </a:rPr>
              <a:t>猪能吃的是湿垃圾</a:t>
            </a:r>
            <a:r>
              <a:rPr lang="zh-CN" altLang="zh-CN" sz="2400" dirty="0" smtClean="0">
                <a:latin typeface="DengXian"/>
              </a:rPr>
              <a:t>，</a:t>
            </a:r>
            <a:endParaRPr lang="en-US" altLang="zh-CN" sz="2400" dirty="0" smtClean="0">
              <a:latin typeface="DengXian"/>
            </a:endParaRPr>
          </a:p>
          <a:p>
            <a:pPr algn="just">
              <a:spcAft>
                <a:spcPts val="0"/>
              </a:spcAft>
            </a:pPr>
            <a:endParaRPr lang="zh-CN" altLang="zh-CN" sz="2400" dirty="0">
              <a:latin typeface="DengXi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DengXian"/>
              </a:rPr>
              <a:t>猪不能吃的是干垃圾</a:t>
            </a:r>
            <a:r>
              <a:rPr lang="zh-CN" altLang="zh-CN" sz="2400" dirty="0" smtClean="0">
                <a:latin typeface="DengXian"/>
              </a:rPr>
              <a:t>，</a:t>
            </a:r>
            <a:endParaRPr lang="en-US" altLang="zh-CN" sz="2400" dirty="0" smtClean="0">
              <a:latin typeface="DengXian"/>
            </a:endParaRPr>
          </a:p>
          <a:p>
            <a:pPr algn="just">
              <a:spcAft>
                <a:spcPts val="0"/>
              </a:spcAft>
            </a:pPr>
            <a:endParaRPr lang="zh-CN" altLang="zh-CN" sz="2400" dirty="0">
              <a:latin typeface="DengXi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DengXian"/>
              </a:rPr>
              <a:t>猪吃了会死的是有毒垃圾</a:t>
            </a:r>
            <a:r>
              <a:rPr lang="zh-CN" altLang="zh-CN" sz="2400" dirty="0" smtClean="0">
                <a:latin typeface="DengXian"/>
              </a:rPr>
              <a:t>，</a:t>
            </a:r>
            <a:endParaRPr lang="en-US" altLang="zh-CN" sz="2400" dirty="0" smtClean="0">
              <a:latin typeface="DengXian"/>
            </a:endParaRPr>
          </a:p>
          <a:p>
            <a:pPr algn="just">
              <a:spcAft>
                <a:spcPts val="0"/>
              </a:spcAft>
            </a:pPr>
            <a:endParaRPr lang="zh-CN" altLang="zh-CN" sz="2400" dirty="0">
              <a:latin typeface="DengXian"/>
            </a:endParaRPr>
          </a:p>
          <a:p>
            <a:r>
              <a:rPr lang="zh-CN" altLang="zh-CN" sz="2400" dirty="0">
                <a:latin typeface="DengXian"/>
              </a:rPr>
              <a:t>卖了可以买猪的是可回收垃圾</a:t>
            </a:r>
            <a:endParaRPr lang="zh-CN" altLang="en-US" sz="2400" dirty="0">
              <a:latin typeface="DengXian"/>
            </a:endParaRPr>
          </a:p>
        </p:txBody>
      </p:sp>
      <p:pic>
        <p:nvPicPr>
          <p:cNvPr id="1030" name="Picture 6" descr="https://timgsa.baidu.com/timg?image&amp;quality=80&amp;size=b9999_10000&amp;sec=1562270310738&amp;di=c9550f1d7d6fefb18a7949be639992e4&amp;imgtype=0&amp;src=http%3A%2F%2Fi1.hexunimg.cn%2F2015-12-28%2F1814561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63" y="2623707"/>
            <a:ext cx="3497001" cy="217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45">
            <a:extLst>
              <a:ext uri="{FF2B5EF4-FFF2-40B4-BE49-F238E27FC236}">
                <a16:creationId xmlns:a16="http://schemas.microsoft.com/office/drawing/2014/main" id="{A1ADF582-3EE7-417E-A6CB-1549858887C0}"/>
              </a:ext>
            </a:extLst>
          </p:cNvPr>
          <p:cNvSpPr/>
          <p:nvPr/>
        </p:nvSpPr>
        <p:spPr>
          <a:xfrm>
            <a:off x="565404" y="373701"/>
            <a:ext cx="2821285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问题的引入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5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0" name="Picture 1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31" name="Freeform 131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Rectangle 158"/>
          <p:cNvSpPr/>
          <p:nvPr/>
        </p:nvSpPr>
        <p:spPr>
          <a:xfrm>
            <a:off x="565404" y="1495313"/>
            <a:ext cx="4180119" cy="860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5" spc="821" dirty="0">
                <a:latin typeface="ArialMT"/>
              </a:rPr>
              <a:t>•</a:t>
            </a:r>
            <a:r>
              <a:rPr lang="zh-CN" altLang="en-US" sz="2795" dirty="0">
                <a:latin typeface="等线" panose="02010600030101010101" pitchFamily="2" charset="-122"/>
              </a:rPr>
              <a:t>当没有规则时，怎么办？</a:t>
            </a:r>
            <a:endParaRPr lang="en-US" altLang="zh-CN" sz="2795" dirty="0">
              <a:latin typeface="等线" panose="02010600030101010101" pitchFamily="2" charset="-122"/>
            </a:endParaRPr>
          </a:p>
          <a:p>
            <a:pPr marL="0"/>
            <a:r>
              <a:rPr lang="en-US" altLang="zh-CN" sz="2795" dirty="0">
                <a:latin typeface="等线" panose="02010600030101010101" pitchFamily="2" charset="-122"/>
              </a:rPr>
              <a:t>    </a:t>
            </a:r>
            <a:r>
              <a:rPr lang="zh-CN" altLang="en-US" sz="2795" dirty="0">
                <a:latin typeface="等线" panose="02010600030101010101" pitchFamily="2" charset="-122"/>
              </a:rPr>
              <a:t>请将下面的大佬分类</a:t>
            </a:r>
            <a:r>
              <a:rPr lang="zh-CN" altLang="en-US" sz="2795" dirty="0">
                <a:solidFill>
                  <a:schemeClr val="tx1"/>
                </a:solidFill>
                <a:latin typeface="DengXian"/>
              </a:rPr>
              <a:t>：</a:t>
            </a:r>
            <a:endParaRPr lang="en-US" sz="2795" b="0" i="0" spc="0" baseline="0" dirty="0">
              <a:solidFill>
                <a:schemeClr val="tx1"/>
              </a:solidFill>
              <a:latin typeface="DengXi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10" y="2886647"/>
            <a:ext cx="2210926" cy="2210926"/>
          </a:xfrm>
          <a:prstGeom prst="rect">
            <a:avLst/>
          </a:prstGeom>
        </p:spPr>
      </p:pic>
      <p:sp>
        <p:nvSpPr>
          <p:cNvPr id="21" name="Rectangle 158"/>
          <p:cNvSpPr/>
          <p:nvPr/>
        </p:nvSpPr>
        <p:spPr>
          <a:xfrm>
            <a:off x="8250103" y="2518150"/>
            <a:ext cx="430118" cy="2587721"/>
          </a:xfrm>
          <a:prstGeom prst="rect">
            <a:avLst/>
          </a:prstGeom>
        </p:spPr>
        <p:txBody>
          <a:bodyPr vert="eaVert" wrap="square" lIns="0" tIns="0" rIns="0" bIns="0">
            <a:spAutoFit/>
          </a:bodyPr>
          <a:lstStyle/>
          <a:p>
            <a:pPr marL="0"/>
            <a:r>
              <a:rPr lang="zh-CN" altLang="en-US" sz="2795" spc="821" dirty="0">
                <a:solidFill>
                  <a:srgbClr val="00B050"/>
                </a:solidFill>
                <a:latin typeface="ArialMT"/>
              </a:rPr>
              <a:t>颜值</a:t>
            </a:r>
            <a:r>
              <a:rPr lang="zh-CN" altLang="en-US" sz="2795" spc="821" dirty="0" smtClean="0">
                <a:solidFill>
                  <a:srgbClr val="00B050"/>
                </a:solidFill>
                <a:latin typeface="ArialMT"/>
              </a:rPr>
              <a:t>既</a:t>
            </a:r>
            <a:r>
              <a:rPr lang="zh-CN" altLang="en-US" sz="2795" spc="821" dirty="0">
                <a:solidFill>
                  <a:srgbClr val="00B050"/>
                </a:solidFill>
                <a:latin typeface="ArialMT"/>
              </a:rPr>
              <a:t>正义</a:t>
            </a:r>
            <a:endParaRPr lang="en-US" sz="2795" b="0" i="0" spc="0" baseline="0" dirty="0">
              <a:solidFill>
                <a:srgbClr val="00B050"/>
              </a:solidFill>
              <a:latin typeface="DengXian"/>
            </a:endParaRPr>
          </a:p>
        </p:txBody>
      </p:sp>
      <p:sp>
        <p:nvSpPr>
          <p:cNvPr id="26" name="Rectangle 158"/>
          <p:cNvSpPr/>
          <p:nvPr/>
        </p:nvSpPr>
        <p:spPr>
          <a:xfrm>
            <a:off x="85734" y="2737517"/>
            <a:ext cx="860235" cy="3048722"/>
          </a:xfrm>
          <a:prstGeom prst="rect">
            <a:avLst/>
          </a:prstGeom>
        </p:spPr>
        <p:txBody>
          <a:bodyPr vert="eaVert" wrap="square" lIns="0" tIns="0" rIns="0" bIns="0">
            <a:spAutoFit/>
          </a:bodyPr>
          <a:lstStyle/>
          <a:p>
            <a:pPr marL="0"/>
            <a:r>
              <a:rPr lang="zh-CN" altLang="en-US" sz="2795" spc="821" dirty="0" smtClean="0">
                <a:solidFill>
                  <a:srgbClr val="FF0000"/>
                </a:solidFill>
                <a:latin typeface="ArialMT"/>
              </a:rPr>
              <a:t> 财富钞能力</a:t>
            </a:r>
            <a:endParaRPr lang="en-US" altLang="zh-CN" sz="2795" spc="821" dirty="0" smtClean="0">
              <a:solidFill>
                <a:srgbClr val="FF0000"/>
              </a:solidFill>
              <a:latin typeface="ArialMT"/>
            </a:endParaRPr>
          </a:p>
          <a:p>
            <a:pPr marL="0"/>
            <a:r>
              <a:rPr lang="en-US" altLang="zh-CN" sz="2795" spc="821" dirty="0" smtClean="0">
                <a:solidFill>
                  <a:srgbClr val="FF0000"/>
                </a:solidFill>
                <a:latin typeface="ArialMT"/>
              </a:rPr>
              <a:t>(</a:t>
            </a:r>
            <a:r>
              <a:rPr lang="zh-CN" altLang="en-US" sz="2795" spc="821" dirty="0" smtClean="0">
                <a:solidFill>
                  <a:srgbClr val="FF0000"/>
                </a:solidFill>
                <a:latin typeface="ArialMT"/>
              </a:rPr>
              <a:t>两个都姓马</a:t>
            </a:r>
            <a:r>
              <a:rPr lang="en-US" altLang="zh-CN" sz="2795" spc="821" dirty="0" smtClean="0">
                <a:solidFill>
                  <a:srgbClr val="FF0000"/>
                </a:solidFill>
                <a:latin typeface="ArialMT"/>
              </a:rPr>
              <a:t>)</a:t>
            </a:r>
            <a:endParaRPr lang="en-US" sz="2795" b="0" i="0" spc="0" baseline="0" dirty="0">
              <a:solidFill>
                <a:srgbClr val="FF0000"/>
              </a:solidFill>
              <a:latin typeface="DengXian"/>
            </a:endParaRPr>
          </a:p>
        </p:txBody>
      </p:sp>
      <p:pic>
        <p:nvPicPr>
          <p:cNvPr id="2050" name="Picture 2" descr="https://timgsa.baidu.com/timg?image&amp;quality=80&amp;size=b9999_10000&amp;sec=1562269060417&amp;di=97aa7842dd019c52ce697feab48da88c&amp;imgtype=0&amp;src=http%3A%2F%2Fimages.17173.com%2F2013%2Fnews%2F2013%2F04%2F30%2Ftf0430dlm04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75" y="2886647"/>
            <a:ext cx="1438160" cy="219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940" y="2886647"/>
            <a:ext cx="1482778" cy="2219224"/>
          </a:xfrm>
          <a:prstGeom prst="rect">
            <a:avLst/>
          </a:prstGeom>
        </p:spPr>
      </p:pic>
      <p:sp>
        <p:nvSpPr>
          <p:cNvPr id="20" name="Rectangle 145">
            <a:extLst>
              <a:ext uri="{FF2B5EF4-FFF2-40B4-BE49-F238E27FC236}">
                <a16:creationId xmlns:a16="http://schemas.microsoft.com/office/drawing/2014/main" id="{581DD8BA-E0FC-4B60-B347-9A9F05E1A52E}"/>
              </a:ext>
            </a:extLst>
          </p:cNvPr>
          <p:cNvSpPr/>
          <p:nvPr/>
        </p:nvSpPr>
        <p:spPr>
          <a:xfrm>
            <a:off x="565404" y="373701"/>
            <a:ext cx="2821285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b="0" i="0" spc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问题的引入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86689" y="2563167"/>
            <a:ext cx="4660031" cy="265611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5943" y="2798275"/>
            <a:ext cx="4254781" cy="25664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9234" y="2708568"/>
            <a:ext cx="7184572" cy="281029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55463" y="5667815"/>
            <a:ext cx="395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全是大佬（都很优秀、都是男性）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" grpId="0" animBg="1"/>
      <p:bldP spid="4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0" name="Picture 1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31" name="Freeform 131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565404" y="373701"/>
            <a:ext cx="1128514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dirty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5421" y="1492633"/>
            <a:ext cx="79400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DengXian"/>
              </a:rPr>
              <a:t>聚类</a:t>
            </a:r>
            <a:r>
              <a:rPr lang="zh-CN" altLang="en-US" sz="2400" dirty="0">
                <a:latin typeface="DengXian"/>
              </a:rPr>
              <a:t> </a:t>
            </a:r>
            <a:r>
              <a:rPr lang="en-US" altLang="zh-CN" sz="2400" dirty="0">
                <a:latin typeface="DengXian"/>
              </a:rPr>
              <a:t>(Clustering</a:t>
            </a:r>
            <a:r>
              <a:rPr lang="en-US" altLang="zh-CN" sz="2400" dirty="0" smtClean="0">
                <a:latin typeface="DengXian"/>
              </a:rPr>
              <a:t>)</a:t>
            </a:r>
            <a:r>
              <a:rPr lang="zh-CN" altLang="en-US" sz="2400" dirty="0" smtClean="0">
                <a:latin typeface="DengXian"/>
              </a:rPr>
              <a:t>：</a:t>
            </a:r>
            <a:r>
              <a:rPr lang="en-US" altLang="zh-CN" sz="2400" dirty="0" smtClean="0">
                <a:latin typeface="DengXian"/>
              </a:rPr>
              <a:t> </a:t>
            </a:r>
            <a:r>
              <a:rPr lang="zh-CN" altLang="en-US" sz="2400" dirty="0">
                <a:latin typeface="DengXian"/>
              </a:rPr>
              <a:t>就是将数据对象分组成为多个类或者簇 </a:t>
            </a:r>
            <a:r>
              <a:rPr lang="en-US" altLang="zh-CN" sz="2400" dirty="0">
                <a:latin typeface="DengXian"/>
              </a:rPr>
              <a:t>(Cluster</a:t>
            </a:r>
            <a:r>
              <a:rPr lang="en-US" altLang="zh-CN" sz="2400" dirty="0" smtClean="0">
                <a:latin typeface="DengXian"/>
              </a:rPr>
              <a:t>)</a:t>
            </a:r>
            <a:r>
              <a:rPr lang="zh-CN" altLang="en-US" sz="2400" dirty="0" smtClean="0">
                <a:latin typeface="DengXian"/>
              </a:rPr>
              <a:t>。</a:t>
            </a:r>
            <a:endParaRPr lang="en-US" altLang="zh-CN" sz="2400" dirty="0" smtClean="0">
              <a:latin typeface="DengXian"/>
            </a:endParaRPr>
          </a:p>
          <a:p>
            <a:endParaRPr lang="en-US" altLang="zh-CN" sz="2400" dirty="0">
              <a:latin typeface="DengXian"/>
            </a:endParaRPr>
          </a:p>
          <a:p>
            <a:r>
              <a:rPr lang="zh-CN" altLang="en-US" sz="2400" b="1" dirty="0" smtClean="0">
                <a:latin typeface="DengXian"/>
              </a:rPr>
              <a:t>聚类算法</a:t>
            </a:r>
            <a:r>
              <a:rPr lang="zh-CN" altLang="en-US" sz="2400" dirty="0" smtClean="0">
                <a:latin typeface="DengXian"/>
              </a:rPr>
              <a:t>：实现聚类过程的方法</a:t>
            </a:r>
            <a:r>
              <a:rPr lang="zh-CN" altLang="en-US" sz="2400" b="1" dirty="0" smtClean="0">
                <a:latin typeface="DengXian"/>
              </a:rPr>
              <a:t>，</a:t>
            </a:r>
            <a:r>
              <a:rPr lang="zh-CN" altLang="en-US" sz="2400" dirty="0" smtClean="0">
                <a:latin typeface="DengXian"/>
              </a:rPr>
              <a:t>是一种</a:t>
            </a:r>
            <a:r>
              <a:rPr lang="zh-CN" altLang="en-US" sz="2400" dirty="0" smtClean="0">
                <a:solidFill>
                  <a:srgbClr val="FF0000"/>
                </a:solidFill>
                <a:latin typeface="DengXian"/>
              </a:rPr>
              <a:t>无监督</a:t>
            </a:r>
            <a:r>
              <a:rPr lang="zh-CN" altLang="en-US" sz="2400" dirty="0" smtClean="0">
                <a:latin typeface="DengXian"/>
              </a:rPr>
              <a:t>的算法，</a:t>
            </a:r>
            <a:r>
              <a:rPr lang="zh-CN" altLang="en-US" sz="2400" dirty="0" smtClean="0">
                <a:solidFill>
                  <a:srgbClr val="FF0000"/>
                </a:solidFill>
                <a:latin typeface="DengXian"/>
              </a:rPr>
              <a:t>不需要训练集，</a:t>
            </a:r>
            <a:r>
              <a:rPr lang="zh-CN" altLang="en-US" sz="2400" dirty="0" smtClean="0">
                <a:solidFill>
                  <a:schemeClr val="tx1"/>
                </a:solidFill>
                <a:latin typeface="DengXian"/>
              </a:rPr>
              <a:t>算法简单快速</a:t>
            </a:r>
            <a:r>
              <a:rPr lang="zh-CN" altLang="en-US" sz="2400" dirty="0" smtClean="0">
                <a:latin typeface="DengXian"/>
              </a:rPr>
              <a:t>。</a:t>
            </a:r>
            <a:endParaRPr lang="en-US" altLang="zh-CN" sz="2400" dirty="0" smtClean="0">
              <a:latin typeface="DengXian"/>
            </a:endParaRPr>
          </a:p>
          <a:p>
            <a:endParaRPr lang="en-US" altLang="zh-CN" sz="2400" dirty="0">
              <a:latin typeface="DengXian"/>
            </a:endParaRPr>
          </a:p>
          <a:p>
            <a:r>
              <a:rPr lang="zh-CN" altLang="en-US" sz="2400" b="1" dirty="0" smtClean="0">
                <a:latin typeface="DengXian"/>
              </a:rPr>
              <a:t>目标</a:t>
            </a:r>
            <a:r>
              <a:rPr lang="zh-CN" altLang="en-US" sz="2400" dirty="0" smtClean="0">
                <a:latin typeface="DengXian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latin typeface="DengXian"/>
              </a:rPr>
              <a:t>在同一</a:t>
            </a:r>
            <a:r>
              <a:rPr lang="zh-CN" altLang="en-US" sz="2400" dirty="0">
                <a:solidFill>
                  <a:srgbClr val="FF0000"/>
                </a:solidFill>
                <a:latin typeface="DengXian"/>
              </a:rPr>
              <a:t>个簇中的对象之间具有较高的</a:t>
            </a:r>
            <a:r>
              <a:rPr lang="zh-CN" altLang="en-US" sz="2400" dirty="0" smtClean="0">
                <a:solidFill>
                  <a:srgbClr val="FF0000"/>
                </a:solidFill>
                <a:latin typeface="DengXian"/>
              </a:rPr>
              <a:t>相似度</a:t>
            </a:r>
            <a:r>
              <a:rPr lang="zh-CN" altLang="en-US" sz="2400" dirty="0" smtClean="0">
                <a:latin typeface="DengXian"/>
              </a:rPr>
              <a:t>，</a:t>
            </a:r>
            <a:r>
              <a:rPr lang="zh-CN" altLang="en-US" sz="2400" dirty="0" smtClean="0">
                <a:solidFill>
                  <a:srgbClr val="00B0F0"/>
                </a:solidFill>
                <a:latin typeface="DengXian"/>
              </a:rPr>
              <a:t>而不同</a:t>
            </a:r>
            <a:r>
              <a:rPr lang="zh-CN" altLang="en-US" sz="2400" dirty="0">
                <a:solidFill>
                  <a:srgbClr val="00B0F0"/>
                </a:solidFill>
                <a:latin typeface="DengXian"/>
              </a:rPr>
              <a:t>簇中的</a:t>
            </a:r>
            <a:r>
              <a:rPr lang="zh-CN" altLang="en-US" sz="2400" dirty="0" smtClean="0">
                <a:solidFill>
                  <a:srgbClr val="00B0F0"/>
                </a:solidFill>
                <a:latin typeface="DengXian"/>
              </a:rPr>
              <a:t>对象具有较大的差别</a:t>
            </a:r>
            <a:r>
              <a:rPr lang="zh-CN" altLang="en-US" sz="2400" dirty="0" smtClean="0">
                <a:latin typeface="DengXian"/>
              </a:rPr>
              <a:t>。</a:t>
            </a:r>
            <a:endParaRPr lang="en-US" altLang="zh-CN" sz="2400" dirty="0" smtClean="0">
              <a:latin typeface="DengXian"/>
            </a:endParaRPr>
          </a:p>
          <a:p>
            <a:endParaRPr lang="en-US" altLang="zh-CN" sz="2400" dirty="0">
              <a:latin typeface="DengXian"/>
            </a:endParaRPr>
          </a:p>
        </p:txBody>
      </p:sp>
      <p:pic>
        <p:nvPicPr>
          <p:cNvPr id="17" name="Picture 2" descr="https://img-blog.csdn.net/20171214103808437?watermark/2/text/aHR0cDovL2Jsb2cuY3Nkbi5uZXQvcXFfMzAyNjIyMDE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63" y="4611426"/>
            <a:ext cx="2315063" cy="173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-blog.csdn.net/20180401232418257?watermark/2/text/aHR0cHM6Ly9ibG9nLmNzZG4ubmV0L3FxXzMwMjYyMjAx/font/5a6L5L2T/fontsize/400/fill/I0JBQkFCMA==/dissolve/7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09" y="4622717"/>
            <a:ext cx="2300009" cy="17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313943" y="161754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latin typeface="DengXian"/>
              </a:rPr>
              <a:t>      距离：欧式距离</a:t>
            </a:r>
            <a:endParaRPr lang="en-US" altLang="zh-CN" sz="2400" dirty="0" smtClean="0">
              <a:latin typeface="DengXian"/>
            </a:endParaRPr>
          </a:p>
          <a:p>
            <a:pPr algn="l"/>
            <a:endParaRPr lang="en-US" altLang="zh-CN" sz="2400" dirty="0" smtClean="0">
              <a:latin typeface="DengXian"/>
            </a:endParaRPr>
          </a:p>
          <a:p>
            <a:pPr algn="l"/>
            <a:r>
              <a:rPr lang="en-US" altLang="zh-CN" sz="2400" dirty="0">
                <a:latin typeface="DengXian"/>
              </a:rPr>
              <a:t> </a:t>
            </a:r>
            <a:r>
              <a:rPr lang="en-US" altLang="zh-CN" sz="2400" dirty="0" smtClean="0">
                <a:latin typeface="DengXian"/>
              </a:rPr>
              <a:t>               </a:t>
            </a:r>
            <a:r>
              <a:rPr lang="zh-CN" altLang="en-US" sz="2400" dirty="0" smtClean="0">
                <a:latin typeface="DengXian"/>
              </a:rPr>
              <a:t>曼哈顿</a:t>
            </a:r>
            <a:r>
              <a:rPr lang="zh-CN" altLang="en-US" sz="2400" dirty="0">
                <a:latin typeface="DengXian"/>
              </a:rPr>
              <a:t>距离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dirty="0">
                <a:latin typeface="DengXian"/>
              </a:rPr>
              <a:t>	</a:t>
            </a:r>
            <a:r>
              <a:rPr lang="en-US" altLang="zh-CN" sz="2400" dirty="0" smtClean="0">
                <a:latin typeface="DengXian"/>
              </a:rPr>
              <a:t>     *</a:t>
            </a:r>
            <a:r>
              <a:rPr lang="zh-CN" altLang="en-US" sz="2400" dirty="0" smtClean="0">
                <a:latin typeface="DengXian"/>
              </a:rPr>
              <a:t>切比雪夫</a:t>
            </a:r>
            <a:r>
              <a:rPr lang="zh-CN" altLang="en-US" sz="2400" dirty="0">
                <a:latin typeface="DengXian"/>
              </a:rPr>
              <a:t>距离</a:t>
            </a:r>
            <a:endParaRPr lang="en-US" altLang="zh-CN" sz="2400" dirty="0">
              <a:latin typeface="DengXian"/>
            </a:endParaRPr>
          </a:p>
          <a:p>
            <a:pPr algn="l"/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dirty="0">
                <a:latin typeface="DengXian"/>
              </a:rPr>
              <a:t>	</a:t>
            </a:r>
            <a:r>
              <a:rPr lang="en-US" altLang="zh-CN" sz="2400" dirty="0" smtClean="0">
                <a:latin typeface="DengXian"/>
              </a:rPr>
              <a:t>     </a:t>
            </a:r>
            <a:r>
              <a:rPr lang="zh-CN" altLang="en-US" sz="2400" dirty="0" smtClean="0">
                <a:latin typeface="DengXian"/>
              </a:rPr>
              <a:t>余弦</a:t>
            </a:r>
            <a:r>
              <a:rPr lang="zh-CN" altLang="en-US" sz="2400" dirty="0">
                <a:latin typeface="DengXian"/>
              </a:rPr>
              <a:t>距离</a:t>
            </a:r>
            <a:endParaRPr lang="en-US" altLang="zh-CN" sz="2400" dirty="0">
              <a:latin typeface="DengXian"/>
            </a:endParaRPr>
          </a:p>
        </p:txBody>
      </p:sp>
      <p:pic>
        <p:nvPicPr>
          <p:cNvPr id="3076" name="Picture 4" descr="https://img-blog.csdn.net/20161025204203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91" y="2291648"/>
            <a:ext cx="4129165" cy="55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mg-blog.csdn.net/20161025204034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791" y="1521087"/>
            <a:ext cx="5118020" cy="5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img-blog.csdn.net/201610252043402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91" y="3700332"/>
            <a:ext cx="2919536" cy="79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img-blog.csdn.net/201610252045596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791" y="2985936"/>
            <a:ext cx="5355209" cy="6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img-blog.csdn.net/20160923025951361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43" y="4542249"/>
            <a:ext cx="1804609" cy="18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istance and similari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79" y="4497828"/>
            <a:ext cx="1803712" cy="18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images2018.cnblogs.com/blog/1334936/201803/1334936-20180320205134580-63658210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31" y="4551190"/>
            <a:ext cx="1769353" cy="173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45"/>
          <p:cNvSpPr/>
          <p:nvPr/>
        </p:nvSpPr>
        <p:spPr>
          <a:xfrm>
            <a:off x="565404" y="373701"/>
            <a:ext cx="1128514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dirty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237892" y="4840525"/>
            <a:ext cx="1142180" cy="11566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51491">
            <a:off x="4415844" y="5017419"/>
            <a:ext cx="798839" cy="7988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49" name="Freeform 149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476392" y="1597332"/>
            <a:ext cx="8189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latin typeface="DengXian"/>
              </a:rPr>
              <a:t>相似度</a:t>
            </a:r>
            <a:r>
              <a:rPr lang="zh-CN" altLang="en-US" sz="2400" dirty="0">
                <a:latin typeface="DengXian"/>
              </a:rPr>
              <a:t>：</a:t>
            </a:r>
            <a:endParaRPr lang="en-US" altLang="zh-CN" sz="2400" dirty="0">
              <a:latin typeface="DengXian"/>
            </a:endParaRPr>
          </a:p>
          <a:p>
            <a:pPr algn="l"/>
            <a:r>
              <a:rPr lang="en-US" altLang="zh-CN" sz="2400" dirty="0">
                <a:latin typeface="DengXian"/>
              </a:rPr>
              <a:t>	</a:t>
            </a:r>
            <a:r>
              <a:rPr lang="zh-CN" altLang="en-US" sz="2400" dirty="0">
                <a:latin typeface="DengXian"/>
              </a:rPr>
              <a:t>皮尔森相关系数：用来反映两个变量线性相关程度的统计量</a:t>
            </a:r>
            <a:endParaRPr lang="en-US" altLang="zh-CN" sz="2400" dirty="0">
              <a:latin typeface="DengXian"/>
            </a:endParaRPr>
          </a:p>
        </p:txBody>
      </p:sp>
      <p:pic>
        <p:nvPicPr>
          <p:cNvPr id="20" name="Picture 2" descr="https://timgsa.baidu.com/timg?image&amp;quality=80&amp;size=b9999_10000&amp;sec=1562318866858&amp;di=2fbf0588c4199695b03b79590e3e81c4&amp;imgtype=0&amp;src=http%3A%2F%2Fimg.it610.com%2Fimage%2Fproduct%2F277bfb0703b249498696a4f48e5b1f8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66" y="3158465"/>
            <a:ext cx="5087113" cy="161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1581" y="6030109"/>
            <a:ext cx="7574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相关示例：https://www.cnblogs.com/leboop/p/9453756.html</a:t>
            </a:r>
          </a:p>
        </p:txBody>
      </p:sp>
      <p:sp>
        <p:nvSpPr>
          <p:cNvPr id="15" name="Rectangle 145">
            <a:extLst>
              <a:ext uri="{FF2B5EF4-FFF2-40B4-BE49-F238E27FC236}">
                <a16:creationId xmlns:a16="http://schemas.microsoft.com/office/drawing/2014/main" id="{13A1BB02-A3B2-43E7-8364-58D1B1390322}"/>
              </a:ext>
            </a:extLst>
          </p:cNvPr>
          <p:cNvSpPr/>
          <p:nvPr/>
        </p:nvSpPr>
        <p:spPr>
          <a:xfrm>
            <a:off x="565404" y="373701"/>
            <a:ext cx="1128514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i="0" spc="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endParaRPr lang="en-US" sz="4406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3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>
            <a:off x="0" y="6568440"/>
            <a:ext cx="9144000" cy="289560"/>
          </a:xfrm>
          <a:custGeom>
            <a:avLst/>
            <a:gdLst/>
            <a:ahLst/>
            <a:cxnLst/>
            <a:rect l="0" t="0" r="0" b="0"/>
            <a:pathLst>
              <a:path w="9144000" h="289560">
                <a:moveTo>
                  <a:pt x="0" y="289560"/>
                </a:moveTo>
                <a:lnTo>
                  <a:pt x="9144000" y="289560"/>
                </a:lnTo>
                <a:lnTo>
                  <a:pt x="91440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6BB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0" name="Picture 1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0983" y="65532"/>
            <a:ext cx="1973579" cy="576072"/>
          </a:xfrm>
          <a:prstGeom prst="rect">
            <a:avLst/>
          </a:prstGeom>
          <a:noFill/>
          <a:extLst/>
        </p:spPr>
      </p:pic>
      <p:sp>
        <p:nvSpPr>
          <p:cNvPr id="131" name="Freeform 131"/>
          <p:cNvSpPr/>
          <p:nvPr/>
        </p:nvSpPr>
        <p:spPr>
          <a:xfrm>
            <a:off x="473963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4472C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>
            <a:off x="21122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>
            <a:off x="37505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70AD47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>
            <a:off x="53888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ED7D3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>
            <a:off x="7027164" y="1287781"/>
            <a:ext cx="1638300" cy="71628"/>
          </a:xfrm>
          <a:custGeom>
            <a:avLst/>
            <a:gdLst/>
            <a:ahLst/>
            <a:cxnLst/>
            <a:rect l="0" t="0" r="0" b="0"/>
            <a:pathLst>
              <a:path w="1638300" h="71628">
                <a:moveTo>
                  <a:pt x="0" y="71628"/>
                </a:moveTo>
                <a:lnTo>
                  <a:pt x="1638300" y="71628"/>
                </a:lnTo>
                <a:lnTo>
                  <a:pt x="16383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7"/>
          <p:cNvSpPr/>
          <p:nvPr/>
        </p:nvSpPr>
        <p:spPr>
          <a:xfrm>
            <a:off x="313943" y="6599774"/>
            <a:ext cx="1524000" cy="1905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DengXian"/>
              </a:rPr>
              <a:t>北京交通大学软件学院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8853805" y="6615989"/>
            <a:ext cx="77266" cy="1828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5" name="矩形 4"/>
          <p:cNvSpPr/>
          <p:nvPr/>
        </p:nvSpPr>
        <p:spPr>
          <a:xfrm>
            <a:off x="775162" y="2896642"/>
            <a:ext cx="7890302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>
                <a:latin typeface="DengXian"/>
              </a:rPr>
              <a:t>K-Means(K</a:t>
            </a:r>
            <a:r>
              <a:rPr lang="zh-CN" altLang="en-US" sz="2400" dirty="0" smtClean="0">
                <a:latin typeface="DengXian"/>
              </a:rPr>
              <a:t>均值</a:t>
            </a:r>
            <a:r>
              <a:rPr lang="en-US" altLang="zh-CN" sz="2400" dirty="0" smtClean="0">
                <a:latin typeface="DengXian"/>
              </a:rPr>
              <a:t>)</a:t>
            </a:r>
            <a:r>
              <a:rPr lang="zh-CN" altLang="en-US" sz="2400" dirty="0" smtClean="0">
                <a:latin typeface="DengXian"/>
              </a:rPr>
              <a:t>聚类：</a:t>
            </a:r>
            <a:r>
              <a:rPr lang="zh-CN" altLang="en-US" sz="1600" dirty="0" smtClean="0"/>
              <a:t>二</a:t>
            </a:r>
            <a:r>
              <a:rPr lang="zh-CN" altLang="en-US" sz="1600" dirty="0"/>
              <a:t>分</a:t>
            </a:r>
            <a:r>
              <a:rPr lang="en-US" altLang="zh-CN" sz="1600" dirty="0"/>
              <a:t>K-means</a:t>
            </a:r>
            <a:r>
              <a:rPr lang="zh-CN" altLang="en-US" sz="1600" dirty="0"/>
              <a:t>算法，             </a:t>
            </a:r>
            <a:r>
              <a:rPr lang="en-US" altLang="zh-CN" sz="1600" dirty="0"/>
              <a:t>K-means++</a:t>
            </a:r>
            <a:r>
              <a:rPr lang="zh-CN" altLang="en-US" sz="1600" dirty="0"/>
              <a:t>算法，</a:t>
            </a:r>
            <a:endParaRPr lang="en-US" altLang="zh-CN" sz="1600" dirty="0"/>
          </a:p>
          <a:p>
            <a:pPr lvl="2"/>
            <a:r>
              <a:rPr lang="en-US" altLang="zh-CN" sz="1600" dirty="0"/>
              <a:t>			           Mini Batch K-means</a:t>
            </a:r>
            <a:r>
              <a:rPr lang="zh-CN" altLang="en-US" sz="1600" dirty="0"/>
              <a:t>算法，   </a:t>
            </a:r>
            <a:r>
              <a:rPr lang="en-US" altLang="zh-CN" sz="1600" dirty="0"/>
              <a:t>Canopy</a:t>
            </a:r>
            <a:r>
              <a:rPr lang="zh-CN" altLang="en-US" sz="1600" dirty="0"/>
              <a:t>算法</a:t>
            </a:r>
            <a:endParaRPr lang="en-US" altLang="zh-CN" sz="1600" dirty="0">
              <a:latin typeface="DengXian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400" dirty="0">
                <a:latin typeface="DengXian"/>
              </a:rPr>
              <a:t>均值漂移聚类</a:t>
            </a:r>
            <a:endParaRPr lang="en-US" altLang="zh-CN" sz="2400" dirty="0">
              <a:latin typeface="DengXian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400" dirty="0">
                <a:latin typeface="DengXian"/>
              </a:rPr>
              <a:t>基于密度的聚类方法</a:t>
            </a:r>
            <a:r>
              <a:rPr lang="en-US" altLang="zh-CN" sz="2400" dirty="0">
                <a:latin typeface="DengXian"/>
              </a:rPr>
              <a:t>(DBSCAN)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2400" dirty="0">
                <a:latin typeface="DengXian"/>
              </a:rPr>
              <a:t>用高斯混合模型（</a:t>
            </a:r>
            <a:r>
              <a:rPr lang="en-US" altLang="zh-CN" sz="2400" dirty="0">
                <a:latin typeface="DengXian"/>
              </a:rPr>
              <a:t>GMM</a:t>
            </a:r>
            <a:r>
              <a:rPr lang="zh-CN" altLang="en-US" sz="2400" dirty="0">
                <a:latin typeface="DengXian"/>
              </a:rPr>
              <a:t>）的最大期望（</a:t>
            </a:r>
            <a:r>
              <a:rPr lang="en-US" altLang="zh-CN" sz="2400" dirty="0">
                <a:latin typeface="DengXian"/>
              </a:rPr>
              <a:t>EM</a:t>
            </a:r>
            <a:r>
              <a:rPr lang="zh-CN" altLang="en-US" sz="2400" dirty="0">
                <a:latin typeface="DengXian"/>
              </a:rPr>
              <a:t>）聚类</a:t>
            </a:r>
          </a:p>
          <a:p>
            <a:pPr marL="342900" indent="-342900">
              <a:buFontTx/>
              <a:buAutoNum type="arabicPeriod"/>
            </a:pPr>
            <a:endParaRPr lang="zh-CN" altLang="en-US" b="1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75162" y="21227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DengXian"/>
              </a:rPr>
              <a:t>几种聚类算法：</a:t>
            </a:r>
            <a:endParaRPr lang="en-US" altLang="zh-CN" sz="2400" dirty="0">
              <a:latin typeface="DengXian"/>
            </a:endParaRPr>
          </a:p>
        </p:txBody>
      </p:sp>
      <p:sp>
        <p:nvSpPr>
          <p:cNvPr id="14" name="Rectangle 145">
            <a:extLst>
              <a:ext uri="{FF2B5EF4-FFF2-40B4-BE49-F238E27FC236}">
                <a16:creationId xmlns:a16="http://schemas.microsoft.com/office/drawing/2014/main" id="{29AB196C-F33B-4068-86A9-2A049106F3D1}"/>
              </a:ext>
            </a:extLst>
          </p:cNvPr>
          <p:cNvSpPr/>
          <p:nvPr/>
        </p:nvSpPr>
        <p:spPr>
          <a:xfrm>
            <a:off x="565404" y="373701"/>
            <a:ext cx="1128514" cy="67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zh-CN" altLang="en-US" sz="4406" dirty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endParaRPr lang="en-US" sz="4406" b="0" i="0" spc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2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1339</Words>
  <Application>Microsoft Office PowerPoint</Application>
  <PresentationFormat>全屏显示(4:3)</PresentationFormat>
  <Paragraphs>322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ArialMT</vt:lpstr>
      <vt:lpstr>Calibri-Light</vt:lpstr>
      <vt:lpstr>DengXian</vt:lpstr>
      <vt:lpstr>DengXian</vt:lpstr>
      <vt:lpstr>Microsoft YaHei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 G</cp:lastModifiedBy>
  <cp:revision>89</cp:revision>
  <dcterms:modified xsi:type="dcterms:W3CDTF">2022-07-07T00:59:22Z</dcterms:modified>
</cp:coreProperties>
</file>