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72" r:id="rId3"/>
    <p:sldId id="275" r:id="rId4"/>
    <p:sldId id="273" r:id="rId5"/>
    <p:sldId id="274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24B46-A4D8-46AF-B6C1-D2FE8E0AC7D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AB2E6C-CE68-479C-B18A-3D1722E4E8E0}">
      <dgm:prSet phldrT="[Text]"/>
      <dgm:spPr/>
      <dgm:t>
        <a:bodyPr/>
        <a:lstStyle/>
        <a:p>
          <a:r>
            <a:rPr lang="en-IN" dirty="0"/>
            <a:t>Presentation tier</a:t>
          </a:r>
        </a:p>
      </dgm:t>
    </dgm:pt>
    <dgm:pt modelId="{6BB82D3A-7ADB-41C9-8FD3-1EE55F7EC794}" type="parTrans" cxnId="{EC2554A6-5F0E-474F-A008-9643B70BDB46}">
      <dgm:prSet/>
      <dgm:spPr/>
      <dgm:t>
        <a:bodyPr/>
        <a:lstStyle/>
        <a:p>
          <a:endParaRPr lang="en-IN"/>
        </a:p>
      </dgm:t>
    </dgm:pt>
    <dgm:pt modelId="{61582813-9985-4F0E-8907-87DB079928BE}" type="sibTrans" cxnId="{EC2554A6-5F0E-474F-A008-9643B70BDB46}">
      <dgm:prSet/>
      <dgm:spPr/>
      <dgm:t>
        <a:bodyPr/>
        <a:lstStyle/>
        <a:p>
          <a:endParaRPr lang="en-IN"/>
        </a:p>
      </dgm:t>
    </dgm:pt>
    <dgm:pt modelId="{D9CE5BB7-1C01-42CD-8F07-AF9AA77D9C9C}">
      <dgm:prSet phldrT="[Text]"/>
      <dgm:spPr/>
      <dgm:t>
        <a:bodyPr/>
        <a:lstStyle/>
        <a:p>
          <a:r>
            <a:rPr lang="en-IN" dirty="0"/>
            <a:t> </a:t>
          </a:r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front end layer- graphical user interface </a:t>
          </a:r>
        </a:p>
      </dgm:t>
    </dgm:pt>
    <dgm:pt modelId="{6032C1D3-D722-4749-BA36-C840895F2FED}" type="parTrans" cxnId="{12DAA5A2-AEBF-40CC-BF0D-B855D2EB20FA}">
      <dgm:prSet/>
      <dgm:spPr/>
      <dgm:t>
        <a:bodyPr/>
        <a:lstStyle/>
        <a:p>
          <a:endParaRPr lang="en-IN"/>
        </a:p>
      </dgm:t>
    </dgm:pt>
    <dgm:pt modelId="{EF981B51-D39F-412B-A774-A453BCA488E5}" type="sibTrans" cxnId="{12DAA5A2-AEBF-40CC-BF0D-B855D2EB20FA}">
      <dgm:prSet/>
      <dgm:spPr/>
      <dgm:t>
        <a:bodyPr/>
        <a:lstStyle/>
        <a:p>
          <a:endParaRPr lang="en-IN"/>
        </a:p>
      </dgm:t>
    </dgm:pt>
    <dgm:pt modelId="{78478FF0-B841-40F9-A182-ECA2D01649E2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Built in HTML5, JS or CSS or web dev frameworks like Angular, Aurora</a:t>
          </a:r>
        </a:p>
      </dgm:t>
    </dgm:pt>
    <dgm:pt modelId="{4B111AE9-0861-48DA-8800-E34D964B4B7D}" type="parTrans" cxnId="{BE6F33B6-2950-405F-B56B-EDD5C1F5F81D}">
      <dgm:prSet/>
      <dgm:spPr/>
      <dgm:t>
        <a:bodyPr/>
        <a:lstStyle/>
        <a:p>
          <a:endParaRPr lang="en-IN"/>
        </a:p>
      </dgm:t>
    </dgm:pt>
    <dgm:pt modelId="{546EC07B-6D04-439E-BDD4-012C5CFEEED2}" type="sibTrans" cxnId="{BE6F33B6-2950-405F-B56B-EDD5C1F5F81D}">
      <dgm:prSet/>
      <dgm:spPr/>
      <dgm:t>
        <a:bodyPr/>
        <a:lstStyle/>
        <a:p>
          <a:endParaRPr lang="en-IN"/>
        </a:p>
      </dgm:t>
    </dgm:pt>
    <dgm:pt modelId="{B3C1CF88-E4D6-42F1-89BD-6952C664C96F}">
      <dgm:prSet phldrT="[Text]"/>
      <dgm:spPr/>
      <dgm:t>
        <a:bodyPr/>
        <a:lstStyle/>
        <a:p>
          <a:r>
            <a:rPr lang="en-IN" dirty="0"/>
            <a:t>Application tier</a:t>
          </a:r>
        </a:p>
      </dgm:t>
    </dgm:pt>
    <dgm:pt modelId="{2EDCA55A-3453-4E6E-9721-4F6FCAC06BDE}" type="parTrans" cxnId="{C6F7E653-ADE0-48C8-87AF-9A91DB830627}">
      <dgm:prSet/>
      <dgm:spPr/>
      <dgm:t>
        <a:bodyPr/>
        <a:lstStyle/>
        <a:p>
          <a:endParaRPr lang="en-IN"/>
        </a:p>
      </dgm:t>
    </dgm:pt>
    <dgm:pt modelId="{72241442-4075-4C9E-BA64-952F019D511E}" type="sibTrans" cxnId="{C6F7E653-ADE0-48C8-87AF-9A91DB830627}">
      <dgm:prSet/>
      <dgm:spPr/>
      <dgm:t>
        <a:bodyPr/>
        <a:lstStyle/>
        <a:p>
          <a:endParaRPr lang="en-IN"/>
        </a:p>
      </dgm:t>
    </dgm:pt>
    <dgm:pt modelId="{DC9FABEA-053E-41FF-972C-1C31013D6D0F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 that drives the application core capabilities written in Java, Rub, Python, C#, C++ etc. It models a query and conveys to database tier</a:t>
          </a:r>
        </a:p>
      </dgm:t>
    </dgm:pt>
    <dgm:pt modelId="{4E3EFEA2-B65B-48A3-B2BE-1408C512044C}" type="parTrans" cxnId="{8F892F2F-78D1-44A6-BC6D-5A64A60CB9BC}">
      <dgm:prSet/>
      <dgm:spPr/>
      <dgm:t>
        <a:bodyPr/>
        <a:lstStyle/>
        <a:p>
          <a:endParaRPr lang="en-IN"/>
        </a:p>
      </dgm:t>
    </dgm:pt>
    <dgm:pt modelId="{BB811061-697F-442B-96C2-5195DBB6C437}" type="sibTrans" cxnId="{8F892F2F-78D1-44A6-BC6D-5A64A60CB9BC}">
      <dgm:prSet/>
      <dgm:spPr/>
      <dgm:t>
        <a:bodyPr/>
        <a:lstStyle/>
        <a:p>
          <a:endParaRPr lang="en-IN"/>
        </a:p>
      </dgm:t>
    </dgm:pt>
    <dgm:pt modelId="{4A2205E0-CE47-494B-9DA2-944461F1FD76}">
      <dgm:prSet phldrT="[Text]"/>
      <dgm:spPr/>
      <dgm:t>
        <a:bodyPr/>
        <a:lstStyle/>
        <a:p>
          <a:r>
            <a:rPr lang="en-IN" dirty="0"/>
            <a:t>Data  tier</a:t>
          </a:r>
        </a:p>
      </dgm:t>
    </dgm:pt>
    <dgm:pt modelId="{11CE71F8-D7AF-4119-83B5-6EBEE67ED6C8}" type="parTrans" cxnId="{66296B66-AFB7-48DD-903C-929E30EC753C}">
      <dgm:prSet/>
      <dgm:spPr/>
      <dgm:t>
        <a:bodyPr/>
        <a:lstStyle/>
        <a:p>
          <a:endParaRPr lang="en-IN"/>
        </a:p>
      </dgm:t>
    </dgm:pt>
    <dgm:pt modelId="{D8717EC1-F802-470D-956D-99544E93919B}" type="sibTrans" cxnId="{66296B66-AFB7-48DD-903C-929E30EC753C}">
      <dgm:prSet/>
      <dgm:spPr/>
      <dgm:t>
        <a:bodyPr/>
        <a:lstStyle/>
        <a:p>
          <a:endParaRPr lang="en-IN"/>
        </a:p>
      </dgm:t>
    </dgm:pt>
    <dgm:pt modelId="{5993DE0E-6DF9-4566-B922-B2ED2FF39ABE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 web based application. </a:t>
          </a:r>
        </a:p>
      </dgm:t>
    </dgm:pt>
    <dgm:pt modelId="{A8FA55A7-3AFD-4F12-B3B2-9DC89C0E463F}" type="parTrans" cxnId="{6CFA1287-DDC3-4A5E-8BEE-C2AAA5F6B695}">
      <dgm:prSet/>
      <dgm:spPr/>
      <dgm:t>
        <a:bodyPr/>
        <a:lstStyle/>
        <a:p>
          <a:endParaRPr lang="en-IN"/>
        </a:p>
      </dgm:t>
    </dgm:pt>
    <dgm:pt modelId="{CF44D07C-64B1-4552-9049-AD6ABF56345E}" type="sibTrans" cxnId="{6CFA1287-DDC3-4A5E-8BEE-C2AAA5F6B695}">
      <dgm:prSet/>
      <dgm:spPr/>
      <dgm:t>
        <a:bodyPr/>
        <a:lstStyle/>
        <a:p>
          <a:endParaRPr lang="en-IN"/>
        </a:p>
      </dgm:t>
    </dgm:pt>
    <dgm:pt modelId="{582F0EE1-D857-4F4E-B6C0-463016634B3F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stores information</a:t>
          </a:r>
        </a:p>
      </dgm:t>
    </dgm:pt>
    <dgm:pt modelId="{C01F66F6-DEDD-411A-8529-214D1F84061F}" type="parTrans" cxnId="{A0421C86-1B08-4107-BA71-D92E1246138D}">
      <dgm:prSet/>
      <dgm:spPr/>
      <dgm:t>
        <a:bodyPr/>
        <a:lstStyle/>
        <a:p>
          <a:endParaRPr lang="en-IN"/>
        </a:p>
      </dgm:t>
    </dgm:pt>
    <dgm:pt modelId="{66B1FB9A-D7F5-4328-9EDF-A40B97F89134}" type="sibTrans" cxnId="{A0421C86-1B08-4107-BA71-D92E1246138D}">
      <dgm:prSet/>
      <dgm:spPr/>
      <dgm:t>
        <a:bodyPr/>
        <a:lstStyle/>
        <a:p>
          <a:endParaRPr lang="en-IN"/>
        </a:p>
      </dgm:t>
    </dgm:pt>
    <dgm:pt modelId="{824DE81A-EDF2-4E4E-ABCA-1176DE946CB7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database management system that provides access to data. could be Oracle, Mongo, MySQL, MSSQL, PostgreSQL etc. data is accessed by the app layer through API calls</a:t>
          </a:r>
        </a:p>
      </dgm:t>
    </dgm:pt>
    <dgm:pt modelId="{BA1E77ED-5B55-43D5-919B-2942E01A1B8A}" type="parTrans" cxnId="{91F3AA65-2C5D-4B9F-A8A3-6C2252888846}">
      <dgm:prSet/>
      <dgm:spPr/>
      <dgm:t>
        <a:bodyPr/>
        <a:lstStyle/>
        <a:p>
          <a:endParaRPr lang="en-IN"/>
        </a:p>
      </dgm:t>
    </dgm:pt>
    <dgm:pt modelId="{8959F3F3-0ACA-4B00-9BEB-DB1B0B38999F}" type="sibTrans" cxnId="{91F3AA65-2C5D-4B9F-A8A3-6C2252888846}">
      <dgm:prSet/>
      <dgm:spPr/>
      <dgm:t>
        <a:bodyPr/>
        <a:lstStyle/>
        <a:p>
          <a:endParaRPr lang="en-IN"/>
        </a:p>
      </dgm:t>
    </dgm:pt>
    <dgm:pt modelId="{1529767D-529E-4F4F-A6DB-5291D06E32D8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handles logic process commands, makes logical decisions </a:t>
          </a:r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4FA60B-D0DB-49D9-B355-5ABECD76E748}" type="parTrans" cxnId="{8353A6C0-9606-408E-934A-20BBEDCD2BDB}">
      <dgm:prSet/>
      <dgm:spPr/>
      <dgm:t>
        <a:bodyPr/>
        <a:lstStyle/>
        <a:p>
          <a:endParaRPr lang="en-IN"/>
        </a:p>
      </dgm:t>
    </dgm:pt>
    <dgm:pt modelId="{324A999F-336D-4842-8860-4FDBB89C5DBB}" type="sibTrans" cxnId="{8353A6C0-9606-408E-934A-20BBEDCD2BDB}">
      <dgm:prSet/>
      <dgm:spPr/>
      <dgm:t>
        <a:bodyPr/>
        <a:lstStyle/>
        <a:p>
          <a:endParaRPr lang="en-IN"/>
        </a:p>
      </dgm:t>
    </dgm:pt>
    <dgm:pt modelId="{FF1222DB-A42E-4BEE-95E9-D8D98690F9B7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communicates with other tiers through application program interface calls</a:t>
          </a:r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2CC208-DDC8-45D9-9DE6-530B956D8D9A}" type="parTrans" cxnId="{8718E4B2-6960-4FAE-804E-8C3283549D94}">
      <dgm:prSet/>
      <dgm:spPr/>
      <dgm:t>
        <a:bodyPr/>
        <a:lstStyle/>
        <a:p>
          <a:endParaRPr lang="en-IN"/>
        </a:p>
      </dgm:t>
    </dgm:pt>
    <dgm:pt modelId="{D42300DF-F602-40C3-9736-60521CDE20D9}" type="sibTrans" cxnId="{8718E4B2-6960-4FAE-804E-8C3283549D94}">
      <dgm:prSet/>
      <dgm:spPr/>
      <dgm:t>
        <a:bodyPr/>
        <a:lstStyle/>
        <a:p>
          <a:endParaRPr lang="en-IN"/>
        </a:p>
      </dgm:t>
    </dgm:pt>
    <dgm:pt modelId="{125EA86C-18A6-4608-A823-A558F2734F67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consists of database and a program managing read and write access to a database</a:t>
          </a:r>
          <a:endParaRPr lang="en-IN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254B29-E0AD-45E3-BA09-7D2DF146C659}" type="parTrans" cxnId="{9FDCE4BE-9378-4FF5-A18A-B87927E4E845}">
      <dgm:prSet/>
      <dgm:spPr/>
      <dgm:t>
        <a:bodyPr/>
        <a:lstStyle/>
        <a:p>
          <a:endParaRPr lang="en-IN"/>
        </a:p>
      </dgm:t>
    </dgm:pt>
    <dgm:pt modelId="{91EDB4CA-B19E-4DC8-9218-ADD89E2C4252}" type="sibTrans" cxnId="{9FDCE4BE-9378-4FF5-A18A-B87927E4E845}">
      <dgm:prSet/>
      <dgm:spPr/>
      <dgm:t>
        <a:bodyPr/>
        <a:lstStyle/>
        <a:p>
          <a:endParaRPr lang="en-IN"/>
        </a:p>
      </dgm:t>
    </dgm:pt>
    <dgm:pt modelId="{9331327D-1F35-4B21-A5AB-8399AA60BEBE}" type="pres">
      <dgm:prSet presAssocID="{40024B46-A4D8-46AF-B6C1-D2FE8E0AC7DC}" presName="linearFlow" presStyleCnt="0">
        <dgm:presLayoutVars>
          <dgm:dir/>
          <dgm:animLvl val="lvl"/>
          <dgm:resizeHandles val="exact"/>
        </dgm:presLayoutVars>
      </dgm:prSet>
      <dgm:spPr/>
    </dgm:pt>
    <dgm:pt modelId="{0B6425CB-FA30-4E6C-8125-1C14CC97F270}" type="pres">
      <dgm:prSet presAssocID="{41AB2E6C-CE68-479C-B18A-3D1722E4E8E0}" presName="composite" presStyleCnt="0"/>
      <dgm:spPr/>
    </dgm:pt>
    <dgm:pt modelId="{EFD1011A-95FC-466C-BB8C-51E98EDD4ACA}" type="pres">
      <dgm:prSet presAssocID="{41AB2E6C-CE68-479C-B18A-3D1722E4E8E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740614-9EE4-4225-9A1B-A4096FCBF48A}" type="pres">
      <dgm:prSet presAssocID="{41AB2E6C-CE68-479C-B18A-3D1722E4E8E0}" presName="descendantText" presStyleLbl="alignAcc1" presStyleIdx="0" presStyleCnt="3">
        <dgm:presLayoutVars>
          <dgm:bulletEnabled val="1"/>
        </dgm:presLayoutVars>
      </dgm:prSet>
      <dgm:spPr/>
    </dgm:pt>
    <dgm:pt modelId="{F4828AA5-93A3-4286-85A9-5AB99A75C4C0}" type="pres">
      <dgm:prSet presAssocID="{61582813-9985-4F0E-8907-87DB079928BE}" presName="sp" presStyleCnt="0"/>
      <dgm:spPr/>
    </dgm:pt>
    <dgm:pt modelId="{A8C5B863-54F9-4DEB-B264-626ED51446EF}" type="pres">
      <dgm:prSet presAssocID="{B3C1CF88-E4D6-42F1-89BD-6952C664C96F}" presName="composite" presStyleCnt="0"/>
      <dgm:spPr/>
    </dgm:pt>
    <dgm:pt modelId="{9F4FE5FF-E37B-499A-8098-32FD95ED65BE}" type="pres">
      <dgm:prSet presAssocID="{B3C1CF88-E4D6-42F1-89BD-6952C664C96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18239DB-3CD7-436E-9264-3199F8388E27}" type="pres">
      <dgm:prSet presAssocID="{B3C1CF88-E4D6-42F1-89BD-6952C664C96F}" presName="descendantText" presStyleLbl="alignAcc1" presStyleIdx="1" presStyleCnt="3">
        <dgm:presLayoutVars>
          <dgm:bulletEnabled val="1"/>
        </dgm:presLayoutVars>
      </dgm:prSet>
      <dgm:spPr/>
    </dgm:pt>
    <dgm:pt modelId="{E0FC1EF7-401A-45CF-A93D-B74F14F1ECD6}" type="pres">
      <dgm:prSet presAssocID="{72241442-4075-4C9E-BA64-952F019D511E}" presName="sp" presStyleCnt="0"/>
      <dgm:spPr/>
    </dgm:pt>
    <dgm:pt modelId="{4BBBE599-29FD-4BBA-8731-C70CA7C9423B}" type="pres">
      <dgm:prSet presAssocID="{4A2205E0-CE47-494B-9DA2-944461F1FD76}" presName="composite" presStyleCnt="0"/>
      <dgm:spPr/>
    </dgm:pt>
    <dgm:pt modelId="{FEC7D4D7-6DB4-4A32-B9CA-82E97859647E}" type="pres">
      <dgm:prSet presAssocID="{4A2205E0-CE47-494B-9DA2-944461F1FD7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5A2880D-F791-4E2A-94E7-0E5E669BC385}" type="pres">
      <dgm:prSet presAssocID="{4A2205E0-CE47-494B-9DA2-944461F1FD7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F892F2F-78D1-44A6-BC6D-5A64A60CB9BC}" srcId="{B3C1CF88-E4D6-42F1-89BD-6952C664C96F}" destId="{DC9FABEA-053E-41FF-972C-1C31013D6D0F}" srcOrd="1" destOrd="0" parTransId="{4E3EFEA2-B65B-48A3-B2BE-1408C512044C}" sibTransId="{BB811061-697F-442B-96C2-5195DBB6C437}"/>
    <dgm:cxn modelId="{35AF1E31-F0AA-42FC-9847-1E68A254BFA4}" type="presOf" srcId="{582F0EE1-D857-4F4E-B6C0-463016634B3F}" destId="{D5A2880D-F791-4E2A-94E7-0E5E669BC385}" srcOrd="0" destOrd="0" presId="urn:microsoft.com/office/officeart/2005/8/layout/chevron2"/>
    <dgm:cxn modelId="{91F3AA65-2C5D-4B9F-A8A3-6C2252888846}" srcId="{4A2205E0-CE47-494B-9DA2-944461F1FD76}" destId="{824DE81A-EDF2-4E4E-ABCA-1176DE946CB7}" srcOrd="2" destOrd="0" parTransId="{BA1E77ED-5B55-43D5-919B-2942E01A1B8A}" sibTransId="{8959F3F3-0ACA-4B00-9BEB-DB1B0B38999F}"/>
    <dgm:cxn modelId="{66296B66-AFB7-48DD-903C-929E30EC753C}" srcId="{40024B46-A4D8-46AF-B6C1-D2FE8E0AC7DC}" destId="{4A2205E0-CE47-494B-9DA2-944461F1FD76}" srcOrd="2" destOrd="0" parTransId="{11CE71F8-D7AF-4119-83B5-6EBEE67ED6C8}" sibTransId="{D8717EC1-F802-470D-956D-99544E93919B}"/>
    <dgm:cxn modelId="{063CA968-37EC-489A-B18A-338B27B65725}" type="presOf" srcId="{D9CE5BB7-1C01-42CD-8F07-AF9AA77D9C9C}" destId="{6A740614-9EE4-4225-9A1B-A4096FCBF48A}" srcOrd="0" destOrd="0" presId="urn:microsoft.com/office/officeart/2005/8/layout/chevron2"/>
    <dgm:cxn modelId="{550AE36A-8B51-49F6-AC86-CFA003F12351}" type="presOf" srcId="{824DE81A-EDF2-4E4E-ABCA-1176DE946CB7}" destId="{D5A2880D-F791-4E2A-94E7-0E5E669BC385}" srcOrd="0" destOrd="2" presId="urn:microsoft.com/office/officeart/2005/8/layout/chevron2"/>
    <dgm:cxn modelId="{E0064A6B-610E-4C71-97B2-2B5AB6A87CD3}" type="presOf" srcId="{FF1222DB-A42E-4BEE-95E9-D8D98690F9B7}" destId="{6A740614-9EE4-4225-9A1B-A4096FCBF48A}" srcOrd="0" destOrd="3" presId="urn:microsoft.com/office/officeart/2005/8/layout/chevron2"/>
    <dgm:cxn modelId="{C6F7E653-ADE0-48C8-87AF-9A91DB830627}" srcId="{40024B46-A4D8-46AF-B6C1-D2FE8E0AC7DC}" destId="{B3C1CF88-E4D6-42F1-89BD-6952C664C96F}" srcOrd="1" destOrd="0" parTransId="{2EDCA55A-3453-4E6E-9721-4F6FCAC06BDE}" sibTransId="{72241442-4075-4C9E-BA64-952F019D511E}"/>
    <dgm:cxn modelId="{7AD8EF57-64F8-410A-8DD3-31E7BAE2D8FF}" type="presOf" srcId="{5993DE0E-6DF9-4566-B922-B2ED2FF39ABE}" destId="{6A740614-9EE4-4225-9A1B-A4096FCBF48A}" srcOrd="0" destOrd="1" presId="urn:microsoft.com/office/officeart/2005/8/layout/chevron2"/>
    <dgm:cxn modelId="{A0421C86-1B08-4107-BA71-D92E1246138D}" srcId="{4A2205E0-CE47-494B-9DA2-944461F1FD76}" destId="{582F0EE1-D857-4F4E-B6C0-463016634B3F}" srcOrd="0" destOrd="0" parTransId="{C01F66F6-DEDD-411A-8529-214D1F84061F}" sibTransId="{66B1FB9A-D7F5-4328-9EDF-A40B97F89134}"/>
    <dgm:cxn modelId="{6CFA1287-DDC3-4A5E-8BEE-C2AAA5F6B695}" srcId="{41AB2E6C-CE68-479C-B18A-3D1722E4E8E0}" destId="{5993DE0E-6DF9-4566-B922-B2ED2FF39ABE}" srcOrd="1" destOrd="0" parTransId="{A8FA55A7-3AFD-4F12-B3B2-9DC89C0E463F}" sibTransId="{CF44D07C-64B1-4552-9049-AD6ABF56345E}"/>
    <dgm:cxn modelId="{58801389-3C1B-438D-BE8F-BADDD9E4F0FE}" type="presOf" srcId="{41AB2E6C-CE68-479C-B18A-3D1722E4E8E0}" destId="{EFD1011A-95FC-466C-BB8C-51E98EDD4ACA}" srcOrd="0" destOrd="0" presId="urn:microsoft.com/office/officeart/2005/8/layout/chevron2"/>
    <dgm:cxn modelId="{3E52818B-A599-45C1-A533-F63A31A517F5}" type="presOf" srcId="{40024B46-A4D8-46AF-B6C1-D2FE8E0AC7DC}" destId="{9331327D-1F35-4B21-A5AB-8399AA60BEBE}" srcOrd="0" destOrd="0" presId="urn:microsoft.com/office/officeart/2005/8/layout/chevron2"/>
    <dgm:cxn modelId="{0C38518E-E740-4DE3-ABAD-472CB368374C}" type="presOf" srcId="{B3C1CF88-E4D6-42F1-89BD-6952C664C96F}" destId="{9F4FE5FF-E37B-499A-8098-32FD95ED65BE}" srcOrd="0" destOrd="0" presId="urn:microsoft.com/office/officeart/2005/8/layout/chevron2"/>
    <dgm:cxn modelId="{12DAA5A2-AEBF-40CC-BF0D-B855D2EB20FA}" srcId="{41AB2E6C-CE68-479C-B18A-3D1722E4E8E0}" destId="{D9CE5BB7-1C01-42CD-8F07-AF9AA77D9C9C}" srcOrd="0" destOrd="0" parTransId="{6032C1D3-D722-4749-BA36-C840895F2FED}" sibTransId="{EF981B51-D39F-412B-A774-A453BCA488E5}"/>
    <dgm:cxn modelId="{EC2554A6-5F0E-474F-A008-9643B70BDB46}" srcId="{40024B46-A4D8-46AF-B6C1-D2FE8E0AC7DC}" destId="{41AB2E6C-CE68-479C-B18A-3D1722E4E8E0}" srcOrd="0" destOrd="0" parTransId="{6BB82D3A-7ADB-41C9-8FD3-1EE55F7EC794}" sibTransId="{61582813-9985-4F0E-8907-87DB079928BE}"/>
    <dgm:cxn modelId="{9B5774AD-BCED-4E5D-B99D-D9CA9B9C2E72}" type="presOf" srcId="{4A2205E0-CE47-494B-9DA2-944461F1FD76}" destId="{FEC7D4D7-6DB4-4A32-B9CA-82E97859647E}" srcOrd="0" destOrd="0" presId="urn:microsoft.com/office/officeart/2005/8/layout/chevron2"/>
    <dgm:cxn modelId="{8718E4B2-6960-4FAE-804E-8C3283549D94}" srcId="{41AB2E6C-CE68-479C-B18A-3D1722E4E8E0}" destId="{FF1222DB-A42E-4BEE-95E9-D8D98690F9B7}" srcOrd="3" destOrd="0" parTransId="{132CC208-DDC8-45D9-9DE6-530B956D8D9A}" sibTransId="{D42300DF-F602-40C3-9736-60521CDE20D9}"/>
    <dgm:cxn modelId="{BE6F33B6-2950-405F-B56B-EDD5C1F5F81D}" srcId="{41AB2E6C-CE68-479C-B18A-3D1722E4E8E0}" destId="{78478FF0-B841-40F9-A182-ECA2D01649E2}" srcOrd="2" destOrd="0" parTransId="{4B111AE9-0861-48DA-8800-E34D964B4B7D}" sibTransId="{546EC07B-6D04-439E-BDD4-012C5CFEEED2}"/>
    <dgm:cxn modelId="{368BE9B6-84E6-4288-AD81-564A13205070}" type="presOf" srcId="{78478FF0-B841-40F9-A182-ECA2D01649E2}" destId="{6A740614-9EE4-4225-9A1B-A4096FCBF48A}" srcOrd="0" destOrd="2" presId="urn:microsoft.com/office/officeart/2005/8/layout/chevron2"/>
    <dgm:cxn modelId="{9FDCE4BE-9378-4FF5-A18A-B87927E4E845}" srcId="{4A2205E0-CE47-494B-9DA2-944461F1FD76}" destId="{125EA86C-18A6-4608-A823-A558F2734F67}" srcOrd="1" destOrd="0" parTransId="{32254B29-E0AD-45E3-BA09-7D2DF146C659}" sibTransId="{91EDB4CA-B19E-4DC8-9218-ADD89E2C4252}"/>
    <dgm:cxn modelId="{8353A6C0-9606-408E-934A-20BBEDCD2BDB}" srcId="{B3C1CF88-E4D6-42F1-89BD-6952C664C96F}" destId="{1529767D-529E-4F4F-A6DB-5291D06E32D8}" srcOrd="0" destOrd="0" parTransId="{454FA60B-D0DB-49D9-B355-5ABECD76E748}" sibTransId="{324A999F-336D-4842-8860-4FDBB89C5DBB}"/>
    <dgm:cxn modelId="{B9F0C3C2-4C56-4244-8B7F-B59048A4984C}" type="presOf" srcId="{DC9FABEA-053E-41FF-972C-1C31013D6D0F}" destId="{318239DB-3CD7-436E-9264-3199F8388E27}" srcOrd="0" destOrd="1" presId="urn:microsoft.com/office/officeart/2005/8/layout/chevron2"/>
    <dgm:cxn modelId="{8416D4FB-5955-4B5E-AEA2-B64FBFF5457C}" type="presOf" srcId="{1529767D-529E-4F4F-A6DB-5291D06E32D8}" destId="{318239DB-3CD7-436E-9264-3199F8388E27}" srcOrd="0" destOrd="0" presId="urn:microsoft.com/office/officeart/2005/8/layout/chevron2"/>
    <dgm:cxn modelId="{4DFEF0FC-E86F-4918-BA0A-D64519E516EE}" type="presOf" srcId="{125EA86C-18A6-4608-A823-A558F2734F67}" destId="{D5A2880D-F791-4E2A-94E7-0E5E669BC385}" srcOrd="0" destOrd="1" presId="urn:microsoft.com/office/officeart/2005/8/layout/chevron2"/>
    <dgm:cxn modelId="{D69A6BB6-3C56-4879-A48D-243AA49CECB6}" type="presParOf" srcId="{9331327D-1F35-4B21-A5AB-8399AA60BEBE}" destId="{0B6425CB-FA30-4E6C-8125-1C14CC97F270}" srcOrd="0" destOrd="0" presId="urn:microsoft.com/office/officeart/2005/8/layout/chevron2"/>
    <dgm:cxn modelId="{638209BC-1C94-479E-8905-79B07C3C9D17}" type="presParOf" srcId="{0B6425CB-FA30-4E6C-8125-1C14CC97F270}" destId="{EFD1011A-95FC-466C-BB8C-51E98EDD4ACA}" srcOrd="0" destOrd="0" presId="urn:microsoft.com/office/officeart/2005/8/layout/chevron2"/>
    <dgm:cxn modelId="{F539B0A6-6167-4308-8B15-70B66B7EC22D}" type="presParOf" srcId="{0B6425CB-FA30-4E6C-8125-1C14CC97F270}" destId="{6A740614-9EE4-4225-9A1B-A4096FCBF48A}" srcOrd="1" destOrd="0" presId="urn:microsoft.com/office/officeart/2005/8/layout/chevron2"/>
    <dgm:cxn modelId="{F92572EF-440E-47CF-B8BB-0E6828668208}" type="presParOf" srcId="{9331327D-1F35-4B21-A5AB-8399AA60BEBE}" destId="{F4828AA5-93A3-4286-85A9-5AB99A75C4C0}" srcOrd="1" destOrd="0" presId="urn:microsoft.com/office/officeart/2005/8/layout/chevron2"/>
    <dgm:cxn modelId="{DD7559BA-3358-4793-B4A4-3CEAA94D5FA3}" type="presParOf" srcId="{9331327D-1F35-4B21-A5AB-8399AA60BEBE}" destId="{A8C5B863-54F9-4DEB-B264-626ED51446EF}" srcOrd="2" destOrd="0" presId="urn:microsoft.com/office/officeart/2005/8/layout/chevron2"/>
    <dgm:cxn modelId="{C7184C94-B2FE-4172-B8DD-F32E09866806}" type="presParOf" srcId="{A8C5B863-54F9-4DEB-B264-626ED51446EF}" destId="{9F4FE5FF-E37B-499A-8098-32FD95ED65BE}" srcOrd="0" destOrd="0" presId="urn:microsoft.com/office/officeart/2005/8/layout/chevron2"/>
    <dgm:cxn modelId="{86010E45-0835-4469-AF36-ADD4AD019AAD}" type="presParOf" srcId="{A8C5B863-54F9-4DEB-B264-626ED51446EF}" destId="{318239DB-3CD7-436E-9264-3199F8388E27}" srcOrd="1" destOrd="0" presId="urn:microsoft.com/office/officeart/2005/8/layout/chevron2"/>
    <dgm:cxn modelId="{15AB834A-B865-4D73-B2CB-B60F8D187E6D}" type="presParOf" srcId="{9331327D-1F35-4B21-A5AB-8399AA60BEBE}" destId="{E0FC1EF7-401A-45CF-A93D-B74F14F1ECD6}" srcOrd="3" destOrd="0" presId="urn:microsoft.com/office/officeart/2005/8/layout/chevron2"/>
    <dgm:cxn modelId="{BF3494AA-3B0A-4517-B417-604EAADC8F76}" type="presParOf" srcId="{9331327D-1F35-4B21-A5AB-8399AA60BEBE}" destId="{4BBBE599-29FD-4BBA-8731-C70CA7C9423B}" srcOrd="4" destOrd="0" presId="urn:microsoft.com/office/officeart/2005/8/layout/chevron2"/>
    <dgm:cxn modelId="{A109C8DC-6A55-4871-95E5-70D9C7B3A23D}" type="presParOf" srcId="{4BBBE599-29FD-4BBA-8731-C70CA7C9423B}" destId="{FEC7D4D7-6DB4-4A32-B9CA-82E97859647E}" srcOrd="0" destOrd="0" presId="urn:microsoft.com/office/officeart/2005/8/layout/chevron2"/>
    <dgm:cxn modelId="{28DF58D4-0DD1-4B1F-B30E-1E74E02240EB}" type="presParOf" srcId="{4BBBE599-29FD-4BBA-8731-C70CA7C9423B}" destId="{D5A2880D-F791-4E2A-94E7-0E5E669BC3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1011A-95FC-466C-BB8C-51E98EDD4ACA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Presentation tier</a:t>
          </a:r>
        </a:p>
      </dsp:txBody>
      <dsp:txXfrm rot="-5400000">
        <a:off x="1" y="520688"/>
        <a:ext cx="1039018" cy="445294"/>
      </dsp:txXfrm>
    </dsp:sp>
    <dsp:sp modelId="{6A740614-9EE4-4225-9A1B-A4096FCBF48A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 </a:t>
          </a:r>
          <a:r>
            <a:rPr lang="en-IN" sz="1000" kern="1200" dirty="0">
              <a:latin typeface="Arial" panose="020B0604020202020204" pitchFamily="34" charset="0"/>
              <a:cs typeface="Arial" panose="020B0604020202020204" pitchFamily="34" charset="0"/>
            </a:rPr>
            <a:t>front end layer- graphical user interface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>
              <a:latin typeface="Arial" panose="020B0604020202020204" pitchFamily="34" charset="0"/>
              <a:cs typeface="Arial" panose="020B0604020202020204" pitchFamily="34" charset="0"/>
            </a:rPr>
            <a:t> web based application.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>
              <a:latin typeface="Arial" panose="020B0604020202020204" pitchFamily="34" charset="0"/>
              <a:cs typeface="Arial" panose="020B0604020202020204" pitchFamily="34" charset="0"/>
            </a:rPr>
            <a:t>Built in HTML5, JS or CSS or web dev frameworks like Angular, Aurora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latin typeface="Arial" panose="020B0604020202020204" pitchFamily="34" charset="0"/>
              <a:cs typeface="Arial" panose="020B0604020202020204" pitchFamily="34" charset="0"/>
            </a:rPr>
            <a:t>communicates with other tiers through application program interface calls</a:t>
          </a:r>
          <a:endParaRPr lang="en-IN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039018" y="48278"/>
        <a:ext cx="5009883" cy="870607"/>
      </dsp:txXfrm>
    </dsp:sp>
    <dsp:sp modelId="{9F4FE5FF-E37B-499A-8098-32FD95ED65BE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Application tier</a:t>
          </a:r>
        </a:p>
      </dsp:txBody>
      <dsp:txXfrm rot="-5400000">
        <a:off x="1" y="1809352"/>
        <a:ext cx="1039018" cy="445294"/>
      </dsp:txXfrm>
    </dsp:sp>
    <dsp:sp modelId="{318239DB-3CD7-436E-9264-3199F8388E27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latin typeface="Arial" panose="020B0604020202020204" pitchFamily="34" charset="0"/>
              <a:cs typeface="Arial" panose="020B0604020202020204" pitchFamily="34" charset="0"/>
            </a:rPr>
            <a:t>handles logic process commands, makes logical decisions </a:t>
          </a:r>
          <a:endParaRPr lang="en-IN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>
              <a:latin typeface="Arial" panose="020B0604020202020204" pitchFamily="34" charset="0"/>
              <a:cs typeface="Arial" panose="020B0604020202020204" pitchFamily="34" charset="0"/>
            </a:rPr>
            <a:t> that drives the application core capabilities written in Java, Rub, Python, C#, C++ etc. It models a query and conveys to database tier</a:t>
          </a:r>
        </a:p>
      </dsp:txBody>
      <dsp:txXfrm rot="-5400000">
        <a:off x="1039018" y="1336942"/>
        <a:ext cx="5009883" cy="870607"/>
      </dsp:txXfrm>
    </dsp:sp>
    <dsp:sp modelId="{FEC7D4D7-6DB4-4A32-B9CA-82E97859647E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Data  tier</a:t>
          </a:r>
        </a:p>
      </dsp:txBody>
      <dsp:txXfrm rot="-5400000">
        <a:off x="1" y="3098016"/>
        <a:ext cx="1039018" cy="445294"/>
      </dsp:txXfrm>
    </dsp:sp>
    <dsp:sp modelId="{D5A2880D-F791-4E2A-94E7-0E5E669BC385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>
              <a:latin typeface="Arial" panose="020B0604020202020204" pitchFamily="34" charset="0"/>
              <a:cs typeface="Arial" panose="020B0604020202020204" pitchFamily="34" charset="0"/>
            </a:rPr>
            <a:t>stores information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latin typeface="Arial" panose="020B0604020202020204" pitchFamily="34" charset="0"/>
              <a:cs typeface="Arial" panose="020B0604020202020204" pitchFamily="34" charset="0"/>
            </a:rPr>
            <a:t>consists of database and a program managing read and write access to a database</a:t>
          </a:r>
          <a:endParaRPr lang="en-IN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>
              <a:latin typeface="Arial" panose="020B0604020202020204" pitchFamily="34" charset="0"/>
              <a:cs typeface="Arial" panose="020B0604020202020204" pitchFamily="34" charset="0"/>
            </a:rPr>
            <a:t>database management system that provides access to data. could be Oracle, Mongo, MySQL, MSSQL, PostgreSQL etc. data is accessed by the app layer through API calls</a:t>
          </a:r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49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4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3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49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1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2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6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2BC34EB-9E24-4E9E-8DDD-F1C9CB745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373287"/>
              </p:ext>
            </p:extLst>
          </p:nvPr>
        </p:nvGraphicFramePr>
        <p:xfrm>
          <a:off x="1143000" y="2362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864F651B-BB35-4F48-BC10-4D0A8B98FF7B}"/>
              </a:ext>
            </a:extLst>
          </p:cNvPr>
          <p:cNvSpPr/>
          <p:nvPr/>
        </p:nvSpPr>
        <p:spPr>
          <a:xfrm>
            <a:off x="1160585" y="1636932"/>
            <a:ext cx="4724400" cy="533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 layer Architecture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client-server architecture</a:t>
            </a:r>
          </a:p>
          <a:p>
            <a:pPr algn="ctr"/>
            <a:endParaRPr lang="en-IN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38409124-16AB-46E8-86EF-4D76A5AAEDBA}"/>
              </a:ext>
            </a:extLst>
          </p:cNvPr>
          <p:cNvSpPr/>
          <p:nvPr/>
        </p:nvSpPr>
        <p:spPr>
          <a:xfrm>
            <a:off x="6695635" y="4495214"/>
            <a:ext cx="3810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85678ECC-E10B-4ED7-9783-B022F31C3A1C}"/>
              </a:ext>
            </a:extLst>
          </p:cNvPr>
          <p:cNvSpPr/>
          <p:nvPr/>
        </p:nvSpPr>
        <p:spPr>
          <a:xfrm>
            <a:off x="6705600" y="3250614"/>
            <a:ext cx="3810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0D567-D38B-4F70-B38A-4B0C5ECCF07B}"/>
              </a:ext>
            </a:extLst>
          </p:cNvPr>
          <p:cNvSpPr txBox="1"/>
          <p:nvPr/>
        </p:nvSpPr>
        <p:spPr>
          <a:xfrm>
            <a:off x="266700" y="140847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/>
              <a:t>Challenge #1</a:t>
            </a:r>
            <a:endParaRPr lang="en-IN" b="1"/>
          </a:p>
          <a:p>
            <a:r>
              <a:rPr lang="en-IN"/>
              <a:t>A 3 tier environment is a common setup. Use a tool of your choosing/familiarity create these resources. Please remember we will not be judged on the outcome but more focusing on the approach, style and reproducibility.</a:t>
            </a:r>
          </a:p>
          <a:p>
            <a:r>
              <a:rPr lang="en-IN" b="1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4484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54A6044-42B8-474A-ADB6-8D201C337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07470"/>
              </p:ext>
            </p:extLst>
          </p:nvPr>
        </p:nvGraphicFramePr>
        <p:xfrm>
          <a:off x="304800" y="685800"/>
          <a:ext cx="8534400" cy="593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88671714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01536219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474097119"/>
                    </a:ext>
                  </a:extLst>
                </a:gridCol>
              </a:tblGrid>
              <a:tr h="36501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13945"/>
                  </a:ext>
                </a:extLst>
              </a:tr>
              <a:tr h="630032">
                <a:tc>
                  <a:txBody>
                    <a:bodyPr/>
                    <a:lstStyle/>
                    <a:p>
                      <a:r>
                        <a:rPr lang="en-GB" dirty="0"/>
                        <a:t>Presentation tier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Domain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Route 53-DNS settings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81835"/>
                  </a:ext>
                </a:extLst>
              </a:tr>
              <a:tr h="36501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Front end code –html, CSS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EC2 server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88972"/>
                  </a:ext>
                </a:extLst>
              </a:tr>
              <a:tr h="365018">
                <a:tc>
                  <a:txBody>
                    <a:bodyPr/>
                    <a:lstStyle/>
                    <a:p>
                      <a:r>
                        <a:rPr lang="en-GB" dirty="0"/>
                        <a:t>Business tier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Web application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EC2 server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57470"/>
                  </a:ext>
                </a:extLst>
              </a:tr>
              <a:tr h="365018">
                <a:tc>
                  <a:txBody>
                    <a:bodyPr/>
                    <a:lstStyle/>
                    <a:p>
                      <a:r>
                        <a:rPr lang="en-GB" dirty="0"/>
                        <a:t>Data tier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RDS, Dynamo DB, </a:t>
                      </a:r>
                      <a:r>
                        <a:rPr lang="en-GB" dirty="0" err="1"/>
                        <a:t>ElastiCache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2512"/>
                  </a:ext>
                </a:extLst>
              </a:tr>
              <a:tr h="365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Allied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SNS, SES, IAM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06364"/>
                  </a:ext>
                </a:extLst>
              </a:tr>
              <a:tr h="36501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Routing policies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Route 53, Load Balancer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50101"/>
                  </a:ext>
                </a:extLst>
              </a:tr>
              <a:tr h="36501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 availability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Autoscaling Group, Route 53, ELB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83106"/>
                  </a:ext>
                </a:extLst>
              </a:tr>
              <a:tr h="36501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ELB, Route53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63420"/>
                  </a:ext>
                </a:extLst>
              </a:tr>
              <a:tr h="36501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Static Content storage- media files, images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S3, EBS 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19466"/>
                  </a:ext>
                </a:extLst>
              </a:tr>
              <a:tr h="36501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 Delivery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Cloudfront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20243"/>
                  </a:ext>
                </a:extLst>
              </a:tr>
              <a:tr h="36501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Security, Communication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IAM , WAF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2499"/>
                  </a:ext>
                </a:extLst>
              </a:tr>
              <a:tr h="36501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CloudWatch, CloudTrail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367417"/>
                  </a:ext>
                </a:extLst>
              </a:tr>
              <a:tr h="36501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Serverless computing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lambda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987979"/>
                  </a:ext>
                </a:extLst>
              </a:tr>
            </a:tbl>
          </a:graphicData>
        </a:graphic>
      </p:graphicFrame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E89EE1E-EA7D-4B1C-A27B-DB240CA1C865}"/>
              </a:ext>
            </a:extLst>
          </p:cNvPr>
          <p:cNvSpPr/>
          <p:nvPr/>
        </p:nvSpPr>
        <p:spPr>
          <a:xfrm>
            <a:off x="1981200" y="0"/>
            <a:ext cx="4724400" cy="533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Components of a 3 –tier web application hosting in AWS cloud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91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61" y="2135452"/>
            <a:ext cx="1150474" cy="68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01" y="573651"/>
            <a:ext cx="741833" cy="59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01" y="24227"/>
            <a:ext cx="614362" cy="70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85828" y="1245956"/>
            <a:ext cx="6885633" cy="533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036752" y="-37165"/>
            <a:ext cx="1322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Developers</a:t>
            </a:r>
          </a:p>
          <a:p>
            <a:r>
              <a:rPr lang="en-GB" sz="1100" dirty="0"/>
              <a:t>Testers</a:t>
            </a:r>
            <a:endParaRPr lang="en-IN" sz="1100" dirty="0"/>
          </a:p>
        </p:txBody>
      </p:sp>
      <p:sp>
        <p:nvSpPr>
          <p:cNvPr id="8" name="AutoShape 14" descr="AWS Compute and Networking - Vector stencils library | Cloud ..."/>
          <p:cNvSpPr>
            <a:spLocks noChangeAspect="1" noChangeArrowheads="1"/>
          </p:cNvSpPr>
          <p:nvPr/>
        </p:nvSpPr>
        <p:spPr bwMode="auto">
          <a:xfrm>
            <a:off x="21526" y="41910"/>
            <a:ext cx="16954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" y="1244547"/>
            <a:ext cx="584493" cy="62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90" y="1985820"/>
            <a:ext cx="1243583" cy="65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326" y="2476356"/>
            <a:ext cx="13352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Routing Policies</a:t>
            </a:r>
          </a:p>
          <a:p>
            <a:r>
              <a:rPr lang="en-GB" sz="1100" dirty="0"/>
              <a:t>Geo routing</a:t>
            </a:r>
          </a:p>
          <a:p>
            <a:r>
              <a:rPr lang="en-GB" sz="1100" dirty="0"/>
              <a:t>Latency routing</a:t>
            </a:r>
            <a:endParaRPr lang="en-IN" sz="1100" dirty="0"/>
          </a:p>
        </p:txBody>
      </p:sp>
      <p:sp>
        <p:nvSpPr>
          <p:cNvPr id="11" name="Up-Down Arrow 10"/>
          <p:cNvSpPr/>
          <p:nvPr/>
        </p:nvSpPr>
        <p:spPr>
          <a:xfrm flipH="1">
            <a:off x="343343" y="929694"/>
            <a:ext cx="45719" cy="381565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Up-Down Arrow 14"/>
          <p:cNvSpPr/>
          <p:nvPr/>
        </p:nvSpPr>
        <p:spPr>
          <a:xfrm>
            <a:off x="349054" y="1755154"/>
            <a:ext cx="58443" cy="2662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058" y="3887830"/>
            <a:ext cx="657660" cy="69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Elbow Connector 19"/>
          <p:cNvCxnSpPr/>
          <p:nvPr/>
        </p:nvCxnSpPr>
        <p:spPr>
          <a:xfrm>
            <a:off x="815056" y="3825925"/>
            <a:ext cx="774040" cy="49399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" y="3248671"/>
            <a:ext cx="8667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Up-Down Arrow 26"/>
          <p:cNvSpPr/>
          <p:nvPr/>
        </p:nvSpPr>
        <p:spPr>
          <a:xfrm>
            <a:off x="397334" y="2953583"/>
            <a:ext cx="45719" cy="2662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9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4" y="4233967"/>
            <a:ext cx="805639" cy="69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148357" y="2338098"/>
            <a:ext cx="2580288" cy="3725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2098592" y="6187208"/>
            <a:ext cx="18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Availability zone A</a:t>
            </a:r>
            <a:endParaRPr lang="en-IN" dirty="0"/>
          </a:p>
        </p:txBody>
      </p:sp>
      <p:pic>
        <p:nvPicPr>
          <p:cNvPr id="37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51" y="3277683"/>
            <a:ext cx="682947" cy="72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37" y="3208768"/>
            <a:ext cx="614761" cy="59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490628" y="2587954"/>
            <a:ext cx="1915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EC2 instance WEB SERVER</a:t>
            </a:r>
            <a:endParaRPr lang="en-IN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10170" y="3853805"/>
            <a:ext cx="7889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RDS instance</a:t>
            </a:r>
          </a:p>
          <a:p>
            <a:endParaRPr lang="en-IN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284" y="3823573"/>
            <a:ext cx="580882" cy="81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Elbow Connector 48"/>
          <p:cNvCxnSpPr>
            <a:cxnSpLocks/>
            <a:stCxn id="37" idx="1"/>
          </p:cNvCxnSpPr>
          <p:nvPr/>
        </p:nvCxnSpPr>
        <p:spPr>
          <a:xfrm rot="10800000" flipV="1">
            <a:off x="1821719" y="3639427"/>
            <a:ext cx="911633" cy="2643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80" y="1562909"/>
            <a:ext cx="674712" cy="589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358476" y="6079732"/>
            <a:ext cx="18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Availability zone B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4167018" y="6525344"/>
            <a:ext cx="17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US-East-Region 1</a:t>
            </a:r>
            <a:endParaRPr lang="en-IN" dirty="0"/>
          </a:p>
        </p:txBody>
      </p:sp>
      <p:sp>
        <p:nvSpPr>
          <p:cNvPr id="56" name="Right Arrow 55"/>
          <p:cNvSpPr/>
          <p:nvPr/>
        </p:nvSpPr>
        <p:spPr>
          <a:xfrm>
            <a:off x="5533453" y="1771368"/>
            <a:ext cx="149053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97" name="Down Arrow 4096"/>
          <p:cNvSpPr/>
          <p:nvPr/>
        </p:nvSpPr>
        <p:spPr>
          <a:xfrm>
            <a:off x="6954011" y="1725786"/>
            <a:ext cx="174016" cy="589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03" name="Left Arrow 4102"/>
          <p:cNvSpPr/>
          <p:nvPr/>
        </p:nvSpPr>
        <p:spPr>
          <a:xfrm>
            <a:off x="3305375" y="1755154"/>
            <a:ext cx="153970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04" name="Down Arrow 4103"/>
          <p:cNvSpPr/>
          <p:nvPr/>
        </p:nvSpPr>
        <p:spPr>
          <a:xfrm>
            <a:off x="3259656" y="1788515"/>
            <a:ext cx="191752" cy="497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05" name="TextBox 4104"/>
          <p:cNvSpPr txBox="1"/>
          <p:nvPr/>
        </p:nvSpPr>
        <p:spPr>
          <a:xfrm>
            <a:off x="3722073" y="1190075"/>
            <a:ext cx="2670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  Load Balancer</a:t>
            </a:r>
          </a:p>
          <a:p>
            <a:endParaRPr lang="en-IN" dirty="0"/>
          </a:p>
        </p:txBody>
      </p:sp>
      <p:pic>
        <p:nvPicPr>
          <p:cNvPr id="410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262" y="4181004"/>
            <a:ext cx="875860" cy="44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774" y="1569540"/>
            <a:ext cx="847363" cy="86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17" y="2935468"/>
            <a:ext cx="619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74" y="68422"/>
            <a:ext cx="1874881" cy="117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10" name="Bent Arrow 4109"/>
          <p:cNvSpPr/>
          <p:nvPr/>
        </p:nvSpPr>
        <p:spPr>
          <a:xfrm>
            <a:off x="5831817" y="579724"/>
            <a:ext cx="1328936" cy="749149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4112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96" y="4642765"/>
            <a:ext cx="457610" cy="51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13" name="TextBox 4112"/>
          <p:cNvSpPr txBox="1"/>
          <p:nvPr/>
        </p:nvSpPr>
        <p:spPr>
          <a:xfrm>
            <a:off x="1419157" y="5185307"/>
            <a:ext cx="6367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Amazon </a:t>
            </a:r>
          </a:p>
          <a:p>
            <a:r>
              <a:rPr lang="en-GB" sz="1000" dirty="0"/>
              <a:t>Glacier</a:t>
            </a:r>
          </a:p>
          <a:p>
            <a:endParaRPr lang="en-IN" dirty="0"/>
          </a:p>
        </p:txBody>
      </p:sp>
      <p:cxnSp>
        <p:nvCxnSpPr>
          <p:cNvPr id="4116" name="Straight Arrow Connector 4115"/>
          <p:cNvCxnSpPr>
            <a:endCxn id="4112" idx="0"/>
          </p:cNvCxnSpPr>
          <p:nvPr/>
        </p:nvCxnSpPr>
        <p:spPr>
          <a:xfrm flipH="1">
            <a:off x="1817901" y="4347448"/>
            <a:ext cx="3814" cy="295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0BE6315-179B-4D9D-8C87-A2B8A564F3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040" y="473683"/>
            <a:ext cx="682947" cy="471514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493A8B3-1F03-4E96-A065-C38EBC88973D}"/>
              </a:ext>
            </a:extLst>
          </p:cNvPr>
          <p:cNvSpPr txBox="1"/>
          <p:nvPr/>
        </p:nvSpPr>
        <p:spPr>
          <a:xfrm>
            <a:off x="13591" y="253539"/>
            <a:ext cx="550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Users</a:t>
            </a:r>
          </a:p>
          <a:p>
            <a:endParaRPr lang="en-IN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4B54A-B323-46FC-9654-EAF2F95255D4}"/>
              </a:ext>
            </a:extLst>
          </p:cNvPr>
          <p:cNvSpPr txBox="1"/>
          <p:nvPr/>
        </p:nvSpPr>
        <p:spPr>
          <a:xfrm>
            <a:off x="1226240" y="288438"/>
            <a:ext cx="1457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Roles</a:t>
            </a:r>
          </a:p>
          <a:p>
            <a:r>
              <a:rPr lang="en-GB" sz="1000" dirty="0"/>
              <a:t>Credentials</a:t>
            </a:r>
          </a:p>
          <a:p>
            <a:endParaRPr lang="en-GB" sz="1000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EF525-D208-4627-B9E3-8E51B4073950}"/>
              </a:ext>
            </a:extLst>
          </p:cNvPr>
          <p:cNvSpPr txBox="1"/>
          <p:nvPr/>
        </p:nvSpPr>
        <p:spPr>
          <a:xfrm>
            <a:off x="112537" y="-13354"/>
            <a:ext cx="33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1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B85896-276E-4796-8C84-CAEAF79E1E41}"/>
              </a:ext>
            </a:extLst>
          </p:cNvPr>
          <p:cNvSpPr txBox="1"/>
          <p:nvPr/>
        </p:nvSpPr>
        <p:spPr>
          <a:xfrm flipH="1">
            <a:off x="542197" y="1139261"/>
            <a:ext cx="40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2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9ACFA5-2CA7-49A2-90D2-8E5E054210A7}"/>
              </a:ext>
            </a:extLst>
          </p:cNvPr>
          <p:cNvSpPr txBox="1"/>
          <p:nvPr/>
        </p:nvSpPr>
        <p:spPr>
          <a:xfrm>
            <a:off x="758795" y="4255076"/>
            <a:ext cx="33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5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17BAB1-B616-45E8-AAB3-A3C76C60354B}"/>
              </a:ext>
            </a:extLst>
          </p:cNvPr>
          <p:cNvSpPr txBox="1"/>
          <p:nvPr/>
        </p:nvSpPr>
        <p:spPr>
          <a:xfrm>
            <a:off x="1068869" y="1817246"/>
            <a:ext cx="33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3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37C641-F4D9-48F3-88CC-49EE4243FAB5}"/>
              </a:ext>
            </a:extLst>
          </p:cNvPr>
          <p:cNvSpPr txBox="1"/>
          <p:nvPr/>
        </p:nvSpPr>
        <p:spPr>
          <a:xfrm>
            <a:off x="1056381" y="2926680"/>
            <a:ext cx="33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4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4C5130E-ACF0-47F0-B6E4-AD102EC94369}"/>
              </a:ext>
            </a:extLst>
          </p:cNvPr>
          <p:cNvSpPr txBox="1"/>
          <p:nvPr/>
        </p:nvSpPr>
        <p:spPr>
          <a:xfrm>
            <a:off x="4041654" y="3051791"/>
            <a:ext cx="43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9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AA9C66-4B35-4A3B-BF51-ABFE1A66A006}"/>
              </a:ext>
            </a:extLst>
          </p:cNvPr>
          <p:cNvSpPr txBox="1"/>
          <p:nvPr/>
        </p:nvSpPr>
        <p:spPr>
          <a:xfrm>
            <a:off x="2590636" y="3147391"/>
            <a:ext cx="33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8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CC049-AC43-4073-B69B-75E1B711A28C}"/>
              </a:ext>
            </a:extLst>
          </p:cNvPr>
          <p:cNvSpPr txBox="1"/>
          <p:nvPr/>
        </p:nvSpPr>
        <p:spPr>
          <a:xfrm>
            <a:off x="1480001" y="3544259"/>
            <a:ext cx="47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11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E84D1E-00CF-4F21-BC0F-1E70C1CA8BD6}"/>
              </a:ext>
            </a:extLst>
          </p:cNvPr>
          <p:cNvSpPr txBox="1"/>
          <p:nvPr/>
        </p:nvSpPr>
        <p:spPr>
          <a:xfrm>
            <a:off x="3531828" y="1201156"/>
            <a:ext cx="33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6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127774-6F93-41A4-B0E0-1DBCAA59A0EE}"/>
              </a:ext>
            </a:extLst>
          </p:cNvPr>
          <p:cNvSpPr txBox="1"/>
          <p:nvPr/>
        </p:nvSpPr>
        <p:spPr>
          <a:xfrm>
            <a:off x="4919557" y="5110452"/>
            <a:ext cx="33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7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CF60A1D-BB0F-43E6-A86F-730958952B6D}"/>
              </a:ext>
            </a:extLst>
          </p:cNvPr>
          <p:cNvSpPr/>
          <p:nvPr/>
        </p:nvSpPr>
        <p:spPr>
          <a:xfrm>
            <a:off x="712163" y="3515491"/>
            <a:ext cx="741027" cy="4571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A5A5EB3-BC78-4ECD-A3A3-CF906110D3C4}"/>
              </a:ext>
            </a:extLst>
          </p:cNvPr>
          <p:cNvSpPr/>
          <p:nvPr/>
        </p:nvSpPr>
        <p:spPr>
          <a:xfrm>
            <a:off x="1453190" y="1856772"/>
            <a:ext cx="45719" cy="17085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315C554-12EC-4E8A-83EE-2ACC8DD5E03D}"/>
              </a:ext>
            </a:extLst>
          </p:cNvPr>
          <p:cNvSpPr/>
          <p:nvPr/>
        </p:nvSpPr>
        <p:spPr>
          <a:xfrm>
            <a:off x="1487479" y="1858085"/>
            <a:ext cx="1783607" cy="84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B44DB0-2D16-426C-8276-CB1F422DC9A0}"/>
              </a:ext>
            </a:extLst>
          </p:cNvPr>
          <p:cNvSpPr txBox="1"/>
          <p:nvPr/>
        </p:nvSpPr>
        <p:spPr>
          <a:xfrm>
            <a:off x="1700057" y="6144360"/>
            <a:ext cx="46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10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85379A-C493-460C-8229-AB1E5B122F75}"/>
              </a:ext>
            </a:extLst>
          </p:cNvPr>
          <p:cNvSpPr txBox="1"/>
          <p:nvPr/>
        </p:nvSpPr>
        <p:spPr>
          <a:xfrm>
            <a:off x="1363621" y="4506907"/>
            <a:ext cx="43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12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86AC91F-4CCB-4F5F-A3CF-E51EC69F4058}"/>
              </a:ext>
            </a:extLst>
          </p:cNvPr>
          <p:cNvSpPr txBox="1"/>
          <p:nvPr/>
        </p:nvSpPr>
        <p:spPr>
          <a:xfrm>
            <a:off x="5777745" y="6545199"/>
            <a:ext cx="42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16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DFB643-8395-4C68-B08F-43589C3BC128}"/>
              </a:ext>
            </a:extLst>
          </p:cNvPr>
          <p:cNvSpPr txBox="1"/>
          <p:nvPr/>
        </p:nvSpPr>
        <p:spPr>
          <a:xfrm>
            <a:off x="8435710" y="1311259"/>
            <a:ext cx="42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14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988D660-D811-415F-A967-1F3CEA8EE30C}"/>
              </a:ext>
            </a:extLst>
          </p:cNvPr>
          <p:cNvSpPr txBox="1"/>
          <p:nvPr/>
        </p:nvSpPr>
        <p:spPr>
          <a:xfrm>
            <a:off x="8491691" y="3639427"/>
            <a:ext cx="47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14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209654-D90E-4F64-9425-708712CD0241}"/>
              </a:ext>
            </a:extLst>
          </p:cNvPr>
          <p:cNvSpPr txBox="1"/>
          <p:nvPr/>
        </p:nvSpPr>
        <p:spPr>
          <a:xfrm>
            <a:off x="6897520" y="111629"/>
            <a:ext cx="52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13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77A661D-BC00-4CA6-8AA5-A3E3B7E563AE}"/>
              </a:ext>
            </a:extLst>
          </p:cNvPr>
          <p:cNvSpPr txBox="1"/>
          <p:nvPr/>
        </p:nvSpPr>
        <p:spPr>
          <a:xfrm>
            <a:off x="8417422" y="2458837"/>
            <a:ext cx="4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15</a:t>
            </a:r>
            <a:endParaRPr lang="en-IN" dirty="0">
              <a:highlight>
                <a:srgbClr val="00FFFF"/>
              </a:highligh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6A9952-3879-4931-A541-9B84F4A820D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70234" y="2776895"/>
            <a:ext cx="469554" cy="640301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6982867C-4D0C-41B4-805B-A6264EFB701C}"/>
              </a:ext>
            </a:extLst>
          </p:cNvPr>
          <p:cNvSpPr/>
          <p:nvPr/>
        </p:nvSpPr>
        <p:spPr>
          <a:xfrm>
            <a:off x="8813577" y="1219860"/>
            <a:ext cx="124477" cy="1909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2" name="Picture 7">
            <a:extLst>
              <a:ext uri="{FF2B5EF4-FFF2-40B4-BE49-F238E27FC236}">
                <a16:creationId xmlns:a16="http://schemas.microsoft.com/office/drawing/2014/main" id="{7E72A3DA-7C24-4646-906C-D0A25925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07" y="4200828"/>
            <a:ext cx="836702" cy="42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A2484A-D716-432F-AD8E-2BE60A9BF28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11016" y="539417"/>
            <a:ext cx="713031" cy="69564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FD3885A-B042-4EEA-9F88-1D4B6AC8E6BE}"/>
              </a:ext>
            </a:extLst>
          </p:cNvPr>
          <p:cNvSpPr txBox="1"/>
          <p:nvPr/>
        </p:nvSpPr>
        <p:spPr>
          <a:xfrm>
            <a:off x="4845080" y="799538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16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119" name="Callout: Down Arrow 118">
            <a:extLst>
              <a:ext uri="{FF2B5EF4-FFF2-40B4-BE49-F238E27FC236}">
                <a16:creationId xmlns:a16="http://schemas.microsoft.com/office/drawing/2014/main" id="{0E4A53C1-4EA0-44A4-A731-CE5DE98A7859}"/>
              </a:ext>
            </a:extLst>
          </p:cNvPr>
          <p:cNvSpPr/>
          <p:nvPr/>
        </p:nvSpPr>
        <p:spPr>
          <a:xfrm>
            <a:off x="2308614" y="12778"/>
            <a:ext cx="4181279" cy="855865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C843E7-E516-4987-8818-F1221563880F}"/>
              </a:ext>
            </a:extLst>
          </p:cNvPr>
          <p:cNvSpPr txBox="1"/>
          <p:nvPr/>
        </p:nvSpPr>
        <p:spPr>
          <a:xfrm>
            <a:off x="2525220" y="133360"/>
            <a:ext cx="3866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ighlight>
                  <a:srgbClr val="C0C0C0"/>
                </a:highlight>
              </a:rPr>
              <a:t>3-tier Web application architecture in AWS Cloud </a:t>
            </a:r>
            <a:endParaRPr lang="en-IN" sz="1400" dirty="0">
              <a:highlight>
                <a:srgbClr val="C0C0C0"/>
              </a:highligh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8B11BB-1924-4395-8801-219C1E0714F4}"/>
              </a:ext>
            </a:extLst>
          </p:cNvPr>
          <p:cNvSpPr/>
          <p:nvPr/>
        </p:nvSpPr>
        <p:spPr>
          <a:xfrm>
            <a:off x="5481777" y="2333939"/>
            <a:ext cx="2580288" cy="3725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7" name="Picture 15">
            <a:extLst>
              <a:ext uri="{FF2B5EF4-FFF2-40B4-BE49-F238E27FC236}">
                <a16:creationId xmlns:a16="http://schemas.microsoft.com/office/drawing/2014/main" id="{50577CAE-46E3-4953-9C9E-F9EBC6AEE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71" y="3273524"/>
            <a:ext cx="682947" cy="72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6">
            <a:extLst>
              <a:ext uri="{FF2B5EF4-FFF2-40B4-BE49-F238E27FC236}">
                <a16:creationId xmlns:a16="http://schemas.microsoft.com/office/drawing/2014/main" id="{43CF7860-2704-4268-996D-438F5B2C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757" y="3204609"/>
            <a:ext cx="614761" cy="59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44F3D6BF-0F98-4340-B0F0-83657F64F95B}"/>
              </a:ext>
            </a:extLst>
          </p:cNvPr>
          <p:cNvSpPr txBox="1"/>
          <p:nvPr/>
        </p:nvSpPr>
        <p:spPr>
          <a:xfrm>
            <a:off x="5824048" y="2583795"/>
            <a:ext cx="1915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EC2 instance WEB SERVER</a:t>
            </a:r>
            <a:endParaRPr lang="en-IN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75470EA-3109-4004-BF8E-E3A6CB800CFE}"/>
              </a:ext>
            </a:extLst>
          </p:cNvPr>
          <p:cNvSpPr txBox="1"/>
          <p:nvPr/>
        </p:nvSpPr>
        <p:spPr>
          <a:xfrm>
            <a:off x="6943590" y="3849646"/>
            <a:ext cx="7889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RDS instance</a:t>
            </a:r>
          </a:p>
          <a:p>
            <a:endParaRPr lang="en-IN" dirty="0"/>
          </a:p>
        </p:txBody>
      </p:sp>
      <p:pic>
        <p:nvPicPr>
          <p:cNvPr id="124" name="Picture 7">
            <a:extLst>
              <a:ext uri="{FF2B5EF4-FFF2-40B4-BE49-F238E27FC236}">
                <a16:creationId xmlns:a16="http://schemas.microsoft.com/office/drawing/2014/main" id="{6014FC39-E306-4BD2-B939-11B771E39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09" y="4210696"/>
            <a:ext cx="729695" cy="36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7">
            <a:extLst>
              <a:ext uri="{FF2B5EF4-FFF2-40B4-BE49-F238E27FC236}">
                <a16:creationId xmlns:a16="http://schemas.microsoft.com/office/drawing/2014/main" id="{8E7CCCF2-EE64-4660-81AE-D765A2B8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397" y="4210696"/>
            <a:ext cx="757403" cy="38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804" y="5470243"/>
            <a:ext cx="1090186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16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EF8A93-24A8-48FC-ACD7-EAACDBFA8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3" y="0"/>
            <a:ext cx="8829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6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976FCE-B772-4ED0-97BC-FF6A184B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5" y="0"/>
            <a:ext cx="8882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0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315F52-A766-4E85-96F7-761448F02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47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309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417</TotalTime>
  <Words>344</Words>
  <Application>Microsoft Office PowerPoint</Application>
  <PresentationFormat>On-screen Show (4:3)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ACT</dc:creator>
  <cp:lastModifiedBy>ACT</cp:lastModifiedBy>
  <cp:revision>17</cp:revision>
  <dcterms:created xsi:type="dcterms:W3CDTF">2006-08-16T00:00:00Z</dcterms:created>
  <dcterms:modified xsi:type="dcterms:W3CDTF">2020-09-02T08:35:32Z</dcterms:modified>
</cp:coreProperties>
</file>