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notesSlides/notesSlide3.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74"/>
  </p:notesMasterIdLst>
  <p:sldIdLst>
    <p:sldId id="256" r:id="rId2"/>
    <p:sldId id="257" r:id="rId3"/>
    <p:sldId id="258" r:id="rId4"/>
    <p:sldId id="259" r:id="rId5"/>
    <p:sldId id="263" r:id="rId6"/>
    <p:sldId id="266" r:id="rId7"/>
    <p:sldId id="267" r:id="rId8"/>
    <p:sldId id="268" r:id="rId9"/>
    <p:sldId id="269" r:id="rId10"/>
    <p:sldId id="270" r:id="rId11"/>
    <p:sldId id="261" r:id="rId12"/>
    <p:sldId id="276" r:id="rId13"/>
    <p:sldId id="277" r:id="rId14"/>
    <p:sldId id="278" r:id="rId15"/>
    <p:sldId id="279" r:id="rId16"/>
    <p:sldId id="280" r:id="rId17"/>
    <p:sldId id="281" r:id="rId18"/>
    <p:sldId id="288" r:id="rId19"/>
    <p:sldId id="289" r:id="rId20"/>
    <p:sldId id="290" r:id="rId21"/>
    <p:sldId id="291" r:id="rId22"/>
    <p:sldId id="292" r:id="rId23"/>
    <p:sldId id="282" r:id="rId24"/>
    <p:sldId id="284" r:id="rId25"/>
    <p:sldId id="285" r:id="rId26"/>
    <p:sldId id="286" r:id="rId27"/>
    <p:sldId id="287" r:id="rId28"/>
    <p:sldId id="293" r:id="rId29"/>
    <p:sldId id="28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8" r:id="rId43"/>
    <p:sldId id="309" r:id="rId44"/>
    <p:sldId id="310" r:id="rId45"/>
    <p:sldId id="311" r:id="rId46"/>
    <p:sldId id="306" r:id="rId47"/>
    <p:sldId id="312" r:id="rId48"/>
    <p:sldId id="313" r:id="rId49"/>
    <p:sldId id="314" r:id="rId50"/>
    <p:sldId id="315" r:id="rId51"/>
    <p:sldId id="317" r:id="rId52"/>
    <p:sldId id="318" r:id="rId53"/>
    <p:sldId id="319" r:id="rId54"/>
    <p:sldId id="320" r:id="rId55"/>
    <p:sldId id="322" r:id="rId56"/>
    <p:sldId id="323" r:id="rId57"/>
    <p:sldId id="324" r:id="rId58"/>
    <p:sldId id="321" r:id="rId59"/>
    <p:sldId id="316" r:id="rId60"/>
    <p:sldId id="325" r:id="rId61"/>
    <p:sldId id="326" r:id="rId62"/>
    <p:sldId id="327" r:id="rId63"/>
    <p:sldId id="328" r:id="rId64"/>
    <p:sldId id="329" r:id="rId65"/>
    <p:sldId id="330" r:id="rId66"/>
    <p:sldId id="331" r:id="rId67"/>
    <p:sldId id="332" r:id="rId68"/>
    <p:sldId id="337" r:id="rId69"/>
    <p:sldId id="333" r:id="rId70"/>
    <p:sldId id="334" r:id="rId71"/>
    <p:sldId id="335" r:id="rId72"/>
    <p:sldId id="336"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sha Agrawal" initials="PP" lastIdx="1" clrIdx="0">
    <p:extLst>
      <p:ext uri="{19B8F6BF-5375-455C-9EA6-DF929625EA0E}">
        <p15:presenceInfo xmlns:p15="http://schemas.microsoft.com/office/powerpoint/2012/main" userId="S::Prisha5D@sacredhearticsebangalore.com::5c98694f-f232-425e-975e-829072d5f4a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01513"/>
    <a:srgbClr val="CDFFCD"/>
    <a:srgbClr val="00B050"/>
    <a:srgbClr val="93FF9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50" y="-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ANALYTIX%20LAB\Intership\ppt_retail_slid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[ppt_retail_slide.xlsx]Sheet3!PivotTable18</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i="1" dirty="0"/>
              <a:t>New</a:t>
            </a:r>
            <a:r>
              <a:rPr lang="en-IN" b="1" i="1" baseline="0" dirty="0"/>
              <a:t> </a:t>
            </a:r>
            <a:r>
              <a:rPr lang="en-IN" b="1" i="1" dirty="0"/>
              <a:t>customers acquired every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Sheet3!$C$3</c:f>
              <c:strCache>
                <c:ptCount val="1"/>
                <c:pt idx="0">
                  <c:v>Total</c:v>
                </c:pt>
              </c:strCache>
            </c:strRef>
          </c:tx>
          <c:spPr>
            <a:ln w="19050" cap="rnd">
              <a:solidFill>
                <a:schemeClr val="accent1">
                  <a:lumMod val="40000"/>
                  <a:lumOff val="60000"/>
                </a:schemeClr>
              </a:solidFill>
              <a:round/>
            </a:ln>
            <a:effectLst/>
          </c:spPr>
          <c:marker>
            <c:symbol val="none"/>
          </c:marker>
          <c:dLbls>
            <c:dLbl>
              <c:idx val="23"/>
              <c:layout>
                <c:manualLayout>
                  <c:x val="-5.3675612468684394E-2"/>
                  <c:y val="-3.5343072201165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BCD-4199-932B-10481D49FF53}"/>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Sheet3!$A$4:$B$27</c:f>
              <c:multiLvlStrCache>
                <c:ptCount val="24"/>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2021</c:v>
                  </c:pt>
                  <c:pt idx="3">
                    <c:v>2022</c:v>
                  </c:pt>
                  <c:pt idx="15">
                    <c:v>2023</c:v>
                  </c:pt>
                </c:lvl>
              </c:multiLvlStrCache>
            </c:multiLvlStrRef>
          </c:cat>
          <c:val>
            <c:numRef>
              <c:f>Sheet3!$C$4:$C$27</c:f>
              <c:numCache>
                <c:formatCode>General</c:formatCode>
                <c:ptCount val="24"/>
                <c:pt idx="0">
                  <c:v>1</c:v>
                </c:pt>
                <c:pt idx="1">
                  <c:v>299</c:v>
                </c:pt>
                <c:pt idx="2">
                  <c:v>1</c:v>
                </c:pt>
                <c:pt idx="3">
                  <c:v>560</c:v>
                </c:pt>
                <c:pt idx="4">
                  <c:v>1606</c:v>
                </c:pt>
                <c:pt idx="5">
                  <c:v>2343</c:v>
                </c:pt>
                <c:pt idx="6">
                  <c:v>2076</c:v>
                </c:pt>
                <c:pt idx="7">
                  <c:v>3573</c:v>
                </c:pt>
                <c:pt idx="8">
                  <c:v>3318</c:v>
                </c:pt>
                <c:pt idx="9">
                  <c:v>3574</c:v>
                </c:pt>
                <c:pt idx="10">
                  <c:v>4313</c:v>
                </c:pt>
                <c:pt idx="11">
                  <c:v>4096</c:v>
                </c:pt>
                <c:pt idx="12">
                  <c:v>4418</c:v>
                </c:pt>
                <c:pt idx="13">
                  <c:v>6173</c:v>
                </c:pt>
                <c:pt idx="14">
                  <c:v>6642</c:v>
                </c:pt>
                <c:pt idx="15">
                  <c:v>6509</c:v>
                </c:pt>
                <c:pt idx="16">
                  <c:v>6316</c:v>
                </c:pt>
                <c:pt idx="17">
                  <c:v>7519</c:v>
                </c:pt>
                <c:pt idx="18">
                  <c:v>6541</c:v>
                </c:pt>
                <c:pt idx="19">
                  <c:v>7432</c:v>
                </c:pt>
                <c:pt idx="20">
                  <c:v>5916</c:v>
                </c:pt>
                <c:pt idx="21">
                  <c:v>5816</c:v>
                </c:pt>
                <c:pt idx="22">
                  <c:v>7684</c:v>
                </c:pt>
                <c:pt idx="23">
                  <c:v>76</c:v>
                </c:pt>
              </c:numCache>
            </c:numRef>
          </c:val>
          <c:smooth val="0"/>
          <c:extLst>
            <c:ext xmlns:c16="http://schemas.microsoft.com/office/drawing/2014/chart" uri="{C3380CC4-5D6E-409C-BE32-E72D297353CC}">
              <c16:uniqueId val="{00000000-424B-4226-97EA-125D76255533}"/>
            </c:ext>
          </c:extLst>
        </c:ser>
        <c:dLbls>
          <c:dLblPos val="t"/>
          <c:showLegendKey val="0"/>
          <c:showVal val="1"/>
          <c:showCatName val="0"/>
          <c:showSerName val="0"/>
          <c:showPercent val="0"/>
          <c:showBubbleSize val="0"/>
        </c:dLbls>
        <c:smooth val="0"/>
        <c:axId val="970459872"/>
        <c:axId val="970460352"/>
      </c:lineChart>
      <c:catAx>
        <c:axId val="970459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0460352"/>
        <c:crosses val="autoZero"/>
        <c:auto val="1"/>
        <c:lblAlgn val="ctr"/>
        <c:lblOffset val="100"/>
        <c:noMultiLvlLbl val="0"/>
      </c:catAx>
      <c:valAx>
        <c:axId val="970460352"/>
        <c:scaling>
          <c:orientation val="minMax"/>
        </c:scaling>
        <c:delete val="1"/>
        <c:axPos val="l"/>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IN" sz="1100" b="1" baseline="0" dirty="0"/>
                  <a:t>Count of  customers In Thousands</a:t>
                </a:r>
              </a:p>
              <a:p>
                <a:pPr>
                  <a:defRPr sz="1100" b="1"/>
                </a:pPr>
                <a:endParaRPr lang="en-IN" sz="1100" b="1" dirty="0"/>
              </a:p>
            </c:rich>
          </c:tx>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9704598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[ppt_retail_slide.xlsx]slide11!PivotTable57</c:name>
    <c:fmtId val="3"/>
  </c:pivotSource>
  <c:chart>
    <c:title>
      <c:tx>
        <c:rich>
          <a:bodyPr rot="0" spcFirstLastPara="1" vertOverflow="ellipsis" vert="horz" wrap="square" anchor="ctr" anchorCtr="1"/>
          <a:lstStyle/>
          <a:p>
            <a:pPr algn="ctr" rtl="0">
              <a:defRPr lang="en-IN" sz="1400" b="1" i="0" u="none" strike="noStrike" kern="1200" spc="0" baseline="0" dirty="0">
                <a:solidFill>
                  <a:prstClr val="white">
                    <a:lumMod val="65000"/>
                    <a:lumOff val="35000"/>
                  </a:prstClr>
                </a:solidFill>
                <a:latin typeface="+mn-lt"/>
                <a:ea typeface="+mn-ea"/>
                <a:cs typeface="+mn-cs"/>
              </a:defRPr>
            </a:pPr>
            <a:r>
              <a:rPr lang="en-IN" sz="1400" b="1" i="0" u="none" strike="noStrike" kern="1200" spc="0" baseline="0" dirty="0">
                <a:solidFill>
                  <a:prstClr val="white">
                    <a:lumMod val="65000"/>
                    <a:lumOff val="35000"/>
                  </a:prstClr>
                </a:solidFill>
                <a:latin typeface="+mn-lt"/>
                <a:ea typeface="+mn-ea"/>
                <a:cs typeface="+mn-cs"/>
              </a:rPr>
              <a:t>Top 10 Stores Profit </a:t>
            </a:r>
          </a:p>
        </c:rich>
      </c:tx>
      <c:overlay val="0"/>
      <c:spPr>
        <a:noFill/>
        <a:ln>
          <a:noFill/>
        </a:ln>
        <a:effectLst/>
      </c:spPr>
      <c:txPr>
        <a:bodyPr rot="0" spcFirstLastPara="1" vertOverflow="ellipsis" vert="horz" wrap="square" anchor="ctr" anchorCtr="1"/>
        <a:lstStyle/>
        <a:p>
          <a:pPr algn="ctr" rtl="0">
            <a:defRPr lang="en-IN" sz="1400" b="1" i="0" u="none" strike="noStrike" kern="1200" spc="0" baseline="0" dirty="0">
              <a:solidFill>
                <a:prstClr val="white">
                  <a:lumMod val="65000"/>
                  <a:lumOff val="35000"/>
                </a:prst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0,&quot;K&quot;;\-#.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0,&quot;K&quot;;\-#.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quot;K&quot;;\-#.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slide11!$B$1</c:f>
              <c:strCache>
                <c:ptCount val="1"/>
                <c:pt idx="0">
                  <c:v>Total</c:v>
                </c:pt>
              </c:strCache>
            </c:strRef>
          </c:tx>
          <c:spPr>
            <a:solidFill>
              <a:schemeClr val="accent1"/>
            </a:solidFill>
            <a:ln>
              <a:noFill/>
            </a:ln>
            <a:effectLst/>
          </c:spPr>
          <c:invertIfNegative val="0"/>
          <c:dLbls>
            <c:numFmt formatCode="#.0,&quot;K&quot;;\-#.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slide11!$A$2:$A$12</c:f>
              <c:strCache>
                <c:ptCount val="10"/>
                <c:pt idx="0">
                  <c:v>ST103</c:v>
                </c:pt>
                <c:pt idx="1">
                  <c:v>ST143</c:v>
                </c:pt>
                <c:pt idx="2">
                  <c:v>ST410</c:v>
                </c:pt>
                <c:pt idx="3">
                  <c:v>ST106</c:v>
                </c:pt>
                <c:pt idx="4">
                  <c:v>ST180</c:v>
                </c:pt>
                <c:pt idx="5">
                  <c:v>ST218</c:v>
                </c:pt>
                <c:pt idx="6">
                  <c:v>ST102</c:v>
                </c:pt>
                <c:pt idx="7">
                  <c:v>ST132</c:v>
                </c:pt>
                <c:pt idx="8">
                  <c:v>ST167</c:v>
                </c:pt>
                <c:pt idx="9">
                  <c:v>ST118</c:v>
                </c:pt>
              </c:strCache>
            </c:strRef>
          </c:cat>
          <c:val>
            <c:numRef>
              <c:f>slide11!$B$2:$B$12</c:f>
              <c:numCache>
                <c:formatCode>General</c:formatCode>
                <c:ptCount val="10"/>
                <c:pt idx="0">
                  <c:v>492919.09613486897</c:v>
                </c:pt>
                <c:pt idx="1">
                  <c:v>156317.09747349299</c:v>
                </c:pt>
                <c:pt idx="2">
                  <c:v>133235.062652906</c:v>
                </c:pt>
                <c:pt idx="3">
                  <c:v>97206.481547991396</c:v>
                </c:pt>
                <c:pt idx="4">
                  <c:v>74028.917195638001</c:v>
                </c:pt>
                <c:pt idx="5">
                  <c:v>68473.617147107303</c:v>
                </c:pt>
                <c:pt idx="6">
                  <c:v>66880.030597686797</c:v>
                </c:pt>
                <c:pt idx="7">
                  <c:v>66096.010448207599</c:v>
                </c:pt>
                <c:pt idx="8">
                  <c:v>63542.519392457099</c:v>
                </c:pt>
                <c:pt idx="9">
                  <c:v>63360.529778512297</c:v>
                </c:pt>
              </c:numCache>
            </c:numRef>
          </c:val>
          <c:extLst>
            <c:ext xmlns:c16="http://schemas.microsoft.com/office/drawing/2014/chart" uri="{C3380CC4-5D6E-409C-BE32-E72D297353CC}">
              <c16:uniqueId val="{00000000-B3B3-41C8-BA94-C9E40A0DCB0A}"/>
            </c:ext>
          </c:extLst>
        </c:ser>
        <c:dLbls>
          <c:showLegendKey val="0"/>
          <c:showVal val="0"/>
          <c:showCatName val="0"/>
          <c:showSerName val="0"/>
          <c:showPercent val="0"/>
          <c:showBubbleSize val="0"/>
        </c:dLbls>
        <c:gapWidth val="219"/>
        <c:overlap val="-27"/>
        <c:axId val="850929104"/>
        <c:axId val="850930064"/>
      </c:barChart>
      <c:catAx>
        <c:axId val="8509291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Store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0930064"/>
        <c:crosses val="autoZero"/>
        <c:auto val="1"/>
        <c:lblAlgn val="ctr"/>
        <c:lblOffset val="100"/>
        <c:noMultiLvlLbl val="0"/>
      </c:catAx>
      <c:valAx>
        <c:axId val="8509300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Profit</a:t>
                </a:r>
                <a:r>
                  <a:rPr lang="en-IN" b="1" baseline="0"/>
                  <a:t> in Thousands</a:t>
                </a:r>
                <a:endParaRPr lang="en-IN"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quot;K&quot;;\-#,&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0929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[ppt_retail_slide.xlsx]slide11!PivotTable60</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Bottom 10 Stores</a:t>
            </a:r>
            <a:r>
              <a:rPr lang="en-US" b="1" baseline="0" dirty="0"/>
              <a:t> Profit</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0,&quot;K&quot;;\-#.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0,&quot;K&quot;;\-#.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quot;K&quot;;\-#.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slide11!$E$18</c:f>
              <c:strCache>
                <c:ptCount val="1"/>
                <c:pt idx="0">
                  <c:v>Total</c:v>
                </c:pt>
              </c:strCache>
            </c:strRef>
          </c:tx>
          <c:spPr>
            <a:solidFill>
              <a:schemeClr val="accent1"/>
            </a:solidFill>
            <a:ln>
              <a:noFill/>
            </a:ln>
            <a:effectLst/>
          </c:spPr>
          <c:invertIfNegative val="0"/>
          <c:dLbls>
            <c:numFmt formatCode="#.0,&quot;K&quot;;\-#.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slide11!$D$19:$D$29</c:f>
              <c:strCache>
                <c:ptCount val="10"/>
                <c:pt idx="0">
                  <c:v>ST354</c:v>
                </c:pt>
                <c:pt idx="1">
                  <c:v>ST463</c:v>
                </c:pt>
                <c:pt idx="2">
                  <c:v>ST414</c:v>
                </c:pt>
                <c:pt idx="3">
                  <c:v>ST166</c:v>
                </c:pt>
                <c:pt idx="4">
                  <c:v>ST133</c:v>
                </c:pt>
                <c:pt idx="5">
                  <c:v>ST199</c:v>
                </c:pt>
                <c:pt idx="6">
                  <c:v>ST233</c:v>
                </c:pt>
                <c:pt idx="7">
                  <c:v>ST230</c:v>
                </c:pt>
                <c:pt idx="8">
                  <c:v>ST177</c:v>
                </c:pt>
                <c:pt idx="9">
                  <c:v>ST301</c:v>
                </c:pt>
              </c:strCache>
            </c:strRef>
          </c:cat>
          <c:val>
            <c:numRef>
              <c:f>slide11!$E$19:$E$29</c:f>
              <c:numCache>
                <c:formatCode>General</c:formatCode>
                <c:ptCount val="10"/>
                <c:pt idx="0">
                  <c:v>16263</c:v>
                </c:pt>
                <c:pt idx="1">
                  <c:v>22730</c:v>
                </c:pt>
                <c:pt idx="2">
                  <c:v>23331</c:v>
                </c:pt>
                <c:pt idx="3">
                  <c:v>24705</c:v>
                </c:pt>
                <c:pt idx="4">
                  <c:v>26403</c:v>
                </c:pt>
                <c:pt idx="5">
                  <c:v>26572</c:v>
                </c:pt>
                <c:pt idx="6">
                  <c:v>27502</c:v>
                </c:pt>
                <c:pt idx="7">
                  <c:v>28952</c:v>
                </c:pt>
                <c:pt idx="8">
                  <c:v>29706</c:v>
                </c:pt>
                <c:pt idx="9">
                  <c:v>29732</c:v>
                </c:pt>
              </c:numCache>
            </c:numRef>
          </c:val>
          <c:extLst>
            <c:ext xmlns:c16="http://schemas.microsoft.com/office/drawing/2014/chart" uri="{C3380CC4-5D6E-409C-BE32-E72D297353CC}">
              <c16:uniqueId val="{00000000-3916-4132-BC1F-7DA7C5F65D2A}"/>
            </c:ext>
          </c:extLst>
        </c:ser>
        <c:dLbls>
          <c:dLblPos val="outEnd"/>
          <c:showLegendKey val="0"/>
          <c:showVal val="1"/>
          <c:showCatName val="0"/>
          <c:showSerName val="0"/>
          <c:showPercent val="0"/>
          <c:showBubbleSize val="0"/>
        </c:dLbls>
        <c:gapWidth val="219"/>
        <c:overlap val="-27"/>
        <c:axId val="989076800"/>
        <c:axId val="989101760"/>
      </c:barChart>
      <c:catAx>
        <c:axId val="9890768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 Store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9101760"/>
        <c:crosses val="autoZero"/>
        <c:auto val="1"/>
        <c:lblAlgn val="ctr"/>
        <c:lblOffset val="100"/>
        <c:noMultiLvlLbl val="0"/>
      </c:catAx>
      <c:valAx>
        <c:axId val="98910176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Profit</a:t>
                </a:r>
                <a:r>
                  <a:rPr lang="en-IN" b="1" baseline="0"/>
                  <a:t> in Thousands</a:t>
                </a:r>
                <a:endParaRPr lang="en-IN"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quot;K&quot;;\-#,&quot;K&quot;"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89076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Customer_count</a:t>
            </a:r>
            <a:r>
              <a:rPr lang="en-US" baseline="0" dirty="0"/>
              <a:t> in each State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slide12!$B$1</c:f>
              <c:strCache>
                <c:ptCount val="1"/>
                <c:pt idx="0">
                  <c:v>Customer_cnt</c:v>
                </c:pt>
              </c:strCache>
            </c:strRef>
          </c:tx>
          <c:spPr>
            <a:solidFill>
              <a:schemeClr val="accent1"/>
            </a:solidFill>
            <a:ln>
              <a:noFill/>
            </a:ln>
            <a:effectLst/>
          </c:spPr>
          <c:invertIfNegative val="0"/>
          <c:dLbls>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slide12!$A$2:$A$21</c:f>
              <c:strCache>
                <c:ptCount val="20"/>
                <c:pt idx="0">
                  <c:v>Andhra Pradesh</c:v>
                </c:pt>
                <c:pt idx="1">
                  <c:v>Gujarat</c:v>
                </c:pt>
                <c:pt idx="2">
                  <c:v>Chhattisgarh</c:v>
                </c:pt>
                <c:pt idx="3">
                  <c:v>Karnataka</c:v>
                </c:pt>
                <c:pt idx="4">
                  <c:v>Delhi</c:v>
                </c:pt>
                <c:pt idx="5">
                  <c:v>Madhya Pradesh</c:v>
                </c:pt>
                <c:pt idx="6">
                  <c:v>Haryana</c:v>
                </c:pt>
                <c:pt idx="7">
                  <c:v>Tamil Nadu</c:v>
                </c:pt>
                <c:pt idx="8">
                  <c:v>Maharashtra</c:v>
                </c:pt>
                <c:pt idx="9">
                  <c:v>Jammu &amp; Kashmir</c:v>
                </c:pt>
                <c:pt idx="10">
                  <c:v>Kerala</c:v>
                </c:pt>
                <c:pt idx="11">
                  <c:v>Arunachal Pradesh</c:v>
                </c:pt>
                <c:pt idx="12">
                  <c:v>Uttar Pradesh</c:v>
                </c:pt>
                <c:pt idx="13">
                  <c:v>Rajasthan</c:v>
                </c:pt>
                <c:pt idx="14">
                  <c:v>Himachal Pradesh</c:v>
                </c:pt>
                <c:pt idx="15">
                  <c:v>Punjab</c:v>
                </c:pt>
                <c:pt idx="16">
                  <c:v>Orissa</c:v>
                </c:pt>
                <c:pt idx="17">
                  <c:v>West Bengal</c:v>
                </c:pt>
                <c:pt idx="18">
                  <c:v>Uttaranchal</c:v>
                </c:pt>
                <c:pt idx="19">
                  <c:v>Goa</c:v>
                </c:pt>
              </c:strCache>
            </c:strRef>
          </c:cat>
          <c:val>
            <c:numRef>
              <c:f>slide12!$B$2:$B$21</c:f>
              <c:numCache>
                <c:formatCode>General</c:formatCode>
                <c:ptCount val="20"/>
                <c:pt idx="0">
                  <c:v>59069</c:v>
                </c:pt>
                <c:pt idx="1">
                  <c:v>7270</c:v>
                </c:pt>
                <c:pt idx="2">
                  <c:v>6200</c:v>
                </c:pt>
                <c:pt idx="3">
                  <c:v>3748</c:v>
                </c:pt>
                <c:pt idx="4">
                  <c:v>3243</c:v>
                </c:pt>
                <c:pt idx="5">
                  <c:v>2767</c:v>
                </c:pt>
                <c:pt idx="6">
                  <c:v>2119</c:v>
                </c:pt>
                <c:pt idx="7">
                  <c:v>2078</c:v>
                </c:pt>
                <c:pt idx="8">
                  <c:v>1947</c:v>
                </c:pt>
                <c:pt idx="9">
                  <c:v>1502</c:v>
                </c:pt>
                <c:pt idx="10">
                  <c:v>1491</c:v>
                </c:pt>
                <c:pt idx="11">
                  <c:v>1092</c:v>
                </c:pt>
                <c:pt idx="12">
                  <c:v>1011</c:v>
                </c:pt>
                <c:pt idx="13">
                  <c:v>799</c:v>
                </c:pt>
                <c:pt idx="14">
                  <c:v>723</c:v>
                </c:pt>
                <c:pt idx="15">
                  <c:v>664</c:v>
                </c:pt>
                <c:pt idx="16">
                  <c:v>616</c:v>
                </c:pt>
                <c:pt idx="17">
                  <c:v>357</c:v>
                </c:pt>
                <c:pt idx="18">
                  <c:v>96</c:v>
                </c:pt>
                <c:pt idx="19">
                  <c:v>10</c:v>
                </c:pt>
              </c:numCache>
            </c:numRef>
          </c:val>
          <c:extLst>
            <c:ext xmlns:c16="http://schemas.microsoft.com/office/drawing/2014/chart" uri="{C3380CC4-5D6E-409C-BE32-E72D297353CC}">
              <c16:uniqueId val="{00000000-FD90-4CA3-B1C3-DDBC8ABFEBF2}"/>
            </c:ext>
          </c:extLst>
        </c:ser>
        <c:dLbls>
          <c:dLblPos val="outEnd"/>
          <c:showLegendKey val="0"/>
          <c:showVal val="1"/>
          <c:showCatName val="0"/>
          <c:showSerName val="0"/>
          <c:showPercent val="0"/>
          <c:showBubbleSize val="0"/>
        </c:dLbls>
        <c:gapWidth val="182"/>
        <c:axId val="989148800"/>
        <c:axId val="989147360"/>
      </c:barChart>
      <c:catAx>
        <c:axId val="9891488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9147360"/>
        <c:crosses val="autoZero"/>
        <c:auto val="1"/>
        <c:lblAlgn val="ctr"/>
        <c:lblOffset val="100"/>
        <c:noMultiLvlLbl val="0"/>
      </c:catAx>
      <c:valAx>
        <c:axId val="989147360"/>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Customer</a:t>
                </a:r>
                <a:r>
                  <a:rPr lang="en-IN" b="1" baseline="0"/>
                  <a:t> Count</a:t>
                </a:r>
                <a:endParaRPr lang="en-IN"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crossAx val="989148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Gender</a:t>
            </a:r>
            <a:r>
              <a:rPr lang="en-IN" b="1" baseline="0"/>
              <a:t> Count</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pieChart>
        <c:varyColors val="1"/>
        <c:ser>
          <c:idx val="0"/>
          <c:order val="0"/>
          <c:tx>
            <c:strRef>
              <c:f>slide12!$H$1</c:f>
              <c:strCache>
                <c:ptCount val="1"/>
                <c:pt idx="0">
                  <c:v>Gender_cnt</c:v>
                </c:pt>
              </c:strCache>
            </c:strRef>
          </c:tx>
          <c:spPr>
            <a:solidFill>
              <a:srgbClr val="00B050"/>
            </a:solidFill>
          </c:spPr>
          <c:dPt>
            <c:idx val="0"/>
            <c:bubble3D val="0"/>
            <c:spPr>
              <a:solidFill>
                <a:srgbClr val="B01513"/>
              </a:solidFill>
              <a:ln w="19050">
                <a:solidFill>
                  <a:schemeClr val="lt1"/>
                </a:solidFill>
              </a:ln>
              <a:effectLst/>
            </c:spPr>
            <c:extLst>
              <c:ext xmlns:c16="http://schemas.microsoft.com/office/drawing/2014/chart" uri="{C3380CC4-5D6E-409C-BE32-E72D297353CC}">
                <c16:uniqueId val="{00000001-FA80-4EA7-9B5D-BA77857D3A35}"/>
              </c:ext>
            </c:extLst>
          </c:dPt>
          <c:dPt>
            <c:idx val="1"/>
            <c:bubble3D val="0"/>
            <c:spPr>
              <a:solidFill>
                <a:srgbClr val="CDFFCD"/>
              </a:solidFill>
              <a:ln w="19050">
                <a:solidFill>
                  <a:schemeClr val="lt1"/>
                </a:solidFill>
              </a:ln>
              <a:effectLst/>
            </c:spPr>
            <c:extLst>
              <c:ext xmlns:c16="http://schemas.microsoft.com/office/drawing/2014/chart" uri="{C3380CC4-5D6E-409C-BE32-E72D297353CC}">
                <c16:uniqueId val="{00000003-FA80-4EA7-9B5D-BA77857D3A35}"/>
              </c:ext>
            </c:extLst>
          </c:dPt>
          <c:dLbls>
            <c:dLbl>
              <c:idx val="0"/>
              <c:layout>
                <c:manualLayout>
                  <c:x val="-0.23597868502060892"/>
                  <c:y val="-0.15981934844407819"/>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A80-4EA7-9B5D-BA77857D3A35}"/>
                </c:ext>
              </c:extLst>
            </c:dLbl>
            <c:dLbl>
              <c:idx val="1"/>
              <c:layout>
                <c:manualLayout>
                  <c:x val="0.21562916829959156"/>
                  <c:y val="0.12809500269582727"/>
                </c:manualLayout>
              </c:layout>
              <c:numFmt formatCode="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A80-4EA7-9B5D-BA77857D3A3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slide12!$G$2:$G$3</c:f>
              <c:strCache>
                <c:ptCount val="2"/>
                <c:pt idx="0">
                  <c:v>F</c:v>
                </c:pt>
                <c:pt idx="1">
                  <c:v>M</c:v>
                </c:pt>
              </c:strCache>
            </c:strRef>
          </c:cat>
          <c:val>
            <c:numRef>
              <c:f>slide12!$H$2:$H$3</c:f>
              <c:numCache>
                <c:formatCode>General</c:formatCode>
                <c:ptCount val="2"/>
                <c:pt idx="0">
                  <c:v>67607</c:v>
                </c:pt>
                <c:pt idx="1">
                  <c:v>29195</c:v>
                </c:pt>
              </c:numCache>
            </c:numRef>
          </c:val>
          <c:extLst>
            <c:ext xmlns:c16="http://schemas.microsoft.com/office/drawing/2014/chart" uri="{C3380CC4-5D6E-409C-BE32-E72D297353CC}">
              <c16:uniqueId val="{00000004-FA80-4EA7-9B5D-BA77857D3A35}"/>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Sales Distribution Based on Customer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slide13!$B$1</c:f>
              <c:strCache>
                <c:ptCount val="1"/>
                <c:pt idx="0">
                  <c:v>sales</c:v>
                </c:pt>
              </c:strCache>
            </c:strRef>
          </c:tx>
          <c:spPr>
            <a:solidFill>
              <a:schemeClr val="accent1"/>
            </a:solidFill>
            <a:ln>
              <a:noFill/>
            </a:ln>
            <a:effectLst/>
          </c:spPr>
          <c:invertIfNegative val="0"/>
          <c:dLbls>
            <c:dLbl>
              <c:idx val="0"/>
              <c:layout>
                <c:manualLayout>
                  <c:x val="-1.9047530043588612E-2"/>
                  <c:y val="-1.893223760438549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9D-4CFB-9E8E-112C5456553D}"/>
                </c:ext>
              </c:extLst>
            </c:dLbl>
            <c:dLbl>
              <c:idx val="1"/>
              <c:layout>
                <c:manualLayout>
                  <c:x val="-1.4395643674191445E-2"/>
                  <c:y val="-6.53915678713352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9D-4CFB-9E8E-112C5456553D}"/>
                </c:ext>
              </c:extLst>
            </c:dLbl>
            <c:dLbl>
              <c:idx val="2"/>
              <c:layout>
                <c:manualLayout>
                  <c:x val="-4.1227918517255067E-2"/>
                  <c:y val="-7.476281437675509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9D-4CFB-9E8E-112C5456553D}"/>
                </c:ext>
              </c:extLst>
            </c:dLbl>
            <c:numFmt formatCode="#.0,&quot;K&quot;;\-#.0,&quot;K&quot;"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slide13!$A$2:$A$4</c:f>
              <c:strCache>
                <c:ptCount val="3"/>
                <c:pt idx="0">
                  <c:v>Low Revenue Customer</c:v>
                </c:pt>
                <c:pt idx="1">
                  <c:v>Medium Revenue Customer</c:v>
                </c:pt>
                <c:pt idx="2">
                  <c:v>High Revenue Customer</c:v>
                </c:pt>
              </c:strCache>
            </c:strRef>
          </c:cat>
          <c:val>
            <c:numRef>
              <c:f>slide13!$B$2:$B$4</c:f>
              <c:numCache>
                <c:formatCode>General</c:formatCode>
                <c:ptCount val="3"/>
                <c:pt idx="0">
                  <c:v>14500322</c:v>
                </c:pt>
                <c:pt idx="1">
                  <c:v>746887</c:v>
                </c:pt>
                <c:pt idx="2">
                  <c:v>207056</c:v>
                </c:pt>
              </c:numCache>
            </c:numRef>
          </c:val>
          <c:extLst>
            <c:ext xmlns:c16="http://schemas.microsoft.com/office/drawing/2014/chart" uri="{C3380CC4-5D6E-409C-BE32-E72D297353CC}">
              <c16:uniqueId val="{00000003-EA9D-4CFB-9E8E-112C5456553D}"/>
            </c:ext>
          </c:extLst>
        </c:ser>
        <c:dLbls>
          <c:showLegendKey val="0"/>
          <c:showVal val="1"/>
          <c:showCatName val="0"/>
          <c:showSerName val="0"/>
          <c:showPercent val="0"/>
          <c:showBubbleSize val="0"/>
        </c:dLbls>
        <c:gapWidth val="219"/>
        <c:overlap val="-27"/>
        <c:axId val="850923824"/>
        <c:axId val="850908944"/>
      </c:barChart>
      <c:lineChart>
        <c:grouping val="standard"/>
        <c:varyColors val="0"/>
        <c:ser>
          <c:idx val="1"/>
          <c:order val="1"/>
          <c:tx>
            <c:strRef>
              <c:f>slide13!$C$1</c:f>
              <c:strCache>
                <c:ptCount val="1"/>
                <c:pt idx="0">
                  <c:v>sales_percentage</c:v>
                </c:pt>
              </c:strCache>
            </c:strRef>
          </c:tx>
          <c:spPr>
            <a:ln w="28575" cap="rnd">
              <a:solidFill>
                <a:schemeClr val="accent2"/>
              </a:solidFill>
              <a:round/>
            </a:ln>
            <a:effectLst/>
          </c:spPr>
          <c:marker>
            <c:symbol val="none"/>
          </c:marker>
          <c:dLbls>
            <c:dLbl>
              <c:idx val="0"/>
              <c:layout>
                <c:manualLayout>
                  <c:x val="0.10389676889780858"/>
                  <c:y val="2.549704290318069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A9D-4CFB-9E8E-112C5456553D}"/>
                </c:ext>
              </c:extLst>
            </c:dLbl>
            <c:dLbl>
              <c:idx val="1"/>
              <c:layout>
                <c:manualLayout>
                  <c:x val="2.0270842133819789E-2"/>
                  <c:y val="-5.798554986107050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A9D-4CFB-9E8E-112C5456553D}"/>
                </c:ext>
              </c:extLst>
            </c:dLbl>
            <c:dLbl>
              <c:idx val="2"/>
              <c:layout>
                <c:manualLayout>
                  <c:x val="5.8871003697525863E-3"/>
                  <c:y val="-6.267255852784382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A9D-4CFB-9E8E-112C5456553D}"/>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slide13!$A$2:$A$4</c:f>
              <c:strCache>
                <c:ptCount val="3"/>
                <c:pt idx="0">
                  <c:v>Low Revenue Customer</c:v>
                </c:pt>
                <c:pt idx="1">
                  <c:v>Medium Revenue Customer</c:v>
                </c:pt>
                <c:pt idx="2">
                  <c:v>High Revenue Customer</c:v>
                </c:pt>
              </c:strCache>
            </c:strRef>
          </c:cat>
          <c:val>
            <c:numRef>
              <c:f>slide13!$C$2:$C$4</c:f>
              <c:numCache>
                <c:formatCode>General</c:formatCode>
                <c:ptCount val="3"/>
                <c:pt idx="0">
                  <c:v>93.83</c:v>
                </c:pt>
                <c:pt idx="1">
                  <c:v>4.83</c:v>
                </c:pt>
                <c:pt idx="2">
                  <c:v>1.34</c:v>
                </c:pt>
              </c:numCache>
            </c:numRef>
          </c:val>
          <c:smooth val="0"/>
          <c:extLst>
            <c:ext xmlns:c16="http://schemas.microsoft.com/office/drawing/2014/chart" uri="{C3380CC4-5D6E-409C-BE32-E72D297353CC}">
              <c16:uniqueId val="{00000007-EA9D-4CFB-9E8E-112C5456553D}"/>
            </c:ext>
          </c:extLst>
        </c:ser>
        <c:dLbls>
          <c:showLegendKey val="0"/>
          <c:showVal val="1"/>
          <c:showCatName val="0"/>
          <c:showSerName val="0"/>
          <c:showPercent val="0"/>
          <c:showBubbleSize val="0"/>
        </c:dLbls>
        <c:marker val="1"/>
        <c:smooth val="0"/>
        <c:axId val="850925744"/>
        <c:axId val="850916144"/>
      </c:lineChart>
      <c:catAx>
        <c:axId val="850923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850908944"/>
        <c:crosses val="autoZero"/>
        <c:auto val="1"/>
        <c:lblAlgn val="ctr"/>
        <c:lblOffset val="100"/>
        <c:noMultiLvlLbl val="0"/>
      </c:catAx>
      <c:valAx>
        <c:axId val="850908944"/>
        <c:scaling>
          <c:orientation val="minMax"/>
        </c:scaling>
        <c:delete val="0"/>
        <c:axPos val="l"/>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IN" sz="1100" b="1"/>
                  <a:t> Sales</a:t>
                </a:r>
              </a:p>
            </c:rich>
          </c:tx>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title>
        <c:numFmt formatCode="#.0,&quot;K&quot;;\-#.0,&quot;K&quot;"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850923824"/>
        <c:crosses val="autoZero"/>
        <c:crossBetween val="between"/>
      </c:valAx>
      <c:valAx>
        <c:axId val="850916144"/>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Sales</a:t>
                </a:r>
                <a:r>
                  <a:rPr lang="en-IN" b="1" baseline="0"/>
                  <a:t> Percentage</a:t>
                </a:r>
                <a:endParaRPr lang="en-IN"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0925744"/>
        <c:crosses val="max"/>
        <c:crossBetween val="between"/>
      </c:valAx>
      <c:catAx>
        <c:axId val="850925744"/>
        <c:scaling>
          <c:orientation val="minMax"/>
        </c:scaling>
        <c:delete val="1"/>
        <c:axPos val="b"/>
        <c:numFmt formatCode="General" sourceLinked="1"/>
        <c:majorTickMark val="out"/>
        <c:minorTickMark val="none"/>
        <c:tickLblPos val="nextTo"/>
        <c:crossAx val="85091614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dirty="0"/>
              <a:t>Sales And Sales Contribution By </a:t>
            </a:r>
            <a:r>
              <a:rPr lang="en-IN" sz="1400" b="1" i="0" u="none" strike="noStrike" baseline="0" dirty="0" err="1"/>
              <a:t>Rfm</a:t>
            </a:r>
            <a:r>
              <a:rPr lang="en-IN" sz="1400" b="1" i="0" u="none" strike="noStrike" baseline="0" dirty="0"/>
              <a:t> Segment </a:t>
            </a:r>
            <a:endParaRPr lang="en-IN" sz="14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'slide14 '!$B$1</c:f>
              <c:strCache>
                <c:ptCount val="1"/>
                <c:pt idx="0">
                  <c:v>Sales</c:v>
                </c:pt>
              </c:strCache>
            </c:strRef>
          </c:tx>
          <c:spPr>
            <a:solidFill>
              <a:schemeClr val="accent1"/>
            </a:solidFill>
            <a:ln>
              <a:noFill/>
            </a:ln>
            <a:effectLst/>
          </c:spPr>
          <c:invertIfNegative val="0"/>
          <c:dLbls>
            <c:dLbl>
              <c:idx val="0"/>
              <c:layout>
                <c:manualLayout>
                  <c:x val="-1.8218712051821476E-3"/>
                  <c:y val="-2.327298848994955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222-4CFA-976E-A694EE6AE509}"/>
                </c:ext>
              </c:extLst>
            </c:dLbl>
            <c:dLbl>
              <c:idx val="1"/>
              <c:layout>
                <c:manualLayout>
                  <c:x val="-1.2753098436275034E-2"/>
                  <c:y val="-4.63711546884077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222-4CFA-976E-A694EE6AE509}"/>
                </c:ext>
              </c:extLst>
            </c:dLbl>
            <c:dLbl>
              <c:idx val="2"/>
              <c:layout>
                <c:manualLayout>
                  <c:x val="-3.097181048809651E-2"/>
                  <c:y val="-3.72367815839193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222-4CFA-976E-A694EE6AE509}"/>
                </c:ext>
              </c:extLst>
            </c:dLbl>
            <c:numFmt formatCode="#.00,,&quot;M&quot;;\-#.00,,&quot;M&quot;"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'slide14 '!$A$2:$A$4</c:f>
              <c:strCache>
                <c:ptCount val="3"/>
                <c:pt idx="0">
                  <c:v>Customers_Needing_Attention</c:v>
                </c:pt>
                <c:pt idx="1">
                  <c:v>Loyal_customers</c:v>
                </c:pt>
                <c:pt idx="2">
                  <c:v>Lost_Customers</c:v>
                </c:pt>
              </c:strCache>
            </c:strRef>
          </c:cat>
          <c:val>
            <c:numRef>
              <c:f>'slide14 '!$B$2:$B$4</c:f>
              <c:numCache>
                <c:formatCode>General</c:formatCode>
                <c:ptCount val="3"/>
                <c:pt idx="0">
                  <c:v>8983892</c:v>
                </c:pt>
                <c:pt idx="1">
                  <c:v>4797702</c:v>
                </c:pt>
                <c:pt idx="2">
                  <c:v>1673685</c:v>
                </c:pt>
              </c:numCache>
            </c:numRef>
          </c:val>
          <c:extLst>
            <c:ext xmlns:c16="http://schemas.microsoft.com/office/drawing/2014/chart" uri="{C3380CC4-5D6E-409C-BE32-E72D297353CC}">
              <c16:uniqueId val="{00000003-6222-4CFA-976E-A694EE6AE509}"/>
            </c:ext>
          </c:extLst>
        </c:ser>
        <c:dLbls>
          <c:showLegendKey val="0"/>
          <c:showVal val="1"/>
          <c:showCatName val="0"/>
          <c:showSerName val="0"/>
          <c:showPercent val="0"/>
          <c:showBubbleSize val="0"/>
        </c:dLbls>
        <c:gapWidth val="219"/>
        <c:overlap val="-27"/>
        <c:axId val="1689007776"/>
        <c:axId val="1688999616"/>
      </c:barChart>
      <c:lineChart>
        <c:grouping val="standard"/>
        <c:varyColors val="0"/>
        <c:ser>
          <c:idx val="1"/>
          <c:order val="1"/>
          <c:tx>
            <c:strRef>
              <c:f>'slide14 '!$C$1</c:f>
              <c:strCache>
                <c:ptCount val="1"/>
                <c:pt idx="0">
                  <c:v>Sales_Percentage</c:v>
                </c:pt>
              </c:strCache>
            </c:strRef>
          </c:tx>
          <c:spPr>
            <a:ln w="28575" cap="rnd">
              <a:solidFill>
                <a:schemeClr val="accent2"/>
              </a:solidFill>
              <a:round/>
            </a:ln>
            <a:effectLst/>
          </c:spPr>
          <c:marker>
            <c:symbol val="none"/>
          </c:marker>
          <c:dLbls>
            <c:dLbl>
              <c:idx val="0"/>
              <c:layout>
                <c:manualLayout>
                  <c:x val="4.0081166514007248E-2"/>
                  <c:y val="-6.05097700738688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222-4CFA-976E-A694EE6AE509}"/>
                </c:ext>
              </c:extLst>
            </c:dLbl>
            <c:dLbl>
              <c:idx val="1"/>
              <c:layout>
                <c:manualLayout>
                  <c:x val="2.0040583257003624E-2"/>
                  <c:y val="-6.05097700738688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222-4CFA-976E-A694EE6AE509}"/>
                </c:ext>
              </c:extLst>
            </c:dLbl>
            <c:dLbl>
              <c:idx val="2"/>
              <c:layout>
                <c:manualLayout>
                  <c:x val="1.2753098436275034E-2"/>
                  <c:y val="-6.98189654698486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222-4CFA-976E-A694EE6AE509}"/>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'slide14 '!$A$2:$A$4</c:f>
              <c:strCache>
                <c:ptCount val="3"/>
                <c:pt idx="0">
                  <c:v>Customers_Needing_Attention</c:v>
                </c:pt>
                <c:pt idx="1">
                  <c:v>Loyal_customers</c:v>
                </c:pt>
                <c:pt idx="2">
                  <c:v>Lost_Customers</c:v>
                </c:pt>
              </c:strCache>
            </c:strRef>
          </c:cat>
          <c:val>
            <c:numRef>
              <c:f>'slide14 '!$C$2:$C$4</c:f>
              <c:numCache>
                <c:formatCode>General</c:formatCode>
                <c:ptCount val="3"/>
                <c:pt idx="0">
                  <c:v>58.13</c:v>
                </c:pt>
                <c:pt idx="1">
                  <c:v>31.04</c:v>
                </c:pt>
                <c:pt idx="2">
                  <c:v>10.83</c:v>
                </c:pt>
              </c:numCache>
            </c:numRef>
          </c:val>
          <c:smooth val="0"/>
          <c:extLst>
            <c:ext xmlns:c16="http://schemas.microsoft.com/office/drawing/2014/chart" uri="{C3380CC4-5D6E-409C-BE32-E72D297353CC}">
              <c16:uniqueId val="{00000007-6222-4CFA-976E-A694EE6AE509}"/>
            </c:ext>
          </c:extLst>
        </c:ser>
        <c:dLbls>
          <c:showLegendKey val="0"/>
          <c:showVal val="1"/>
          <c:showCatName val="0"/>
          <c:showSerName val="0"/>
          <c:showPercent val="0"/>
          <c:showBubbleSize val="0"/>
        </c:dLbls>
        <c:marker val="1"/>
        <c:smooth val="0"/>
        <c:axId val="1688979456"/>
        <c:axId val="1688978976"/>
      </c:lineChart>
      <c:catAx>
        <c:axId val="16890077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200" b="1"/>
                  <a:t>Customer</a:t>
                </a:r>
                <a:r>
                  <a:rPr lang="en-IN" sz="1200" b="1" baseline="0"/>
                  <a:t> Swgmentation</a:t>
                </a:r>
                <a:endParaRPr lang="en-IN" sz="1200"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688999616"/>
        <c:crosses val="autoZero"/>
        <c:auto val="1"/>
        <c:lblAlgn val="ctr"/>
        <c:lblOffset val="100"/>
        <c:noMultiLvlLbl val="0"/>
      </c:catAx>
      <c:valAx>
        <c:axId val="168899961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200" b="1"/>
                  <a:t>Sales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M&quot;;\-#,.&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9007776"/>
        <c:crosses val="autoZero"/>
        <c:crossBetween val="between"/>
      </c:valAx>
      <c:valAx>
        <c:axId val="1688978976"/>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200" b="1"/>
                  <a:t>Sales</a:t>
                </a:r>
                <a:r>
                  <a:rPr lang="en-IN" sz="1200" b="1" baseline="0"/>
                  <a:t> Percentage</a:t>
                </a:r>
                <a:endParaRPr lang="en-IN" sz="1200"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8979456"/>
        <c:crosses val="max"/>
        <c:crossBetween val="between"/>
      </c:valAx>
      <c:catAx>
        <c:axId val="1688979456"/>
        <c:scaling>
          <c:orientation val="minMax"/>
        </c:scaling>
        <c:delete val="1"/>
        <c:axPos val="b"/>
        <c:numFmt formatCode="General" sourceLinked="1"/>
        <c:majorTickMark val="out"/>
        <c:minorTickMark val="none"/>
        <c:tickLblPos val="nextTo"/>
        <c:crossAx val="1688978976"/>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t>No Of Customers By Each Stores </a:t>
            </a:r>
            <a:endParaRPr lang="en-US" sz="14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slide16!$B$1</c:f>
              <c:strCache>
                <c:ptCount val="1"/>
                <c:pt idx="0">
                  <c:v>Customer_cnt</c:v>
                </c:pt>
              </c:strCache>
            </c:strRef>
          </c:tx>
          <c:spPr>
            <a:solidFill>
              <a:schemeClr val="accent1"/>
            </a:solidFill>
            <a:ln>
              <a:noFill/>
            </a:ln>
            <a:effectLst/>
          </c:spPr>
          <c:invertIfNegative val="0"/>
          <c:dLbls>
            <c:dLbl>
              <c:idx val="3"/>
              <c:delete val="1"/>
              <c:extLst>
                <c:ext xmlns:c15="http://schemas.microsoft.com/office/drawing/2012/chart" uri="{CE6537A1-D6FC-4f65-9D91-7224C49458BB}"/>
                <c:ext xmlns:c16="http://schemas.microsoft.com/office/drawing/2014/chart" uri="{C3380CC4-5D6E-409C-BE32-E72D297353CC}">
                  <c16:uniqueId val="{00000000-715F-4D4A-BEB6-FAE74BB7E85D}"/>
                </c:ext>
              </c:extLst>
            </c:dLbl>
            <c:dLbl>
              <c:idx val="4"/>
              <c:delete val="1"/>
              <c:extLst>
                <c:ext xmlns:c15="http://schemas.microsoft.com/office/drawing/2012/chart" uri="{CE6537A1-D6FC-4f65-9D91-7224C49458BB}"/>
                <c:ext xmlns:c16="http://schemas.microsoft.com/office/drawing/2014/chart" uri="{C3380CC4-5D6E-409C-BE32-E72D297353CC}">
                  <c16:uniqueId val="{00000001-715F-4D4A-BEB6-FAE74BB7E85D}"/>
                </c:ext>
              </c:extLst>
            </c:dLbl>
            <c:dLbl>
              <c:idx val="5"/>
              <c:delete val="1"/>
              <c:extLst>
                <c:ext xmlns:c15="http://schemas.microsoft.com/office/drawing/2012/chart" uri="{CE6537A1-D6FC-4f65-9D91-7224C49458BB}"/>
                <c:ext xmlns:c16="http://schemas.microsoft.com/office/drawing/2014/chart" uri="{C3380CC4-5D6E-409C-BE32-E72D297353CC}">
                  <c16:uniqueId val="{00000002-715F-4D4A-BEB6-FAE74BB7E85D}"/>
                </c:ext>
              </c:extLst>
            </c:dLbl>
            <c:dLbl>
              <c:idx val="6"/>
              <c:delete val="1"/>
              <c:extLst>
                <c:ext xmlns:c15="http://schemas.microsoft.com/office/drawing/2012/chart" uri="{CE6537A1-D6FC-4f65-9D91-7224C49458BB}"/>
                <c:ext xmlns:c16="http://schemas.microsoft.com/office/drawing/2014/chart" uri="{C3380CC4-5D6E-409C-BE32-E72D297353CC}">
                  <c16:uniqueId val="{00000003-715F-4D4A-BEB6-FAE74BB7E85D}"/>
                </c:ext>
              </c:extLst>
            </c:dLbl>
            <c:dLbl>
              <c:idx val="7"/>
              <c:delete val="1"/>
              <c:extLst>
                <c:ext xmlns:c15="http://schemas.microsoft.com/office/drawing/2012/chart" uri="{CE6537A1-D6FC-4f65-9D91-7224C49458BB}"/>
                <c:ext xmlns:c16="http://schemas.microsoft.com/office/drawing/2014/chart" uri="{C3380CC4-5D6E-409C-BE32-E72D297353CC}">
                  <c16:uniqueId val="{00000004-715F-4D4A-BEB6-FAE74BB7E85D}"/>
                </c:ext>
              </c:extLst>
            </c:dLbl>
            <c:dLbl>
              <c:idx val="8"/>
              <c:delete val="1"/>
              <c:extLst>
                <c:ext xmlns:c15="http://schemas.microsoft.com/office/drawing/2012/chart" uri="{CE6537A1-D6FC-4f65-9D91-7224C49458BB}"/>
                <c:ext xmlns:c16="http://schemas.microsoft.com/office/drawing/2014/chart" uri="{C3380CC4-5D6E-409C-BE32-E72D297353CC}">
                  <c16:uniqueId val="{00000005-715F-4D4A-BEB6-FAE74BB7E85D}"/>
                </c:ext>
              </c:extLst>
            </c:dLbl>
            <c:dLbl>
              <c:idx val="9"/>
              <c:delete val="1"/>
              <c:extLst>
                <c:ext xmlns:c15="http://schemas.microsoft.com/office/drawing/2012/chart" uri="{CE6537A1-D6FC-4f65-9D91-7224C49458BB}"/>
                <c:ext xmlns:c16="http://schemas.microsoft.com/office/drawing/2014/chart" uri="{C3380CC4-5D6E-409C-BE32-E72D297353CC}">
                  <c16:uniqueId val="{00000006-715F-4D4A-BEB6-FAE74BB7E85D}"/>
                </c:ext>
              </c:extLst>
            </c:dLbl>
            <c:dLbl>
              <c:idx val="10"/>
              <c:delete val="1"/>
              <c:extLst>
                <c:ext xmlns:c15="http://schemas.microsoft.com/office/drawing/2012/chart" uri="{CE6537A1-D6FC-4f65-9D91-7224C49458BB}"/>
                <c:ext xmlns:c16="http://schemas.microsoft.com/office/drawing/2014/chart" uri="{C3380CC4-5D6E-409C-BE32-E72D297353CC}">
                  <c16:uniqueId val="{00000007-715F-4D4A-BEB6-FAE74BB7E85D}"/>
                </c:ext>
              </c:extLst>
            </c:dLbl>
            <c:dLbl>
              <c:idx val="11"/>
              <c:delete val="1"/>
              <c:extLst>
                <c:ext xmlns:c15="http://schemas.microsoft.com/office/drawing/2012/chart" uri="{CE6537A1-D6FC-4f65-9D91-7224C49458BB}"/>
                <c:ext xmlns:c16="http://schemas.microsoft.com/office/drawing/2014/chart" uri="{C3380CC4-5D6E-409C-BE32-E72D297353CC}">
                  <c16:uniqueId val="{00000008-715F-4D4A-BEB6-FAE74BB7E85D}"/>
                </c:ext>
              </c:extLst>
            </c:dLbl>
            <c:dLbl>
              <c:idx val="12"/>
              <c:delete val="1"/>
              <c:extLst>
                <c:ext xmlns:c15="http://schemas.microsoft.com/office/drawing/2012/chart" uri="{CE6537A1-D6FC-4f65-9D91-7224C49458BB}"/>
                <c:ext xmlns:c16="http://schemas.microsoft.com/office/drawing/2014/chart" uri="{C3380CC4-5D6E-409C-BE32-E72D297353CC}">
                  <c16:uniqueId val="{00000009-715F-4D4A-BEB6-FAE74BB7E85D}"/>
                </c:ext>
              </c:extLst>
            </c:dLbl>
            <c:dLbl>
              <c:idx val="13"/>
              <c:delete val="1"/>
              <c:extLst>
                <c:ext xmlns:c15="http://schemas.microsoft.com/office/drawing/2012/chart" uri="{CE6537A1-D6FC-4f65-9D91-7224C49458BB}"/>
                <c:ext xmlns:c16="http://schemas.microsoft.com/office/drawing/2014/chart" uri="{C3380CC4-5D6E-409C-BE32-E72D297353CC}">
                  <c16:uniqueId val="{0000000A-715F-4D4A-BEB6-FAE74BB7E85D}"/>
                </c:ext>
              </c:extLst>
            </c:dLbl>
            <c:dLbl>
              <c:idx val="14"/>
              <c:delete val="1"/>
              <c:extLst>
                <c:ext xmlns:c15="http://schemas.microsoft.com/office/drawing/2012/chart" uri="{CE6537A1-D6FC-4f65-9D91-7224C49458BB}"/>
                <c:ext xmlns:c16="http://schemas.microsoft.com/office/drawing/2014/chart" uri="{C3380CC4-5D6E-409C-BE32-E72D297353CC}">
                  <c16:uniqueId val="{0000000B-715F-4D4A-BEB6-FAE74BB7E85D}"/>
                </c:ext>
              </c:extLst>
            </c:dLbl>
            <c:dLbl>
              <c:idx val="15"/>
              <c:delete val="1"/>
              <c:extLst>
                <c:ext xmlns:c15="http://schemas.microsoft.com/office/drawing/2012/chart" uri="{CE6537A1-D6FC-4f65-9D91-7224C49458BB}"/>
                <c:ext xmlns:c16="http://schemas.microsoft.com/office/drawing/2014/chart" uri="{C3380CC4-5D6E-409C-BE32-E72D297353CC}">
                  <c16:uniqueId val="{0000000C-715F-4D4A-BEB6-FAE74BB7E85D}"/>
                </c:ext>
              </c:extLst>
            </c:dLbl>
            <c:dLbl>
              <c:idx val="16"/>
              <c:delete val="1"/>
              <c:extLst>
                <c:ext xmlns:c15="http://schemas.microsoft.com/office/drawing/2012/chart" uri="{CE6537A1-D6FC-4f65-9D91-7224C49458BB}"/>
                <c:ext xmlns:c16="http://schemas.microsoft.com/office/drawing/2014/chart" uri="{C3380CC4-5D6E-409C-BE32-E72D297353CC}">
                  <c16:uniqueId val="{0000000D-715F-4D4A-BEB6-FAE74BB7E85D}"/>
                </c:ext>
              </c:extLst>
            </c:dLbl>
            <c:dLbl>
              <c:idx val="17"/>
              <c:delete val="1"/>
              <c:extLst>
                <c:ext xmlns:c15="http://schemas.microsoft.com/office/drawing/2012/chart" uri="{CE6537A1-D6FC-4f65-9D91-7224C49458BB}"/>
                <c:ext xmlns:c16="http://schemas.microsoft.com/office/drawing/2014/chart" uri="{C3380CC4-5D6E-409C-BE32-E72D297353CC}">
                  <c16:uniqueId val="{0000000E-715F-4D4A-BEB6-FAE74BB7E85D}"/>
                </c:ext>
              </c:extLst>
            </c:dLbl>
            <c:dLbl>
              <c:idx val="18"/>
              <c:delete val="1"/>
              <c:extLst>
                <c:ext xmlns:c15="http://schemas.microsoft.com/office/drawing/2012/chart" uri="{CE6537A1-D6FC-4f65-9D91-7224C49458BB}"/>
                <c:ext xmlns:c16="http://schemas.microsoft.com/office/drawing/2014/chart" uri="{C3380CC4-5D6E-409C-BE32-E72D297353CC}">
                  <c16:uniqueId val="{0000000F-715F-4D4A-BEB6-FAE74BB7E85D}"/>
                </c:ext>
              </c:extLst>
            </c:dLbl>
            <c:dLbl>
              <c:idx val="19"/>
              <c:delete val="1"/>
              <c:extLst>
                <c:ext xmlns:c15="http://schemas.microsoft.com/office/drawing/2012/chart" uri="{CE6537A1-D6FC-4f65-9D91-7224C49458BB}"/>
                <c:ext xmlns:c16="http://schemas.microsoft.com/office/drawing/2014/chart" uri="{C3380CC4-5D6E-409C-BE32-E72D297353CC}">
                  <c16:uniqueId val="{00000010-715F-4D4A-BEB6-FAE74BB7E85D}"/>
                </c:ext>
              </c:extLst>
            </c:dLbl>
            <c:dLbl>
              <c:idx val="20"/>
              <c:delete val="1"/>
              <c:extLst>
                <c:ext xmlns:c15="http://schemas.microsoft.com/office/drawing/2012/chart" uri="{CE6537A1-D6FC-4f65-9D91-7224C49458BB}"/>
                <c:ext xmlns:c16="http://schemas.microsoft.com/office/drawing/2014/chart" uri="{C3380CC4-5D6E-409C-BE32-E72D297353CC}">
                  <c16:uniqueId val="{00000011-715F-4D4A-BEB6-FAE74BB7E85D}"/>
                </c:ext>
              </c:extLst>
            </c:dLbl>
            <c:dLbl>
              <c:idx val="21"/>
              <c:delete val="1"/>
              <c:extLst>
                <c:ext xmlns:c15="http://schemas.microsoft.com/office/drawing/2012/chart" uri="{CE6537A1-D6FC-4f65-9D91-7224C49458BB}"/>
                <c:ext xmlns:c16="http://schemas.microsoft.com/office/drawing/2014/chart" uri="{C3380CC4-5D6E-409C-BE32-E72D297353CC}">
                  <c16:uniqueId val="{00000012-715F-4D4A-BEB6-FAE74BB7E85D}"/>
                </c:ext>
              </c:extLst>
            </c:dLbl>
            <c:dLbl>
              <c:idx val="22"/>
              <c:delete val="1"/>
              <c:extLst>
                <c:ext xmlns:c15="http://schemas.microsoft.com/office/drawing/2012/chart" uri="{CE6537A1-D6FC-4f65-9D91-7224C49458BB}"/>
                <c:ext xmlns:c16="http://schemas.microsoft.com/office/drawing/2014/chart" uri="{C3380CC4-5D6E-409C-BE32-E72D297353CC}">
                  <c16:uniqueId val="{00000013-715F-4D4A-BEB6-FAE74BB7E85D}"/>
                </c:ext>
              </c:extLst>
            </c:dLbl>
            <c:dLbl>
              <c:idx val="23"/>
              <c:delete val="1"/>
              <c:extLst>
                <c:ext xmlns:c15="http://schemas.microsoft.com/office/drawing/2012/chart" uri="{CE6537A1-D6FC-4f65-9D91-7224C49458BB}"/>
                <c:ext xmlns:c16="http://schemas.microsoft.com/office/drawing/2014/chart" uri="{C3380CC4-5D6E-409C-BE32-E72D297353CC}">
                  <c16:uniqueId val="{00000014-715F-4D4A-BEB6-FAE74BB7E85D}"/>
                </c:ext>
              </c:extLst>
            </c:dLbl>
            <c:dLbl>
              <c:idx val="24"/>
              <c:delete val="1"/>
              <c:extLst>
                <c:ext xmlns:c15="http://schemas.microsoft.com/office/drawing/2012/chart" uri="{CE6537A1-D6FC-4f65-9D91-7224C49458BB}"/>
                <c:ext xmlns:c16="http://schemas.microsoft.com/office/drawing/2014/chart" uri="{C3380CC4-5D6E-409C-BE32-E72D297353CC}">
                  <c16:uniqueId val="{00000015-715F-4D4A-BEB6-FAE74BB7E85D}"/>
                </c:ext>
              </c:extLst>
            </c:dLbl>
            <c:dLbl>
              <c:idx val="25"/>
              <c:delete val="1"/>
              <c:extLst>
                <c:ext xmlns:c15="http://schemas.microsoft.com/office/drawing/2012/chart" uri="{CE6537A1-D6FC-4f65-9D91-7224C49458BB}"/>
                <c:ext xmlns:c16="http://schemas.microsoft.com/office/drawing/2014/chart" uri="{C3380CC4-5D6E-409C-BE32-E72D297353CC}">
                  <c16:uniqueId val="{00000016-715F-4D4A-BEB6-FAE74BB7E85D}"/>
                </c:ext>
              </c:extLst>
            </c:dLbl>
            <c:dLbl>
              <c:idx val="26"/>
              <c:delete val="1"/>
              <c:extLst>
                <c:ext xmlns:c15="http://schemas.microsoft.com/office/drawing/2012/chart" uri="{CE6537A1-D6FC-4f65-9D91-7224C49458BB}"/>
                <c:ext xmlns:c16="http://schemas.microsoft.com/office/drawing/2014/chart" uri="{C3380CC4-5D6E-409C-BE32-E72D297353CC}">
                  <c16:uniqueId val="{00000017-715F-4D4A-BEB6-FAE74BB7E85D}"/>
                </c:ext>
              </c:extLst>
            </c:dLbl>
            <c:dLbl>
              <c:idx val="27"/>
              <c:delete val="1"/>
              <c:extLst>
                <c:ext xmlns:c15="http://schemas.microsoft.com/office/drawing/2012/chart" uri="{CE6537A1-D6FC-4f65-9D91-7224C49458BB}"/>
                <c:ext xmlns:c16="http://schemas.microsoft.com/office/drawing/2014/chart" uri="{C3380CC4-5D6E-409C-BE32-E72D297353CC}">
                  <c16:uniqueId val="{00000018-715F-4D4A-BEB6-FAE74BB7E85D}"/>
                </c:ext>
              </c:extLst>
            </c:dLbl>
            <c:dLbl>
              <c:idx val="28"/>
              <c:delete val="1"/>
              <c:extLst>
                <c:ext xmlns:c15="http://schemas.microsoft.com/office/drawing/2012/chart" uri="{CE6537A1-D6FC-4f65-9D91-7224C49458BB}"/>
                <c:ext xmlns:c16="http://schemas.microsoft.com/office/drawing/2014/chart" uri="{C3380CC4-5D6E-409C-BE32-E72D297353CC}">
                  <c16:uniqueId val="{00000019-715F-4D4A-BEB6-FAE74BB7E85D}"/>
                </c:ext>
              </c:extLst>
            </c:dLbl>
            <c:dLbl>
              <c:idx val="29"/>
              <c:delete val="1"/>
              <c:extLst>
                <c:ext xmlns:c15="http://schemas.microsoft.com/office/drawing/2012/chart" uri="{CE6537A1-D6FC-4f65-9D91-7224C49458BB}"/>
                <c:ext xmlns:c16="http://schemas.microsoft.com/office/drawing/2014/chart" uri="{C3380CC4-5D6E-409C-BE32-E72D297353CC}">
                  <c16:uniqueId val="{0000001A-715F-4D4A-BEB6-FAE74BB7E85D}"/>
                </c:ext>
              </c:extLst>
            </c:dLbl>
            <c:dLbl>
              <c:idx val="30"/>
              <c:delete val="1"/>
              <c:extLst>
                <c:ext xmlns:c15="http://schemas.microsoft.com/office/drawing/2012/chart" uri="{CE6537A1-D6FC-4f65-9D91-7224C49458BB}"/>
                <c:ext xmlns:c16="http://schemas.microsoft.com/office/drawing/2014/chart" uri="{C3380CC4-5D6E-409C-BE32-E72D297353CC}">
                  <c16:uniqueId val="{0000001B-715F-4D4A-BEB6-FAE74BB7E85D}"/>
                </c:ext>
              </c:extLst>
            </c:dLbl>
            <c:dLbl>
              <c:idx val="31"/>
              <c:delete val="1"/>
              <c:extLst>
                <c:ext xmlns:c15="http://schemas.microsoft.com/office/drawing/2012/chart" uri="{CE6537A1-D6FC-4f65-9D91-7224C49458BB}"/>
                <c:ext xmlns:c16="http://schemas.microsoft.com/office/drawing/2014/chart" uri="{C3380CC4-5D6E-409C-BE32-E72D297353CC}">
                  <c16:uniqueId val="{0000001C-715F-4D4A-BEB6-FAE74BB7E85D}"/>
                </c:ext>
              </c:extLst>
            </c:dLbl>
            <c:dLbl>
              <c:idx val="32"/>
              <c:delete val="1"/>
              <c:extLst>
                <c:ext xmlns:c15="http://schemas.microsoft.com/office/drawing/2012/chart" uri="{CE6537A1-D6FC-4f65-9D91-7224C49458BB}"/>
                <c:ext xmlns:c16="http://schemas.microsoft.com/office/drawing/2014/chart" uri="{C3380CC4-5D6E-409C-BE32-E72D297353CC}">
                  <c16:uniqueId val="{0000001D-715F-4D4A-BEB6-FAE74BB7E85D}"/>
                </c:ext>
              </c:extLst>
            </c:dLbl>
            <c:dLbl>
              <c:idx val="33"/>
              <c:delete val="1"/>
              <c:extLst>
                <c:ext xmlns:c15="http://schemas.microsoft.com/office/drawing/2012/chart" uri="{CE6537A1-D6FC-4f65-9D91-7224C49458BB}"/>
                <c:ext xmlns:c16="http://schemas.microsoft.com/office/drawing/2014/chart" uri="{C3380CC4-5D6E-409C-BE32-E72D297353CC}">
                  <c16:uniqueId val="{0000001E-715F-4D4A-BEB6-FAE74BB7E85D}"/>
                </c:ext>
              </c:extLst>
            </c:dLbl>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slide16!$A$2:$A$38</c:f>
              <c:strCache>
                <c:ptCount val="37"/>
                <c:pt idx="0">
                  <c:v>ST103</c:v>
                </c:pt>
                <c:pt idx="1">
                  <c:v>ST143</c:v>
                </c:pt>
                <c:pt idx="2">
                  <c:v>ST106</c:v>
                </c:pt>
                <c:pt idx="3">
                  <c:v>ST132</c:v>
                </c:pt>
                <c:pt idx="4">
                  <c:v>ST118</c:v>
                </c:pt>
                <c:pt idx="5">
                  <c:v>ST167</c:v>
                </c:pt>
                <c:pt idx="6">
                  <c:v>ST186</c:v>
                </c:pt>
                <c:pt idx="7">
                  <c:v>ST102</c:v>
                </c:pt>
                <c:pt idx="8">
                  <c:v>ST125</c:v>
                </c:pt>
                <c:pt idx="9">
                  <c:v>ST218</c:v>
                </c:pt>
                <c:pt idx="10">
                  <c:v>ST129</c:v>
                </c:pt>
                <c:pt idx="11">
                  <c:v>ST101</c:v>
                </c:pt>
                <c:pt idx="12">
                  <c:v>ST116</c:v>
                </c:pt>
                <c:pt idx="13">
                  <c:v>ST410</c:v>
                </c:pt>
                <c:pt idx="14">
                  <c:v>ST180</c:v>
                </c:pt>
                <c:pt idx="15">
                  <c:v>ST593</c:v>
                </c:pt>
                <c:pt idx="16">
                  <c:v>ST555</c:v>
                </c:pt>
                <c:pt idx="17">
                  <c:v>ST603</c:v>
                </c:pt>
                <c:pt idx="18">
                  <c:v>ST253</c:v>
                </c:pt>
                <c:pt idx="19">
                  <c:v>ST120</c:v>
                </c:pt>
                <c:pt idx="20">
                  <c:v>ST130</c:v>
                </c:pt>
                <c:pt idx="21">
                  <c:v>ST138</c:v>
                </c:pt>
                <c:pt idx="22">
                  <c:v>ST144</c:v>
                </c:pt>
                <c:pt idx="23">
                  <c:v>ST301</c:v>
                </c:pt>
                <c:pt idx="24">
                  <c:v>ST177</c:v>
                </c:pt>
                <c:pt idx="25">
                  <c:v>ST112</c:v>
                </c:pt>
                <c:pt idx="26">
                  <c:v>ST110</c:v>
                </c:pt>
                <c:pt idx="27">
                  <c:v>ST199</c:v>
                </c:pt>
                <c:pt idx="28">
                  <c:v>ST188</c:v>
                </c:pt>
                <c:pt idx="29">
                  <c:v>ST230</c:v>
                </c:pt>
                <c:pt idx="30">
                  <c:v>ST133</c:v>
                </c:pt>
                <c:pt idx="31">
                  <c:v>ST135</c:v>
                </c:pt>
                <c:pt idx="32">
                  <c:v>ST233</c:v>
                </c:pt>
                <c:pt idx="33">
                  <c:v>ST414</c:v>
                </c:pt>
                <c:pt idx="34">
                  <c:v>ST463</c:v>
                </c:pt>
                <c:pt idx="35">
                  <c:v>ST166</c:v>
                </c:pt>
                <c:pt idx="36">
                  <c:v>ST354</c:v>
                </c:pt>
              </c:strCache>
            </c:strRef>
          </c:cat>
          <c:val>
            <c:numRef>
              <c:f>slide16!$B$2:$B$38</c:f>
              <c:numCache>
                <c:formatCode>General</c:formatCode>
                <c:ptCount val="37"/>
                <c:pt idx="0">
                  <c:v>25333</c:v>
                </c:pt>
                <c:pt idx="1">
                  <c:v>7263</c:v>
                </c:pt>
                <c:pt idx="2">
                  <c:v>4011</c:v>
                </c:pt>
                <c:pt idx="3">
                  <c:v>3584</c:v>
                </c:pt>
                <c:pt idx="4">
                  <c:v>3153</c:v>
                </c:pt>
                <c:pt idx="5">
                  <c:v>3066</c:v>
                </c:pt>
                <c:pt idx="6">
                  <c:v>2920</c:v>
                </c:pt>
                <c:pt idx="7">
                  <c:v>2808</c:v>
                </c:pt>
                <c:pt idx="8">
                  <c:v>2677</c:v>
                </c:pt>
                <c:pt idx="9">
                  <c:v>2611</c:v>
                </c:pt>
                <c:pt idx="10">
                  <c:v>2256</c:v>
                </c:pt>
                <c:pt idx="11">
                  <c:v>2237</c:v>
                </c:pt>
                <c:pt idx="12">
                  <c:v>2187</c:v>
                </c:pt>
                <c:pt idx="13">
                  <c:v>2153</c:v>
                </c:pt>
                <c:pt idx="14">
                  <c:v>1952</c:v>
                </c:pt>
                <c:pt idx="15">
                  <c:v>1940</c:v>
                </c:pt>
                <c:pt idx="16">
                  <c:v>1940</c:v>
                </c:pt>
                <c:pt idx="17">
                  <c:v>1794</c:v>
                </c:pt>
                <c:pt idx="18">
                  <c:v>1770</c:v>
                </c:pt>
                <c:pt idx="19">
                  <c:v>1745</c:v>
                </c:pt>
                <c:pt idx="20">
                  <c:v>1682</c:v>
                </c:pt>
                <c:pt idx="21">
                  <c:v>1650</c:v>
                </c:pt>
                <c:pt idx="22">
                  <c:v>1634</c:v>
                </c:pt>
                <c:pt idx="23">
                  <c:v>1411</c:v>
                </c:pt>
                <c:pt idx="24">
                  <c:v>1395</c:v>
                </c:pt>
                <c:pt idx="25">
                  <c:v>1380</c:v>
                </c:pt>
                <c:pt idx="26">
                  <c:v>1332</c:v>
                </c:pt>
                <c:pt idx="27">
                  <c:v>1319</c:v>
                </c:pt>
                <c:pt idx="28">
                  <c:v>1295</c:v>
                </c:pt>
                <c:pt idx="29">
                  <c:v>1185</c:v>
                </c:pt>
                <c:pt idx="30">
                  <c:v>1181</c:v>
                </c:pt>
                <c:pt idx="31">
                  <c:v>1074</c:v>
                </c:pt>
                <c:pt idx="32">
                  <c:v>1046</c:v>
                </c:pt>
                <c:pt idx="33">
                  <c:v>887</c:v>
                </c:pt>
                <c:pt idx="34">
                  <c:v>867</c:v>
                </c:pt>
                <c:pt idx="35">
                  <c:v>862</c:v>
                </c:pt>
                <c:pt idx="36">
                  <c:v>545</c:v>
                </c:pt>
              </c:numCache>
            </c:numRef>
          </c:val>
          <c:extLst>
            <c:ext xmlns:c16="http://schemas.microsoft.com/office/drawing/2014/chart" uri="{C3380CC4-5D6E-409C-BE32-E72D297353CC}">
              <c16:uniqueId val="{0000001F-715F-4D4A-BEB6-FAE74BB7E85D}"/>
            </c:ext>
          </c:extLst>
        </c:ser>
        <c:dLbls>
          <c:showLegendKey val="0"/>
          <c:showVal val="0"/>
          <c:showCatName val="0"/>
          <c:showSerName val="0"/>
          <c:showPercent val="0"/>
          <c:showBubbleSize val="0"/>
        </c:dLbls>
        <c:gapWidth val="219"/>
        <c:overlap val="-27"/>
        <c:axId val="1467431968"/>
        <c:axId val="1467437248"/>
      </c:barChart>
      <c:catAx>
        <c:axId val="1467431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Store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437248"/>
        <c:crosses val="autoZero"/>
        <c:auto val="1"/>
        <c:lblAlgn val="ctr"/>
        <c:lblOffset val="100"/>
        <c:noMultiLvlLbl val="0"/>
      </c:catAx>
      <c:valAx>
        <c:axId val="146743724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No</a:t>
                </a:r>
                <a:r>
                  <a:rPr lang="en-IN" sz="1100" b="1" baseline="0"/>
                  <a:t> of Customers</a:t>
                </a:r>
                <a:endParaRPr lang="en-IN" sz="1100"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431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1" i="0" u="none" strike="noStrike" kern="1200" spc="0" baseline="0" dirty="0">
                <a:solidFill>
                  <a:schemeClr val="tx1"/>
                </a:solidFill>
              </a:rPr>
              <a:t>No Of Customers By States</a:t>
            </a:r>
            <a:endParaRPr lang="en-US" sz="1400" b="1" i="0" u="none" strike="noStrike" kern="1200" spc="0" baseline="0" dirty="0">
              <a:solidFill>
                <a:schemeClr val="tx1"/>
              </a:solidFill>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bar"/>
        <c:grouping val="clustered"/>
        <c:varyColors val="0"/>
        <c:ser>
          <c:idx val="0"/>
          <c:order val="0"/>
          <c:tx>
            <c:strRef>
              <c:f>slide17!$B$1</c:f>
              <c:strCache>
                <c:ptCount val="1"/>
                <c:pt idx="0">
                  <c:v>customer</c:v>
                </c:pt>
              </c:strCache>
            </c:strRef>
          </c:tx>
          <c:spPr>
            <a:solidFill>
              <a:schemeClr val="accent1"/>
            </a:solidFill>
            <a:ln>
              <a:noFill/>
            </a:ln>
            <a:effectLst/>
          </c:spPr>
          <c:invertIfNegative val="0"/>
          <c:dPt>
            <c:idx val="19"/>
            <c:invertIfNegative val="0"/>
            <c:bubble3D val="0"/>
            <c:spPr>
              <a:solidFill>
                <a:schemeClr val="accent6">
                  <a:lumMod val="20000"/>
                  <a:lumOff val="80000"/>
                </a:schemeClr>
              </a:solidFill>
              <a:ln>
                <a:noFill/>
              </a:ln>
              <a:effectLst/>
            </c:spPr>
            <c:extLst>
              <c:ext xmlns:c16="http://schemas.microsoft.com/office/drawing/2014/chart" uri="{C3380CC4-5D6E-409C-BE32-E72D297353CC}">
                <c16:uniqueId val="{00000001-86DF-48CE-BE60-4150B6D9713C}"/>
              </c:ext>
            </c:extLst>
          </c:dPt>
          <c:dLbls>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slide17!$A$2:$A$21</c:f>
              <c:strCache>
                <c:ptCount val="20"/>
                <c:pt idx="0">
                  <c:v>Goa</c:v>
                </c:pt>
                <c:pt idx="1">
                  <c:v>Uttaranchal</c:v>
                </c:pt>
                <c:pt idx="2">
                  <c:v>West Bengal</c:v>
                </c:pt>
                <c:pt idx="3">
                  <c:v>Orissa</c:v>
                </c:pt>
                <c:pt idx="4">
                  <c:v>Punjab</c:v>
                </c:pt>
                <c:pt idx="5">
                  <c:v>Himachal Pradesh</c:v>
                </c:pt>
                <c:pt idx="6">
                  <c:v>Rajasthan</c:v>
                </c:pt>
                <c:pt idx="7">
                  <c:v>Uttar Pradesh</c:v>
                </c:pt>
                <c:pt idx="8">
                  <c:v>Arunachal Pradesh</c:v>
                </c:pt>
                <c:pt idx="9">
                  <c:v>Kerala</c:v>
                </c:pt>
                <c:pt idx="10">
                  <c:v>Jammu &amp; Kashmir</c:v>
                </c:pt>
                <c:pt idx="11">
                  <c:v>Maharashtra</c:v>
                </c:pt>
                <c:pt idx="12">
                  <c:v>Tamil Nadu</c:v>
                </c:pt>
                <c:pt idx="13">
                  <c:v>Haryana</c:v>
                </c:pt>
                <c:pt idx="14">
                  <c:v>Madhya Pradesh</c:v>
                </c:pt>
                <c:pt idx="15">
                  <c:v>Delhi</c:v>
                </c:pt>
                <c:pt idx="16">
                  <c:v>Karnataka</c:v>
                </c:pt>
                <c:pt idx="17">
                  <c:v>Chhattisgarh</c:v>
                </c:pt>
                <c:pt idx="18">
                  <c:v>Gujarat</c:v>
                </c:pt>
                <c:pt idx="19">
                  <c:v>Andhra Pradesh</c:v>
                </c:pt>
              </c:strCache>
            </c:strRef>
          </c:cat>
          <c:val>
            <c:numRef>
              <c:f>slide17!$B$2:$B$21</c:f>
              <c:numCache>
                <c:formatCode>General</c:formatCode>
                <c:ptCount val="20"/>
                <c:pt idx="0">
                  <c:v>10</c:v>
                </c:pt>
                <c:pt idx="1">
                  <c:v>96</c:v>
                </c:pt>
                <c:pt idx="2">
                  <c:v>357</c:v>
                </c:pt>
                <c:pt idx="3">
                  <c:v>616</c:v>
                </c:pt>
                <c:pt idx="4">
                  <c:v>664</c:v>
                </c:pt>
                <c:pt idx="5">
                  <c:v>723</c:v>
                </c:pt>
                <c:pt idx="6">
                  <c:v>799</c:v>
                </c:pt>
                <c:pt idx="7">
                  <c:v>1010</c:v>
                </c:pt>
                <c:pt idx="8">
                  <c:v>1091</c:v>
                </c:pt>
                <c:pt idx="9">
                  <c:v>1490</c:v>
                </c:pt>
                <c:pt idx="10">
                  <c:v>1502</c:v>
                </c:pt>
                <c:pt idx="11">
                  <c:v>1946</c:v>
                </c:pt>
                <c:pt idx="12">
                  <c:v>2078</c:v>
                </c:pt>
                <c:pt idx="13">
                  <c:v>2119</c:v>
                </c:pt>
                <c:pt idx="14">
                  <c:v>2764</c:v>
                </c:pt>
                <c:pt idx="15">
                  <c:v>3243</c:v>
                </c:pt>
                <c:pt idx="16">
                  <c:v>3746</c:v>
                </c:pt>
                <c:pt idx="17">
                  <c:v>6197</c:v>
                </c:pt>
                <c:pt idx="18">
                  <c:v>7267</c:v>
                </c:pt>
                <c:pt idx="19">
                  <c:v>59048</c:v>
                </c:pt>
              </c:numCache>
            </c:numRef>
          </c:val>
          <c:extLst>
            <c:ext xmlns:c16="http://schemas.microsoft.com/office/drawing/2014/chart" uri="{C3380CC4-5D6E-409C-BE32-E72D297353CC}">
              <c16:uniqueId val="{00000002-86DF-48CE-BE60-4150B6D9713C}"/>
            </c:ext>
          </c:extLst>
        </c:ser>
        <c:dLbls>
          <c:dLblPos val="outEnd"/>
          <c:showLegendKey val="0"/>
          <c:showVal val="1"/>
          <c:showCatName val="0"/>
          <c:showSerName val="0"/>
          <c:showPercent val="0"/>
          <c:showBubbleSize val="0"/>
        </c:dLbls>
        <c:gapWidth val="182"/>
        <c:axId val="1473028944"/>
        <c:axId val="1473038544"/>
      </c:barChart>
      <c:catAx>
        <c:axId val="14730289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aseline="0"/>
                  <a:t> </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73038544"/>
        <c:crosses val="autoZero"/>
        <c:auto val="1"/>
        <c:lblAlgn val="ctr"/>
        <c:lblOffset val="100"/>
        <c:noMultiLvlLbl val="0"/>
      </c:catAx>
      <c:valAx>
        <c:axId val="14730385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 Customer</a:t>
                </a:r>
                <a:r>
                  <a:rPr lang="en-IN" sz="1100" b="1" baseline="0"/>
                  <a:t> Count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quot;K&quot;;\-#.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30289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t>No Of Customers in Each Region </a:t>
            </a:r>
            <a:endParaRPr lang="en-US" sz="14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059995625546807E-2"/>
          <c:y val="0.21377049532436779"/>
          <c:w val="0.61324453193350836"/>
          <c:h val="0.81969846249199674"/>
        </c:manualLayout>
      </c:layout>
      <c:pieChart>
        <c:varyColors val="1"/>
        <c:ser>
          <c:idx val="0"/>
          <c:order val="0"/>
          <c:tx>
            <c:strRef>
              <c:f>slide17!$M$1</c:f>
              <c:strCache>
                <c:ptCount val="1"/>
                <c:pt idx="0">
                  <c:v>customer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864-4476-BADC-1F4B9643023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864-4476-BADC-1F4B9643023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864-4476-BADC-1F4B9643023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864-4476-BADC-1F4B96430233}"/>
              </c:ext>
            </c:extLst>
          </c:dPt>
          <c:dLbls>
            <c:dLbl>
              <c:idx val="0"/>
              <c:layout>
                <c:manualLayout>
                  <c:x val="-0.13013932633420822"/>
                  <c:y val="1.2120848889187743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864-4476-BADC-1F4B96430233}"/>
                </c:ext>
              </c:extLst>
            </c:dLbl>
            <c:dLbl>
              <c:idx val="1"/>
              <c:layout>
                <c:manualLayout>
                  <c:x val="6.4403980752405846E-2"/>
                  <c:y val="3.7888360371527888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864-4476-BADC-1F4B96430233}"/>
                </c:ext>
              </c:extLst>
            </c:dLbl>
            <c:dLbl>
              <c:idx val="2"/>
              <c:layout>
                <c:manualLayout>
                  <c:x val="4.1666666666666664E-2"/>
                  <c:y val="0.2570296915398308"/>
                </c:manualLayout>
              </c:layout>
              <c:numFmt formatCode="#.00,&quot;K&quot;;\-#.00,&quot;K&quot;" sourceLinked="0"/>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11527777777777778"/>
                      <c:h val="0.15553276432826882"/>
                    </c:manualLayout>
                  </c15:layout>
                </c:ext>
                <c:ext xmlns:c16="http://schemas.microsoft.com/office/drawing/2014/chart" uri="{C3380CC4-5D6E-409C-BE32-E72D297353CC}">
                  <c16:uniqueId val="{00000005-B864-4476-BADC-1F4B96430233}"/>
                </c:ext>
              </c:extLst>
            </c:dLbl>
            <c:dLbl>
              <c:idx val="3"/>
              <c:layout>
                <c:manualLayout>
                  <c:x val="0.18775590551181104"/>
                  <c:y val="-0.19619908554675231"/>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864-4476-BADC-1F4B96430233}"/>
                </c:ext>
              </c:extLst>
            </c:dLbl>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slide17!$L$2:$L$5</c:f>
              <c:strCache>
                <c:ptCount val="4"/>
                <c:pt idx="0">
                  <c:v>East</c:v>
                </c:pt>
                <c:pt idx="1">
                  <c:v>North</c:v>
                </c:pt>
                <c:pt idx="2">
                  <c:v>West</c:v>
                </c:pt>
                <c:pt idx="3">
                  <c:v>South</c:v>
                </c:pt>
              </c:strCache>
            </c:strRef>
          </c:cat>
          <c:val>
            <c:numRef>
              <c:f>slide17!$M$2:$M$5</c:f>
              <c:numCache>
                <c:formatCode>General</c:formatCode>
                <c:ptCount val="4"/>
                <c:pt idx="0">
                  <c:v>1835</c:v>
                </c:pt>
                <c:pt idx="1">
                  <c:v>10076</c:v>
                </c:pt>
                <c:pt idx="2">
                  <c:v>10641</c:v>
                </c:pt>
                <c:pt idx="3">
                  <c:v>75593</c:v>
                </c:pt>
              </c:numCache>
            </c:numRef>
          </c:val>
          <c:extLst>
            <c:ext xmlns:c16="http://schemas.microsoft.com/office/drawing/2014/chart" uri="{C3380CC4-5D6E-409C-BE32-E72D297353CC}">
              <c16:uniqueId val="{00000008-B864-4476-BADC-1F4B9643023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[ppt_retail_slide.xlsx]slide18!PivotTable14</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t>Revenue generated over time by one time buyers </a:t>
            </a:r>
            <a:endParaRPr lang="en-US" sz="1400" b="1"/>
          </a:p>
        </c:rich>
      </c:tx>
      <c:layout>
        <c:manualLayout>
          <c:xMode val="edge"/>
          <c:yMode val="edge"/>
          <c:x val="0.32506247473255789"/>
          <c:y val="4.166666666666666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00,,&quot;M&quot;;\-#.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00,,&quot;M&quot;;\-#.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0,,&quot;M&quot;;\-#.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slide18!$F$1</c:f>
              <c:strCache>
                <c:ptCount val="1"/>
                <c:pt idx="0">
                  <c:v>Total</c:v>
                </c:pt>
              </c:strCache>
            </c:strRef>
          </c:tx>
          <c:spPr>
            <a:ln w="28575" cap="rnd">
              <a:solidFill>
                <a:schemeClr val="accent1"/>
              </a:solidFill>
              <a:round/>
            </a:ln>
            <a:effectLst/>
          </c:spPr>
          <c:marker>
            <c:symbol val="none"/>
          </c:marker>
          <c:dLbls>
            <c:numFmt formatCode="#.00,,&quot;M&quot;;\-#.00,,&quot;M&quot;"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slide18!$E$2:$E$29</c:f>
              <c:multiLvlStrCache>
                <c:ptCount val="24"/>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2021</c:v>
                  </c:pt>
                  <c:pt idx="3">
                    <c:v>2022</c:v>
                  </c:pt>
                  <c:pt idx="15">
                    <c:v>2023</c:v>
                  </c:pt>
                </c:lvl>
              </c:multiLvlStrCache>
            </c:multiLvlStrRef>
          </c:cat>
          <c:val>
            <c:numRef>
              <c:f>slide18!$F$2:$F$29</c:f>
              <c:numCache>
                <c:formatCode>General</c:formatCode>
                <c:ptCount val="24"/>
                <c:pt idx="0">
                  <c:v>75.06</c:v>
                </c:pt>
                <c:pt idx="1">
                  <c:v>57760.81</c:v>
                </c:pt>
                <c:pt idx="2">
                  <c:v>19.62</c:v>
                </c:pt>
                <c:pt idx="3">
                  <c:v>90413</c:v>
                </c:pt>
                <c:pt idx="4">
                  <c:v>277037.84000000003</c:v>
                </c:pt>
                <c:pt idx="5">
                  <c:v>385771.07</c:v>
                </c:pt>
                <c:pt idx="6">
                  <c:v>351273.9</c:v>
                </c:pt>
                <c:pt idx="7">
                  <c:v>573709.52</c:v>
                </c:pt>
                <c:pt idx="8">
                  <c:v>533738.75</c:v>
                </c:pt>
                <c:pt idx="9">
                  <c:v>550000.98</c:v>
                </c:pt>
                <c:pt idx="10">
                  <c:v>663778.24</c:v>
                </c:pt>
                <c:pt idx="11">
                  <c:v>713707.85</c:v>
                </c:pt>
                <c:pt idx="12">
                  <c:v>783347.5</c:v>
                </c:pt>
                <c:pt idx="13">
                  <c:v>1024559.1</c:v>
                </c:pt>
                <c:pt idx="14">
                  <c:v>1040792.85</c:v>
                </c:pt>
                <c:pt idx="15">
                  <c:v>1002496.55</c:v>
                </c:pt>
                <c:pt idx="16">
                  <c:v>948748.66</c:v>
                </c:pt>
                <c:pt idx="17">
                  <c:v>1217985.3</c:v>
                </c:pt>
                <c:pt idx="18">
                  <c:v>1126249.22</c:v>
                </c:pt>
                <c:pt idx="19">
                  <c:v>1255017.08</c:v>
                </c:pt>
                <c:pt idx="20">
                  <c:v>1035302.36</c:v>
                </c:pt>
                <c:pt idx="21">
                  <c:v>967547.41</c:v>
                </c:pt>
                <c:pt idx="22">
                  <c:v>1292987.46</c:v>
                </c:pt>
                <c:pt idx="23">
                  <c:v>20593.580000000002</c:v>
                </c:pt>
              </c:numCache>
            </c:numRef>
          </c:val>
          <c:smooth val="0"/>
          <c:extLst>
            <c:ext xmlns:c16="http://schemas.microsoft.com/office/drawing/2014/chart" uri="{C3380CC4-5D6E-409C-BE32-E72D297353CC}">
              <c16:uniqueId val="{00000000-F413-4A0D-8CB5-67F4C83A9159}"/>
            </c:ext>
          </c:extLst>
        </c:ser>
        <c:dLbls>
          <c:showLegendKey val="0"/>
          <c:showVal val="1"/>
          <c:showCatName val="0"/>
          <c:showSerName val="0"/>
          <c:showPercent val="0"/>
          <c:showBubbleSize val="0"/>
        </c:dLbls>
        <c:smooth val="0"/>
        <c:axId val="1467475648"/>
        <c:axId val="1467466528"/>
      </c:lineChart>
      <c:catAx>
        <c:axId val="14674756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67466528"/>
        <c:crosses val="autoZero"/>
        <c:auto val="1"/>
        <c:lblAlgn val="ctr"/>
        <c:lblOffset val="100"/>
        <c:noMultiLvlLbl val="0"/>
      </c:catAx>
      <c:valAx>
        <c:axId val="146746652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dirty="0"/>
                  <a:t>Revenue in Millions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quot;K&quot;;\-#.0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475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[ppt_retail_slide.xlsx]slide4!PivotTable51</c:name>
    <c:fmtId val="18"/>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sz="1400" b="1" i="0" u="none" strike="noStrike" baseline="0"/>
              <a:t>Monthly Revenue and Customer Count from New Customers </a:t>
            </a:r>
            <a:endParaRPr lang="en-IN" b="1"/>
          </a:p>
        </c:rich>
      </c:tx>
      <c:layout>
        <c:manualLayout>
          <c:xMode val="edge"/>
          <c:yMode val="edge"/>
          <c:x val="0.22614027019264499"/>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4854719514740462E-2"/>
          <c:y val="0.17171296296296296"/>
          <c:w val="0.87775789110105085"/>
          <c:h val="0.50749270924467771"/>
        </c:manualLayout>
      </c:layout>
      <c:barChart>
        <c:barDir val="col"/>
        <c:grouping val="clustered"/>
        <c:varyColors val="0"/>
        <c:ser>
          <c:idx val="0"/>
          <c:order val="0"/>
          <c:tx>
            <c:strRef>
              <c:f>slide4!$C$1</c:f>
              <c:strCache>
                <c:ptCount val="1"/>
                <c:pt idx="0">
                  <c:v>Sum of total_revenue</c:v>
                </c:pt>
              </c:strCache>
            </c:strRef>
          </c:tx>
          <c:spPr>
            <a:solidFill>
              <a:schemeClr val="accent1"/>
            </a:solidFill>
            <a:ln>
              <a:noFill/>
            </a:ln>
            <a:effectLst/>
          </c:spPr>
          <c:invertIfNegative val="0"/>
          <c:cat>
            <c:multiLvlStrRef>
              <c:f>slide4!$A$2:$B$25</c:f>
              <c:multiLvlStrCache>
                <c:ptCount val="24"/>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2021</c:v>
                  </c:pt>
                  <c:pt idx="3">
                    <c:v>2022</c:v>
                  </c:pt>
                  <c:pt idx="15">
                    <c:v>2023</c:v>
                  </c:pt>
                </c:lvl>
              </c:multiLvlStrCache>
            </c:multiLvlStrRef>
          </c:cat>
          <c:val>
            <c:numRef>
              <c:f>slide4!$C$2:$C$25</c:f>
              <c:numCache>
                <c:formatCode>General</c:formatCode>
                <c:ptCount val="24"/>
                <c:pt idx="0">
                  <c:v>75.06</c:v>
                </c:pt>
                <c:pt idx="1">
                  <c:v>55370.49</c:v>
                </c:pt>
                <c:pt idx="2">
                  <c:v>19.62</c:v>
                </c:pt>
                <c:pt idx="3">
                  <c:v>88904.12</c:v>
                </c:pt>
                <c:pt idx="4">
                  <c:v>274695.98</c:v>
                </c:pt>
                <c:pt idx="5">
                  <c:v>384547.52</c:v>
                </c:pt>
                <c:pt idx="6">
                  <c:v>345654.82</c:v>
                </c:pt>
                <c:pt idx="7">
                  <c:v>569212.64</c:v>
                </c:pt>
                <c:pt idx="8">
                  <c:v>528639.73</c:v>
                </c:pt>
                <c:pt idx="9">
                  <c:v>534122.22</c:v>
                </c:pt>
                <c:pt idx="10">
                  <c:v>641897.98</c:v>
                </c:pt>
                <c:pt idx="11">
                  <c:v>697012.71</c:v>
                </c:pt>
                <c:pt idx="12">
                  <c:v>743508.9</c:v>
                </c:pt>
                <c:pt idx="13">
                  <c:v>996450.19</c:v>
                </c:pt>
                <c:pt idx="14">
                  <c:v>1021527.39</c:v>
                </c:pt>
                <c:pt idx="15">
                  <c:v>962387.34</c:v>
                </c:pt>
                <c:pt idx="16">
                  <c:v>927385.28</c:v>
                </c:pt>
                <c:pt idx="17">
                  <c:v>1187409.6399999999</c:v>
                </c:pt>
                <c:pt idx="18">
                  <c:v>1090496.1399999999</c:v>
                </c:pt>
                <c:pt idx="19">
                  <c:v>1214213.1200000001</c:v>
                </c:pt>
                <c:pt idx="20">
                  <c:v>1001890.83</c:v>
                </c:pt>
                <c:pt idx="21">
                  <c:v>939925.14</c:v>
                </c:pt>
                <c:pt idx="22">
                  <c:v>1232607.05</c:v>
                </c:pt>
                <c:pt idx="23">
                  <c:v>16310.95</c:v>
                </c:pt>
              </c:numCache>
            </c:numRef>
          </c:val>
          <c:extLst>
            <c:ext xmlns:c16="http://schemas.microsoft.com/office/drawing/2014/chart" uri="{C3380CC4-5D6E-409C-BE32-E72D297353CC}">
              <c16:uniqueId val="{00000000-F13A-40BF-8CF7-F1550674C4F9}"/>
            </c:ext>
          </c:extLst>
        </c:ser>
        <c:dLbls>
          <c:showLegendKey val="0"/>
          <c:showVal val="0"/>
          <c:showCatName val="0"/>
          <c:showSerName val="0"/>
          <c:showPercent val="0"/>
          <c:showBubbleSize val="0"/>
        </c:dLbls>
        <c:gapWidth val="150"/>
        <c:axId val="1422693184"/>
        <c:axId val="1422686944"/>
      </c:barChart>
      <c:lineChart>
        <c:grouping val="standard"/>
        <c:varyColors val="0"/>
        <c:ser>
          <c:idx val="1"/>
          <c:order val="1"/>
          <c:tx>
            <c:strRef>
              <c:f>slide4!$D$1</c:f>
              <c:strCache>
                <c:ptCount val="1"/>
                <c:pt idx="0">
                  <c:v>Sum of new_customer</c:v>
                </c:pt>
              </c:strCache>
            </c:strRef>
          </c:tx>
          <c:spPr>
            <a:ln w="28575" cap="rnd">
              <a:solidFill>
                <a:schemeClr val="accent2"/>
              </a:solidFill>
              <a:round/>
            </a:ln>
            <a:effectLst/>
          </c:spPr>
          <c:marker>
            <c:symbol val="none"/>
          </c:marker>
          <c:dLbls>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slide4!$A$2:$B$25</c:f>
              <c:multiLvlStrCache>
                <c:ptCount val="24"/>
                <c:lvl>
                  <c:pt idx="0">
                    <c:v>September</c:v>
                  </c:pt>
                  <c:pt idx="1">
                    <c:v>October</c:v>
                  </c:pt>
                  <c:pt idx="2">
                    <c:v>December</c:v>
                  </c:pt>
                  <c:pt idx="3">
                    <c:v>January</c:v>
                  </c:pt>
                  <c:pt idx="4">
                    <c:v>February</c:v>
                  </c:pt>
                  <c:pt idx="5">
                    <c:v>March</c:v>
                  </c:pt>
                  <c:pt idx="6">
                    <c:v>April</c:v>
                  </c:pt>
                  <c:pt idx="7">
                    <c:v>May</c:v>
                  </c:pt>
                  <c:pt idx="8">
                    <c:v>June</c:v>
                  </c:pt>
                  <c:pt idx="9">
                    <c:v>July</c:v>
                  </c:pt>
                  <c:pt idx="10">
                    <c:v>August</c:v>
                  </c:pt>
                  <c:pt idx="11">
                    <c:v>September</c:v>
                  </c:pt>
                  <c:pt idx="12">
                    <c:v>October</c:v>
                  </c:pt>
                  <c:pt idx="13">
                    <c:v>November</c:v>
                  </c:pt>
                  <c:pt idx="14">
                    <c:v>December</c:v>
                  </c:pt>
                  <c:pt idx="15">
                    <c:v>January</c:v>
                  </c:pt>
                  <c:pt idx="16">
                    <c:v>February</c:v>
                  </c:pt>
                  <c:pt idx="17">
                    <c:v>March</c:v>
                  </c:pt>
                  <c:pt idx="18">
                    <c:v>April</c:v>
                  </c:pt>
                  <c:pt idx="19">
                    <c:v>May</c:v>
                  </c:pt>
                  <c:pt idx="20">
                    <c:v>June</c:v>
                  </c:pt>
                  <c:pt idx="21">
                    <c:v>July</c:v>
                  </c:pt>
                  <c:pt idx="22">
                    <c:v>August</c:v>
                  </c:pt>
                  <c:pt idx="23">
                    <c:v>September</c:v>
                  </c:pt>
                </c:lvl>
                <c:lvl>
                  <c:pt idx="0">
                    <c:v>2021</c:v>
                  </c:pt>
                  <c:pt idx="3">
                    <c:v>2022</c:v>
                  </c:pt>
                  <c:pt idx="15">
                    <c:v>2023</c:v>
                  </c:pt>
                </c:lvl>
              </c:multiLvlStrCache>
            </c:multiLvlStrRef>
          </c:cat>
          <c:val>
            <c:numRef>
              <c:f>slide4!$D$2:$D$25</c:f>
              <c:numCache>
                <c:formatCode>General</c:formatCode>
                <c:ptCount val="24"/>
                <c:pt idx="0">
                  <c:v>1</c:v>
                </c:pt>
                <c:pt idx="1">
                  <c:v>299</c:v>
                </c:pt>
                <c:pt idx="2">
                  <c:v>1</c:v>
                </c:pt>
                <c:pt idx="3">
                  <c:v>560</c:v>
                </c:pt>
                <c:pt idx="4">
                  <c:v>1606</c:v>
                </c:pt>
                <c:pt idx="5">
                  <c:v>2343</c:v>
                </c:pt>
                <c:pt idx="6">
                  <c:v>2076</c:v>
                </c:pt>
                <c:pt idx="7">
                  <c:v>3573</c:v>
                </c:pt>
                <c:pt idx="8">
                  <c:v>3318</c:v>
                </c:pt>
                <c:pt idx="9">
                  <c:v>3574</c:v>
                </c:pt>
                <c:pt idx="10">
                  <c:v>4313</c:v>
                </c:pt>
                <c:pt idx="11">
                  <c:v>4096</c:v>
                </c:pt>
                <c:pt idx="12">
                  <c:v>4418</c:v>
                </c:pt>
                <c:pt idx="13">
                  <c:v>6173</c:v>
                </c:pt>
                <c:pt idx="14">
                  <c:v>6642</c:v>
                </c:pt>
                <c:pt idx="15">
                  <c:v>6509</c:v>
                </c:pt>
                <c:pt idx="16">
                  <c:v>6316</c:v>
                </c:pt>
                <c:pt idx="17">
                  <c:v>7519</c:v>
                </c:pt>
                <c:pt idx="18">
                  <c:v>6541</c:v>
                </c:pt>
                <c:pt idx="19">
                  <c:v>7432</c:v>
                </c:pt>
                <c:pt idx="20">
                  <c:v>5916</c:v>
                </c:pt>
                <c:pt idx="21">
                  <c:v>5816</c:v>
                </c:pt>
                <c:pt idx="22">
                  <c:v>7684</c:v>
                </c:pt>
                <c:pt idx="23">
                  <c:v>76</c:v>
                </c:pt>
              </c:numCache>
            </c:numRef>
          </c:val>
          <c:smooth val="0"/>
          <c:extLst>
            <c:ext xmlns:c16="http://schemas.microsoft.com/office/drawing/2014/chart" uri="{C3380CC4-5D6E-409C-BE32-E72D297353CC}">
              <c16:uniqueId val="{00000001-F13A-40BF-8CF7-F1550674C4F9}"/>
            </c:ext>
          </c:extLst>
        </c:ser>
        <c:dLbls>
          <c:showLegendKey val="0"/>
          <c:showVal val="0"/>
          <c:showCatName val="0"/>
          <c:showSerName val="0"/>
          <c:showPercent val="0"/>
          <c:showBubbleSize val="0"/>
        </c:dLbls>
        <c:marker val="1"/>
        <c:smooth val="0"/>
        <c:axId val="1422669664"/>
        <c:axId val="1422646624"/>
      </c:lineChart>
      <c:valAx>
        <c:axId val="1422646624"/>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New</a:t>
                </a:r>
                <a:r>
                  <a:rPr lang="en-IN" baseline="0"/>
                  <a:t> customers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out"/>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2669664"/>
        <c:crosses val="max"/>
        <c:crossBetween val="between"/>
      </c:valAx>
      <c:catAx>
        <c:axId val="142266966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2646624"/>
        <c:crosses val="autoZero"/>
        <c:auto val="1"/>
        <c:lblAlgn val="ctr"/>
        <c:lblOffset val="100"/>
        <c:noMultiLvlLbl val="0"/>
      </c:catAx>
      <c:valAx>
        <c:axId val="14226869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quot;M&quot;;\-#.0,,&quot;M&quot;" sourceLinked="0"/>
        <c:majorTickMark val="out"/>
        <c:minorTickMark val="none"/>
        <c:tickLblPos val="nextTo"/>
        <c:spPr>
          <a:noFill/>
          <a:ln w="3175">
            <a:solidFill>
              <a:schemeClr val="accent1"/>
            </a:solidFill>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2693184"/>
        <c:crosses val="autoZero"/>
        <c:crossBetween val="between"/>
      </c:valAx>
      <c:catAx>
        <c:axId val="1422693184"/>
        <c:scaling>
          <c:orientation val="minMax"/>
        </c:scaling>
        <c:delete val="1"/>
        <c:axPos val="b"/>
        <c:numFmt formatCode="General" sourceLinked="1"/>
        <c:majorTickMark val="out"/>
        <c:minorTickMark val="none"/>
        <c:tickLblPos val="nextTo"/>
        <c:crossAx val="1422686944"/>
        <c:crosses val="autoZero"/>
        <c:auto val="1"/>
        <c:lblAlgn val="ctr"/>
        <c:lblOffset val="100"/>
        <c:noMultiLvlLbl val="0"/>
      </c:catAx>
      <c:spPr>
        <a:noFill/>
        <a:ln>
          <a:noFill/>
        </a:ln>
        <a:effectLst/>
      </c:spPr>
    </c:plotArea>
    <c:legend>
      <c:legendPos val="r"/>
      <c:layout>
        <c:manualLayout>
          <c:xMode val="edge"/>
          <c:yMode val="edge"/>
          <c:x val="0.2848698835646139"/>
          <c:y val="9.578967799588621E-2"/>
          <c:w val="0.39935420913025571"/>
          <c:h val="9.143627879848349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100" b="1" i="0" u="none" strike="noStrike" baseline="0" dirty="0"/>
              <a:t>No Of Customers By States </a:t>
            </a:r>
            <a:endParaRPr lang="en-US" sz="1100" b="1" dirty="0"/>
          </a:p>
        </c:rich>
      </c:tx>
      <c:layout>
        <c:manualLayout>
          <c:xMode val="edge"/>
          <c:yMode val="edge"/>
          <c:x val="0.31585638406351157"/>
          <c:y val="3.057025279247501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slide19!$B$1</c:f>
              <c:strCache>
                <c:ptCount val="1"/>
                <c:pt idx="0">
                  <c:v>customer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slide19!$A$2:$A$10</c:f>
              <c:strCache>
                <c:ptCount val="9"/>
                <c:pt idx="0">
                  <c:v>Maharashtra</c:v>
                </c:pt>
                <c:pt idx="1">
                  <c:v>Kerala</c:v>
                </c:pt>
                <c:pt idx="2">
                  <c:v>Arunachal Pradesh</c:v>
                </c:pt>
                <c:pt idx="3">
                  <c:v>Uttar Pradesh</c:v>
                </c:pt>
                <c:pt idx="4">
                  <c:v>Karnataka</c:v>
                </c:pt>
                <c:pt idx="5">
                  <c:v>Chhattisgarh</c:v>
                </c:pt>
                <c:pt idx="6">
                  <c:v>Gujarat</c:v>
                </c:pt>
                <c:pt idx="7">
                  <c:v>Madhya Pradesh</c:v>
                </c:pt>
                <c:pt idx="8">
                  <c:v>Andhra Pradesh</c:v>
                </c:pt>
              </c:strCache>
            </c:strRef>
          </c:cat>
          <c:val>
            <c:numRef>
              <c:f>slide19!$B$2:$B$10</c:f>
              <c:numCache>
                <c:formatCode>General</c:formatCode>
                <c:ptCount val="9"/>
                <c:pt idx="0">
                  <c:v>1</c:v>
                </c:pt>
                <c:pt idx="1">
                  <c:v>1</c:v>
                </c:pt>
                <c:pt idx="2">
                  <c:v>1</c:v>
                </c:pt>
                <c:pt idx="3">
                  <c:v>1</c:v>
                </c:pt>
                <c:pt idx="4">
                  <c:v>2</c:v>
                </c:pt>
                <c:pt idx="5">
                  <c:v>3</c:v>
                </c:pt>
                <c:pt idx="6">
                  <c:v>3</c:v>
                </c:pt>
                <c:pt idx="7">
                  <c:v>3</c:v>
                </c:pt>
                <c:pt idx="8">
                  <c:v>21</c:v>
                </c:pt>
              </c:numCache>
            </c:numRef>
          </c:val>
          <c:extLst>
            <c:ext xmlns:c16="http://schemas.microsoft.com/office/drawing/2014/chart" uri="{C3380CC4-5D6E-409C-BE32-E72D297353CC}">
              <c16:uniqueId val="{00000000-99BC-4C32-B8BC-249EEE161082}"/>
            </c:ext>
          </c:extLst>
        </c:ser>
        <c:dLbls>
          <c:dLblPos val="outEnd"/>
          <c:showLegendKey val="0"/>
          <c:showVal val="1"/>
          <c:showCatName val="0"/>
          <c:showSerName val="0"/>
          <c:showPercent val="0"/>
          <c:showBubbleSize val="0"/>
        </c:dLbls>
        <c:gapWidth val="182"/>
        <c:axId val="1467467008"/>
        <c:axId val="1467467488"/>
      </c:barChart>
      <c:catAx>
        <c:axId val="14674670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67467488"/>
        <c:crosses val="autoZero"/>
        <c:auto val="1"/>
        <c:lblAlgn val="ctr"/>
        <c:lblOffset val="100"/>
        <c:noMultiLvlLbl val="0"/>
      </c:catAx>
      <c:valAx>
        <c:axId val="14674674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Customer</a:t>
                </a:r>
                <a:r>
                  <a:rPr lang="en-IN" sz="1100" b="1" baseline="0"/>
                  <a:t> Count</a:t>
                </a:r>
                <a:endParaRPr lang="en-IN" sz="1100"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4670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100" b="1" i="0" u="none" strike="noStrike" baseline="0" dirty="0"/>
              <a:t>No Customers By Each Stores </a:t>
            </a:r>
            <a:endParaRPr lang="en-US" sz="1100" b="1" dirty="0"/>
          </a:p>
        </c:rich>
      </c:tx>
      <c:layout>
        <c:manualLayout>
          <c:xMode val="edge"/>
          <c:yMode val="edge"/>
          <c:x val="0.25513889553193753"/>
          <c:y val="4.005722962027113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591339117324457"/>
          <c:y val="0.11663619661402953"/>
          <c:w val="0.82817019685180915"/>
          <c:h val="0.78999141929731242"/>
        </c:manualLayout>
      </c:layout>
      <c:barChart>
        <c:barDir val="bar"/>
        <c:grouping val="clustered"/>
        <c:varyColors val="0"/>
        <c:ser>
          <c:idx val="0"/>
          <c:order val="0"/>
          <c:tx>
            <c:strRef>
              <c:f>slide19!$J$1</c:f>
              <c:strCache>
                <c:ptCount val="1"/>
                <c:pt idx="0">
                  <c:v>Customer_cnt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slide19!$I$2:$I$35</c:f>
              <c:strCache>
                <c:ptCount val="34"/>
                <c:pt idx="0">
                  <c:v>ST253</c:v>
                </c:pt>
                <c:pt idx="1">
                  <c:v>ST177</c:v>
                </c:pt>
                <c:pt idx="2">
                  <c:v>ST301</c:v>
                </c:pt>
                <c:pt idx="3">
                  <c:v>ST112</c:v>
                </c:pt>
                <c:pt idx="4">
                  <c:v>ST410</c:v>
                </c:pt>
                <c:pt idx="5">
                  <c:v>ST101</c:v>
                </c:pt>
                <c:pt idx="6">
                  <c:v>ST603</c:v>
                </c:pt>
                <c:pt idx="7">
                  <c:v>ST166</c:v>
                </c:pt>
                <c:pt idx="8">
                  <c:v>ST110</c:v>
                </c:pt>
                <c:pt idx="9">
                  <c:v>ST188</c:v>
                </c:pt>
                <c:pt idx="10">
                  <c:v>ST116</c:v>
                </c:pt>
                <c:pt idx="11">
                  <c:v>ST133</c:v>
                </c:pt>
                <c:pt idx="12">
                  <c:v>ST463</c:v>
                </c:pt>
                <c:pt idx="13">
                  <c:v>ST120</c:v>
                </c:pt>
                <c:pt idx="14">
                  <c:v>ST414</c:v>
                </c:pt>
                <c:pt idx="15">
                  <c:v>ST230</c:v>
                </c:pt>
                <c:pt idx="16">
                  <c:v>ST218</c:v>
                </c:pt>
                <c:pt idx="17">
                  <c:v>ST138</c:v>
                </c:pt>
                <c:pt idx="18">
                  <c:v>ST144</c:v>
                </c:pt>
                <c:pt idx="19">
                  <c:v>ST129</c:v>
                </c:pt>
                <c:pt idx="20">
                  <c:v>ST233</c:v>
                </c:pt>
                <c:pt idx="21">
                  <c:v>ST180</c:v>
                </c:pt>
                <c:pt idx="22">
                  <c:v>ST593</c:v>
                </c:pt>
                <c:pt idx="23">
                  <c:v>ST106</c:v>
                </c:pt>
                <c:pt idx="24">
                  <c:v>ST125</c:v>
                </c:pt>
                <c:pt idx="25">
                  <c:v>ST132</c:v>
                </c:pt>
                <c:pt idx="26">
                  <c:v>ST118</c:v>
                </c:pt>
                <c:pt idx="27">
                  <c:v>ST186</c:v>
                </c:pt>
                <c:pt idx="28">
                  <c:v>ST555</c:v>
                </c:pt>
                <c:pt idx="29">
                  <c:v>ST167</c:v>
                </c:pt>
                <c:pt idx="30">
                  <c:v>ST130</c:v>
                </c:pt>
                <c:pt idx="31">
                  <c:v>ST102</c:v>
                </c:pt>
                <c:pt idx="32">
                  <c:v>ST143</c:v>
                </c:pt>
                <c:pt idx="33">
                  <c:v>ST103</c:v>
                </c:pt>
              </c:strCache>
            </c:strRef>
          </c:cat>
          <c:val>
            <c:numRef>
              <c:f>slide19!$J$2:$J$35</c:f>
              <c:numCache>
                <c:formatCode>General</c:formatCode>
                <c:ptCount val="34"/>
                <c:pt idx="0">
                  <c:v>1</c:v>
                </c:pt>
                <c:pt idx="1">
                  <c:v>1</c:v>
                </c:pt>
                <c:pt idx="2">
                  <c:v>1</c:v>
                </c:pt>
                <c:pt idx="3">
                  <c:v>1</c:v>
                </c:pt>
                <c:pt idx="4">
                  <c:v>1</c:v>
                </c:pt>
                <c:pt idx="5">
                  <c:v>1</c:v>
                </c:pt>
                <c:pt idx="6">
                  <c:v>1</c:v>
                </c:pt>
                <c:pt idx="7">
                  <c:v>1</c:v>
                </c:pt>
                <c:pt idx="8">
                  <c:v>1</c:v>
                </c:pt>
                <c:pt idx="9">
                  <c:v>1</c:v>
                </c:pt>
                <c:pt idx="10">
                  <c:v>2</c:v>
                </c:pt>
                <c:pt idx="11">
                  <c:v>2</c:v>
                </c:pt>
                <c:pt idx="12">
                  <c:v>2</c:v>
                </c:pt>
                <c:pt idx="13">
                  <c:v>2</c:v>
                </c:pt>
                <c:pt idx="14">
                  <c:v>3</c:v>
                </c:pt>
                <c:pt idx="15">
                  <c:v>3</c:v>
                </c:pt>
                <c:pt idx="16">
                  <c:v>3</c:v>
                </c:pt>
                <c:pt idx="17">
                  <c:v>3</c:v>
                </c:pt>
                <c:pt idx="18">
                  <c:v>3</c:v>
                </c:pt>
                <c:pt idx="19">
                  <c:v>3</c:v>
                </c:pt>
                <c:pt idx="20">
                  <c:v>3</c:v>
                </c:pt>
                <c:pt idx="21">
                  <c:v>3</c:v>
                </c:pt>
                <c:pt idx="22">
                  <c:v>3</c:v>
                </c:pt>
                <c:pt idx="23">
                  <c:v>4</c:v>
                </c:pt>
                <c:pt idx="24">
                  <c:v>4</c:v>
                </c:pt>
                <c:pt idx="25">
                  <c:v>4</c:v>
                </c:pt>
                <c:pt idx="26">
                  <c:v>4</c:v>
                </c:pt>
                <c:pt idx="27">
                  <c:v>5</c:v>
                </c:pt>
                <c:pt idx="28">
                  <c:v>5</c:v>
                </c:pt>
                <c:pt idx="29">
                  <c:v>5</c:v>
                </c:pt>
                <c:pt idx="30">
                  <c:v>6</c:v>
                </c:pt>
                <c:pt idx="31">
                  <c:v>6</c:v>
                </c:pt>
                <c:pt idx="32">
                  <c:v>9</c:v>
                </c:pt>
                <c:pt idx="33">
                  <c:v>31</c:v>
                </c:pt>
              </c:numCache>
            </c:numRef>
          </c:val>
          <c:extLst>
            <c:ext xmlns:c16="http://schemas.microsoft.com/office/drawing/2014/chart" uri="{C3380CC4-5D6E-409C-BE32-E72D297353CC}">
              <c16:uniqueId val="{00000000-31D6-43C2-B881-8B0D279F6643}"/>
            </c:ext>
          </c:extLst>
        </c:ser>
        <c:dLbls>
          <c:dLblPos val="outEnd"/>
          <c:showLegendKey val="0"/>
          <c:showVal val="1"/>
          <c:showCatName val="0"/>
          <c:showSerName val="0"/>
          <c:showPercent val="0"/>
          <c:showBubbleSize val="0"/>
        </c:dLbls>
        <c:gapWidth val="182"/>
        <c:axId val="1472992944"/>
        <c:axId val="1472985264"/>
      </c:barChart>
      <c:catAx>
        <c:axId val="14729929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72985264"/>
        <c:crosses val="autoZero"/>
        <c:auto val="1"/>
        <c:lblAlgn val="ctr"/>
        <c:lblOffset val="100"/>
        <c:noMultiLvlLbl val="0"/>
      </c:catAx>
      <c:valAx>
        <c:axId val="14729852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Customer</a:t>
                </a:r>
                <a:r>
                  <a:rPr lang="en-IN" sz="1100" b="1" baseline="0"/>
                  <a:t> Count</a:t>
                </a:r>
                <a:endParaRPr lang="en-IN" sz="1100"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29929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[ppt_retail_slide.xlsx]slide20!PivotTable19</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t>Revenue generated over time by repeat- buyers </a:t>
            </a:r>
            <a:endParaRPr lang="en-US" sz="14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slide20!$F$1</c:f>
              <c:strCache>
                <c:ptCount val="1"/>
                <c:pt idx="0">
                  <c:v>Total</c:v>
                </c:pt>
              </c:strCache>
            </c:strRef>
          </c:tx>
          <c:spPr>
            <a:ln w="28575" cap="rnd">
              <a:solidFill>
                <a:schemeClr val="accent1"/>
              </a:solidFill>
              <a:round/>
            </a:ln>
            <a:effectLst/>
          </c:spPr>
          <c:marker>
            <c:symbol val="none"/>
          </c:marker>
          <c:dLbls>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slide20!$E$2:$E$24</c:f>
              <c:multiLvlStrCache>
                <c:ptCount val="20"/>
                <c:lvl>
                  <c:pt idx="0">
                    <c:v>February</c:v>
                  </c:pt>
                  <c:pt idx="1">
                    <c:v>March</c:v>
                  </c:pt>
                  <c:pt idx="2">
                    <c:v>April</c:v>
                  </c:pt>
                  <c:pt idx="3">
                    <c:v>May</c:v>
                  </c:pt>
                  <c:pt idx="4">
                    <c:v>June</c:v>
                  </c:pt>
                  <c:pt idx="5">
                    <c:v>July</c:v>
                  </c:pt>
                  <c:pt idx="6">
                    <c:v>August</c:v>
                  </c:pt>
                  <c:pt idx="7">
                    <c:v>September</c:v>
                  </c:pt>
                  <c:pt idx="8">
                    <c:v>October</c:v>
                  </c:pt>
                  <c:pt idx="9">
                    <c:v>November</c:v>
                  </c:pt>
                  <c:pt idx="10">
                    <c:v>December</c:v>
                  </c:pt>
                  <c:pt idx="11">
                    <c:v>January</c:v>
                  </c:pt>
                  <c:pt idx="12">
                    <c:v>February</c:v>
                  </c:pt>
                  <c:pt idx="13">
                    <c:v>March</c:v>
                  </c:pt>
                  <c:pt idx="14">
                    <c:v>April</c:v>
                  </c:pt>
                  <c:pt idx="15">
                    <c:v>May</c:v>
                  </c:pt>
                  <c:pt idx="16">
                    <c:v>June</c:v>
                  </c:pt>
                  <c:pt idx="17">
                    <c:v>July</c:v>
                  </c:pt>
                  <c:pt idx="18">
                    <c:v>August</c:v>
                  </c:pt>
                  <c:pt idx="19">
                    <c:v>September</c:v>
                  </c:pt>
                </c:lvl>
                <c:lvl>
                  <c:pt idx="0">
                    <c:v>2022</c:v>
                  </c:pt>
                  <c:pt idx="11">
                    <c:v>2023</c:v>
                  </c:pt>
                </c:lvl>
              </c:multiLvlStrCache>
            </c:multiLvlStrRef>
          </c:cat>
          <c:val>
            <c:numRef>
              <c:f>slide20!$F$2:$F$24</c:f>
              <c:numCache>
                <c:formatCode>General</c:formatCode>
                <c:ptCount val="20"/>
                <c:pt idx="0">
                  <c:v>86.06</c:v>
                </c:pt>
                <c:pt idx="1">
                  <c:v>851.44</c:v>
                </c:pt>
                <c:pt idx="2">
                  <c:v>256.08999999999997</c:v>
                </c:pt>
                <c:pt idx="3">
                  <c:v>2059.62</c:v>
                </c:pt>
                <c:pt idx="4">
                  <c:v>2273.13</c:v>
                </c:pt>
                <c:pt idx="5">
                  <c:v>2785.42</c:v>
                </c:pt>
                <c:pt idx="6">
                  <c:v>2972.74</c:v>
                </c:pt>
                <c:pt idx="7">
                  <c:v>2713.73</c:v>
                </c:pt>
                <c:pt idx="8">
                  <c:v>2883.28</c:v>
                </c:pt>
                <c:pt idx="9">
                  <c:v>7434.81</c:v>
                </c:pt>
                <c:pt idx="10">
                  <c:v>3488.84</c:v>
                </c:pt>
                <c:pt idx="11">
                  <c:v>4778.8900000000003</c:v>
                </c:pt>
                <c:pt idx="12">
                  <c:v>5869.45</c:v>
                </c:pt>
                <c:pt idx="13">
                  <c:v>6516.63</c:v>
                </c:pt>
                <c:pt idx="14">
                  <c:v>5088.13</c:v>
                </c:pt>
                <c:pt idx="15">
                  <c:v>10503.95</c:v>
                </c:pt>
                <c:pt idx="16">
                  <c:v>6680.09</c:v>
                </c:pt>
                <c:pt idx="17">
                  <c:v>8675.68</c:v>
                </c:pt>
                <c:pt idx="18">
                  <c:v>9591.41</c:v>
                </c:pt>
                <c:pt idx="19">
                  <c:v>649.96</c:v>
                </c:pt>
              </c:numCache>
            </c:numRef>
          </c:val>
          <c:smooth val="0"/>
          <c:extLst>
            <c:ext xmlns:c16="http://schemas.microsoft.com/office/drawing/2014/chart" uri="{C3380CC4-5D6E-409C-BE32-E72D297353CC}">
              <c16:uniqueId val="{00000000-93CA-4789-AA1C-33B4BF4998E2}"/>
            </c:ext>
          </c:extLst>
        </c:ser>
        <c:dLbls>
          <c:showLegendKey val="0"/>
          <c:showVal val="1"/>
          <c:showCatName val="0"/>
          <c:showSerName val="0"/>
          <c:showPercent val="0"/>
          <c:showBubbleSize val="0"/>
        </c:dLbls>
        <c:smooth val="0"/>
        <c:axId val="1466644928"/>
        <c:axId val="1466645888"/>
      </c:lineChart>
      <c:catAx>
        <c:axId val="1466644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466645888"/>
        <c:crosses val="autoZero"/>
        <c:auto val="1"/>
        <c:lblAlgn val="ctr"/>
        <c:lblOffset val="100"/>
        <c:noMultiLvlLbl val="0"/>
      </c:catAx>
      <c:valAx>
        <c:axId val="146664588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dirty="0"/>
                  <a:t>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quot;K&quot;;\-#.0,&quot;K&quot;" sourceLinked="0"/>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466644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[ppt_retail_slide.xlsx]slide21!PivotTable22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dirty="0"/>
              <a:t>Sales By Discount Seekers And Non Discount Seekers </a:t>
            </a:r>
            <a:endParaRPr lang="en-US" sz="14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dLbl>
          <c:idx val="0"/>
          <c:layout>
            <c:manualLayout>
              <c:x val="-1.2764109614503315E-2"/>
              <c:y val="-5.677274715660538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3"/>
        <c:spPr>
          <a:solidFill>
            <a:schemeClr val="accent2"/>
          </a:solidFill>
          <a:ln>
            <a:noFill/>
          </a:ln>
          <a:effectLst/>
        </c:spPr>
        <c:dLbl>
          <c:idx val="0"/>
          <c:layout>
            <c:manualLayout>
              <c:x val="-1.7798416223613073E-2"/>
              <c:y val="-1.1999489647127442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c:spPr>
        <c:dLbl>
          <c:idx val="0"/>
          <c:layout>
            <c:manualLayout>
              <c:x val="-1.2764109614503315E-2"/>
              <c:y val="-5.677274715660538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c:spPr>
        <c:dLbl>
          <c:idx val="0"/>
          <c:layout>
            <c:manualLayout>
              <c:x val="-1.7798416223613073E-2"/>
              <c:y val="-1.1999489647127442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c:spPr>
        <c:dLbl>
          <c:idx val="0"/>
          <c:layout>
            <c:manualLayout>
              <c:x val="-1.2764109614503315E-2"/>
              <c:y val="-5.677274715660538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c:spPr>
        <c:dLbl>
          <c:idx val="0"/>
          <c:layout>
            <c:manualLayout>
              <c:x val="-1.7798416223613073E-2"/>
              <c:y val="-1.1999489647127442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pivotFmt>
      <c:pivotFmt>
        <c:idx val="15"/>
        <c:spPr>
          <a:solidFill>
            <a:schemeClr val="accent1"/>
          </a:solidFill>
          <a:ln>
            <a:noFill/>
          </a:ln>
          <a:effectLst/>
        </c:spPr>
      </c:pivotFmt>
    </c:pivotFmts>
    <c:plotArea>
      <c:layout/>
      <c:pieChart>
        <c:varyColors val="1"/>
        <c:ser>
          <c:idx val="0"/>
          <c:order val="0"/>
          <c:tx>
            <c:strRef>
              <c:f>slide21!$F$1</c:f>
              <c:strCache>
                <c:ptCount val="1"/>
                <c:pt idx="0">
                  <c:v>Sum of sales</c:v>
                </c:pt>
              </c:strCache>
            </c:strRef>
          </c:tx>
          <c:dPt>
            <c:idx val="0"/>
            <c:bubble3D val="0"/>
            <c:spPr>
              <a:solidFill>
                <a:schemeClr val="accent1"/>
              </a:solidFill>
              <a:ln>
                <a:noFill/>
              </a:ln>
              <a:effectLst/>
            </c:spPr>
            <c:extLst>
              <c:ext xmlns:c16="http://schemas.microsoft.com/office/drawing/2014/chart" uri="{C3380CC4-5D6E-409C-BE32-E72D297353CC}">
                <c16:uniqueId val="{00000001-C8FE-434D-89AC-D58EF6D4E86E}"/>
              </c:ext>
            </c:extLst>
          </c:dPt>
          <c:dPt>
            <c:idx val="1"/>
            <c:bubble3D val="0"/>
            <c:spPr>
              <a:solidFill>
                <a:schemeClr val="accent2"/>
              </a:solidFill>
              <a:ln>
                <a:noFill/>
              </a:ln>
              <a:effectLst/>
            </c:spPr>
            <c:extLst>
              <c:ext xmlns:c16="http://schemas.microsoft.com/office/drawing/2014/chart" uri="{C3380CC4-5D6E-409C-BE32-E72D297353CC}">
                <c16:uniqueId val="{00000003-C8FE-434D-89AC-D58EF6D4E86E}"/>
              </c:ext>
            </c:extLst>
          </c:dPt>
          <c:dLbls>
            <c:dLbl>
              <c:idx val="0"/>
              <c:layout>
                <c:manualLayout>
                  <c:x val="-8.2290327600110791E-2"/>
                  <c:y val="-4.890926570006035E-2"/>
                </c:manualLayout>
              </c:layout>
              <c:numFmt formatCode="#.00,,&quot;M&quot;;\-#.00,,&quot;M&quot;" sourceLinked="0"/>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3838521513412349"/>
                      <c:h val="7.1635046812684039E-2"/>
                    </c:manualLayout>
                  </c15:layout>
                </c:ext>
                <c:ext xmlns:c16="http://schemas.microsoft.com/office/drawing/2014/chart" uri="{C3380CC4-5D6E-409C-BE32-E72D297353CC}">
                  <c16:uniqueId val="{00000001-C8FE-434D-89AC-D58EF6D4E86E}"/>
                </c:ext>
              </c:extLst>
            </c:dLbl>
            <c:dLbl>
              <c:idx val="1"/>
              <c:layout>
                <c:manualLayout>
                  <c:x val="9.5664797918917036E-2"/>
                  <c:y val="7.9739552074312506E-2"/>
                </c:manualLayout>
              </c:layout>
              <c:numFmt formatCode="#.00,,&quot;M&quot;;\-#.00,,&quot;M&quot;" sourceLinked="0"/>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49481978302898111"/>
                      <c:h val="0.11138434447795248"/>
                    </c:manualLayout>
                  </c15:layout>
                </c:ext>
                <c:ext xmlns:c16="http://schemas.microsoft.com/office/drawing/2014/chart" uri="{C3380CC4-5D6E-409C-BE32-E72D297353CC}">
                  <c16:uniqueId val="{00000003-C8FE-434D-89AC-D58EF6D4E86E}"/>
                </c:ext>
              </c:extLst>
            </c:dLbl>
            <c:numFmt formatCode="#.00,,&quot;M&quot;;\-#.00,,&quot;M&quot;"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slide21!$E$2:$E$4</c:f>
              <c:strCache>
                <c:ptCount val="2"/>
                <c:pt idx="0">
                  <c:v>Dis_Seeker</c:v>
                </c:pt>
                <c:pt idx="1">
                  <c:v>Non_Dis_Seeker</c:v>
                </c:pt>
              </c:strCache>
            </c:strRef>
          </c:cat>
          <c:val>
            <c:numRef>
              <c:f>slide21!$F$2:$F$4</c:f>
              <c:numCache>
                <c:formatCode>General</c:formatCode>
                <c:ptCount val="2"/>
                <c:pt idx="0">
                  <c:v>6376871.0999999996</c:v>
                </c:pt>
                <c:pt idx="1">
                  <c:v>9077393.7599999998</c:v>
                </c:pt>
              </c:numCache>
            </c:numRef>
          </c:val>
          <c:extLst>
            <c:ext xmlns:c16="http://schemas.microsoft.com/office/drawing/2014/chart" uri="{C3380CC4-5D6E-409C-BE32-E72D297353CC}">
              <c16:uniqueId val="{00000004-C8FE-434D-89AC-D58EF6D4E86E}"/>
            </c:ext>
          </c:extLst>
        </c:ser>
        <c:ser>
          <c:idx val="1"/>
          <c:order val="1"/>
          <c:tx>
            <c:strRef>
              <c:f>slide21!$G$1</c:f>
              <c:strCache>
                <c:ptCount val="1"/>
                <c:pt idx="0">
                  <c:v>Sum of sales_percentage</c:v>
                </c:pt>
              </c:strCache>
            </c:strRef>
          </c:tx>
          <c:dPt>
            <c:idx val="0"/>
            <c:bubble3D val="0"/>
            <c:spPr>
              <a:solidFill>
                <a:schemeClr val="accent1"/>
              </a:solidFill>
              <a:ln>
                <a:noFill/>
              </a:ln>
              <a:effectLst/>
            </c:spPr>
            <c:extLst>
              <c:ext xmlns:c16="http://schemas.microsoft.com/office/drawing/2014/chart" uri="{C3380CC4-5D6E-409C-BE32-E72D297353CC}">
                <c16:uniqueId val="{00000006-C8FE-434D-89AC-D58EF6D4E86E}"/>
              </c:ext>
            </c:extLst>
          </c:dPt>
          <c:dPt>
            <c:idx val="1"/>
            <c:bubble3D val="0"/>
            <c:spPr>
              <a:solidFill>
                <a:schemeClr val="accent2"/>
              </a:solidFill>
              <a:ln>
                <a:noFill/>
              </a:ln>
              <a:effectLst/>
            </c:spPr>
            <c:extLst>
              <c:ext xmlns:c16="http://schemas.microsoft.com/office/drawing/2014/chart" uri="{C3380CC4-5D6E-409C-BE32-E72D297353CC}">
                <c16:uniqueId val="{00000008-C8FE-434D-89AC-D58EF6D4E86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slide21!$E$2:$E$4</c:f>
              <c:strCache>
                <c:ptCount val="2"/>
                <c:pt idx="0">
                  <c:v>Dis_Seeker</c:v>
                </c:pt>
                <c:pt idx="1">
                  <c:v>Non_Dis_Seeker</c:v>
                </c:pt>
              </c:strCache>
            </c:strRef>
          </c:cat>
          <c:val>
            <c:numRef>
              <c:f>slide21!$G$2:$G$4</c:f>
              <c:numCache>
                <c:formatCode>General</c:formatCode>
                <c:ptCount val="2"/>
                <c:pt idx="0">
                  <c:v>41.26</c:v>
                </c:pt>
                <c:pt idx="1">
                  <c:v>58.74</c:v>
                </c:pt>
              </c:numCache>
            </c:numRef>
          </c:val>
          <c:extLst>
            <c:ext xmlns:c16="http://schemas.microsoft.com/office/drawing/2014/chart" uri="{C3380CC4-5D6E-409C-BE32-E72D297353CC}">
              <c16:uniqueId val="{00000009-C8FE-434D-89AC-D58EF6D4E86E}"/>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t>No Of Customers By Stores </a:t>
            </a:r>
            <a:endParaRPr lang="en-US" sz="14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slide22!$B$1</c:f>
              <c:strCache>
                <c:ptCount val="1"/>
                <c:pt idx="0">
                  <c:v>Customer</c:v>
                </c:pt>
              </c:strCache>
            </c:strRef>
          </c:tx>
          <c:spPr>
            <a:solidFill>
              <a:schemeClr val="accent1"/>
            </a:solidFill>
            <a:ln>
              <a:noFill/>
            </a:ln>
            <a:effectLst/>
          </c:spPr>
          <c:invertIfNegative val="0"/>
          <c:dLbls>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slide22!$A$2:$A$38</c:f>
              <c:strCache>
                <c:ptCount val="37"/>
                <c:pt idx="0">
                  <c:v>ST253</c:v>
                </c:pt>
                <c:pt idx="1">
                  <c:v>ST354</c:v>
                </c:pt>
                <c:pt idx="2">
                  <c:v>ST414</c:v>
                </c:pt>
                <c:pt idx="3">
                  <c:v>ST230</c:v>
                </c:pt>
                <c:pt idx="4">
                  <c:v>ST199</c:v>
                </c:pt>
                <c:pt idx="5">
                  <c:v>ST120</c:v>
                </c:pt>
                <c:pt idx="6">
                  <c:v>ST118</c:v>
                </c:pt>
                <c:pt idx="7">
                  <c:v>ST186</c:v>
                </c:pt>
                <c:pt idx="8">
                  <c:v>ST132</c:v>
                </c:pt>
                <c:pt idx="9">
                  <c:v>ST218</c:v>
                </c:pt>
                <c:pt idx="10">
                  <c:v>ST138</c:v>
                </c:pt>
                <c:pt idx="11">
                  <c:v>ST144</c:v>
                </c:pt>
                <c:pt idx="12">
                  <c:v>ST177</c:v>
                </c:pt>
                <c:pt idx="13">
                  <c:v>ST102</c:v>
                </c:pt>
                <c:pt idx="14">
                  <c:v>ST301</c:v>
                </c:pt>
                <c:pt idx="15">
                  <c:v>ST112</c:v>
                </c:pt>
                <c:pt idx="16">
                  <c:v>ST180</c:v>
                </c:pt>
                <c:pt idx="17">
                  <c:v>ST410</c:v>
                </c:pt>
                <c:pt idx="18">
                  <c:v>ST135</c:v>
                </c:pt>
                <c:pt idx="19">
                  <c:v>ST101</c:v>
                </c:pt>
                <c:pt idx="20">
                  <c:v>ST233</c:v>
                </c:pt>
                <c:pt idx="21">
                  <c:v>ST463</c:v>
                </c:pt>
                <c:pt idx="22">
                  <c:v>ST555</c:v>
                </c:pt>
                <c:pt idx="23">
                  <c:v>ST603</c:v>
                </c:pt>
                <c:pt idx="24">
                  <c:v>ST166</c:v>
                </c:pt>
                <c:pt idx="25">
                  <c:v>ST129</c:v>
                </c:pt>
                <c:pt idx="26">
                  <c:v>ST133</c:v>
                </c:pt>
                <c:pt idx="27">
                  <c:v>ST125</c:v>
                </c:pt>
                <c:pt idx="28">
                  <c:v>ST116</c:v>
                </c:pt>
                <c:pt idx="29">
                  <c:v>ST593</c:v>
                </c:pt>
                <c:pt idx="30">
                  <c:v>ST106</c:v>
                </c:pt>
                <c:pt idx="31">
                  <c:v>ST103</c:v>
                </c:pt>
                <c:pt idx="32">
                  <c:v>ST130</c:v>
                </c:pt>
                <c:pt idx="33">
                  <c:v>ST110</c:v>
                </c:pt>
                <c:pt idx="34">
                  <c:v>ST188</c:v>
                </c:pt>
                <c:pt idx="35">
                  <c:v>ST167</c:v>
                </c:pt>
                <c:pt idx="36">
                  <c:v>ST143</c:v>
                </c:pt>
              </c:strCache>
            </c:strRef>
          </c:cat>
          <c:val>
            <c:numRef>
              <c:f>slide22!$B$2:$B$38</c:f>
              <c:numCache>
                <c:formatCode>General</c:formatCode>
                <c:ptCount val="37"/>
                <c:pt idx="0">
                  <c:v>654</c:v>
                </c:pt>
                <c:pt idx="1">
                  <c:v>238</c:v>
                </c:pt>
                <c:pt idx="2">
                  <c:v>363</c:v>
                </c:pt>
                <c:pt idx="3">
                  <c:v>547</c:v>
                </c:pt>
                <c:pt idx="4">
                  <c:v>512</c:v>
                </c:pt>
                <c:pt idx="5">
                  <c:v>714</c:v>
                </c:pt>
                <c:pt idx="6">
                  <c:v>1200</c:v>
                </c:pt>
                <c:pt idx="7">
                  <c:v>1062</c:v>
                </c:pt>
                <c:pt idx="8">
                  <c:v>1396</c:v>
                </c:pt>
                <c:pt idx="9">
                  <c:v>1239</c:v>
                </c:pt>
                <c:pt idx="10">
                  <c:v>668</c:v>
                </c:pt>
                <c:pt idx="11">
                  <c:v>563</c:v>
                </c:pt>
                <c:pt idx="12">
                  <c:v>480</c:v>
                </c:pt>
                <c:pt idx="13">
                  <c:v>1134</c:v>
                </c:pt>
                <c:pt idx="14">
                  <c:v>508</c:v>
                </c:pt>
                <c:pt idx="15">
                  <c:v>575</c:v>
                </c:pt>
                <c:pt idx="16">
                  <c:v>1094</c:v>
                </c:pt>
                <c:pt idx="17">
                  <c:v>1063</c:v>
                </c:pt>
                <c:pt idx="18">
                  <c:v>527</c:v>
                </c:pt>
                <c:pt idx="19">
                  <c:v>880</c:v>
                </c:pt>
                <c:pt idx="20">
                  <c:v>377</c:v>
                </c:pt>
                <c:pt idx="21">
                  <c:v>385</c:v>
                </c:pt>
                <c:pt idx="22">
                  <c:v>1028</c:v>
                </c:pt>
                <c:pt idx="23">
                  <c:v>868</c:v>
                </c:pt>
                <c:pt idx="24">
                  <c:v>418</c:v>
                </c:pt>
                <c:pt idx="25">
                  <c:v>894</c:v>
                </c:pt>
                <c:pt idx="26">
                  <c:v>465</c:v>
                </c:pt>
                <c:pt idx="27">
                  <c:v>1163</c:v>
                </c:pt>
                <c:pt idx="28">
                  <c:v>960</c:v>
                </c:pt>
                <c:pt idx="29">
                  <c:v>818</c:v>
                </c:pt>
                <c:pt idx="30">
                  <c:v>1854</c:v>
                </c:pt>
                <c:pt idx="31">
                  <c:v>8323</c:v>
                </c:pt>
                <c:pt idx="32">
                  <c:v>799</c:v>
                </c:pt>
                <c:pt idx="33">
                  <c:v>547</c:v>
                </c:pt>
                <c:pt idx="34">
                  <c:v>469</c:v>
                </c:pt>
                <c:pt idx="35">
                  <c:v>1237</c:v>
                </c:pt>
                <c:pt idx="36">
                  <c:v>3290</c:v>
                </c:pt>
              </c:numCache>
            </c:numRef>
          </c:val>
          <c:extLst>
            <c:ext xmlns:c16="http://schemas.microsoft.com/office/drawing/2014/chart" uri="{C3380CC4-5D6E-409C-BE32-E72D297353CC}">
              <c16:uniqueId val="{00000000-7057-4B46-9D24-A2F8151ECD51}"/>
            </c:ext>
          </c:extLst>
        </c:ser>
        <c:dLbls>
          <c:dLblPos val="outEnd"/>
          <c:showLegendKey val="0"/>
          <c:showVal val="1"/>
          <c:showCatName val="0"/>
          <c:showSerName val="0"/>
          <c:showPercent val="0"/>
          <c:showBubbleSize val="0"/>
        </c:dLbls>
        <c:gapWidth val="219"/>
        <c:overlap val="-27"/>
        <c:axId val="1466599328"/>
        <c:axId val="1466595968"/>
      </c:barChart>
      <c:catAx>
        <c:axId val="1466599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66595968"/>
        <c:crosses val="autoZero"/>
        <c:auto val="1"/>
        <c:lblAlgn val="ctr"/>
        <c:lblOffset val="100"/>
        <c:noMultiLvlLbl val="0"/>
      </c:catAx>
      <c:valAx>
        <c:axId val="146659596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 Customer</a:t>
                </a:r>
                <a:r>
                  <a:rPr lang="en-IN" sz="1100" b="1" baseline="0"/>
                  <a:t> Count</a:t>
                </a:r>
                <a:endParaRPr lang="en-IN" sz="1100"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0,&quot;K&quot;;\-#.0,&quot;K&quot;"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4665993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[ppt_retail_slide.xlsx]slide23!PivotTable27</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dirty="0"/>
              <a:t>Customers% in Each Region </a:t>
            </a:r>
            <a:endParaRPr lang="en-IN" sz="14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a:noFill/>
          </a:ln>
          <a:effectLst/>
        </c:spPr>
        <c:dLbl>
          <c:idx val="0"/>
          <c:layout>
            <c:manualLayout>
              <c:x val="3.431334862669725E-2"/>
              <c:y val="4.364792942548848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4"/>
          </a:solidFill>
          <a:ln>
            <a:noFill/>
          </a:ln>
          <a:effectLst/>
        </c:spPr>
        <c:dLbl>
          <c:idx val="0"/>
          <c:layout>
            <c:manualLayout>
              <c:x val="-6.2625291917250501E-3"/>
              <c:y val="1.3709171770195393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3"/>
          </a:solidFill>
          <a:ln>
            <a:noFill/>
          </a:ln>
          <a:effectLst/>
        </c:spPr>
        <c:dLbl>
          <c:idx val="0"/>
          <c:layout>
            <c:manualLayout>
              <c:x val="-0.19838737677475354"/>
              <c:y val="-0.11203047535724701"/>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dLbl>
          <c:idx val="0"/>
          <c:layout>
            <c:manualLayout>
              <c:x val="3.431334862669725E-2"/>
              <c:y val="4.364792942548848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c:spPr>
        <c:dLbl>
          <c:idx val="0"/>
          <c:layout>
            <c:manualLayout>
              <c:x val="-0.19838737677475354"/>
              <c:y val="-0.11203047535724701"/>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c:spPr>
        <c:dLbl>
          <c:idx val="0"/>
          <c:layout>
            <c:manualLayout>
              <c:x val="-6.2625291917250501E-3"/>
              <c:y val="1.3709171770195393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c:spPr>
      </c:pivotFmt>
      <c:pivotFmt>
        <c:idx val="11"/>
        <c:spPr>
          <a:solidFill>
            <a:schemeClr val="accent1"/>
          </a:solidFill>
          <a:ln>
            <a:noFill/>
          </a:ln>
          <a:effectLst/>
        </c:spPr>
        <c:dLbl>
          <c:idx val="0"/>
          <c:layout>
            <c:manualLayout>
              <c:x val="3.431334862669725E-2"/>
              <c:y val="4.364792942548848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c:spPr>
        <c:dLbl>
          <c:idx val="0"/>
          <c:layout>
            <c:manualLayout>
              <c:x val="-0.19838737677475354"/>
              <c:y val="-0.11203047535724701"/>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c:spPr>
        <c:dLbl>
          <c:idx val="0"/>
          <c:layout>
            <c:manualLayout>
              <c:x val="-6.2625291917250501E-3"/>
              <c:y val="1.3709171770195393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0.26321835343112104"/>
          <c:y val="0.22592675717584235"/>
          <c:w val="0.67306068659736984"/>
          <c:h val="0.71659866164633024"/>
        </c:manualLayout>
      </c:layout>
      <c:pieChart>
        <c:varyColors val="1"/>
        <c:ser>
          <c:idx val="0"/>
          <c:order val="0"/>
          <c:tx>
            <c:strRef>
              <c:f>slide23!$L$7</c:f>
              <c:strCache>
                <c:ptCount val="1"/>
                <c:pt idx="0">
                  <c:v>Total</c:v>
                </c:pt>
              </c:strCache>
            </c:strRef>
          </c:tx>
          <c:explosion val="1"/>
          <c:dPt>
            <c:idx val="0"/>
            <c:bubble3D val="0"/>
            <c:spPr>
              <a:solidFill>
                <a:schemeClr val="accent1"/>
              </a:solidFill>
              <a:ln>
                <a:noFill/>
              </a:ln>
              <a:effectLst/>
            </c:spPr>
            <c:extLst>
              <c:ext xmlns:c16="http://schemas.microsoft.com/office/drawing/2014/chart" uri="{C3380CC4-5D6E-409C-BE32-E72D297353CC}">
                <c16:uniqueId val="{00000001-DE4C-49F8-A8FA-E341E94C81B0}"/>
              </c:ext>
            </c:extLst>
          </c:dPt>
          <c:dPt>
            <c:idx val="1"/>
            <c:bubble3D val="0"/>
            <c:spPr>
              <a:solidFill>
                <a:schemeClr val="accent2"/>
              </a:solidFill>
              <a:ln>
                <a:noFill/>
              </a:ln>
              <a:effectLst/>
            </c:spPr>
            <c:extLst>
              <c:ext xmlns:c16="http://schemas.microsoft.com/office/drawing/2014/chart" uri="{C3380CC4-5D6E-409C-BE32-E72D297353CC}">
                <c16:uniqueId val="{00000003-DE4C-49F8-A8FA-E341E94C81B0}"/>
              </c:ext>
            </c:extLst>
          </c:dPt>
          <c:dPt>
            <c:idx val="2"/>
            <c:bubble3D val="0"/>
            <c:spPr>
              <a:solidFill>
                <a:schemeClr val="accent3"/>
              </a:solidFill>
              <a:ln>
                <a:noFill/>
              </a:ln>
              <a:effectLst/>
            </c:spPr>
            <c:extLst>
              <c:ext xmlns:c16="http://schemas.microsoft.com/office/drawing/2014/chart" uri="{C3380CC4-5D6E-409C-BE32-E72D297353CC}">
                <c16:uniqueId val="{00000005-DE4C-49F8-A8FA-E341E94C81B0}"/>
              </c:ext>
            </c:extLst>
          </c:dPt>
          <c:dPt>
            <c:idx val="3"/>
            <c:bubble3D val="0"/>
            <c:spPr>
              <a:solidFill>
                <a:schemeClr val="accent4"/>
              </a:solidFill>
              <a:ln>
                <a:noFill/>
              </a:ln>
              <a:effectLst/>
            </c:spPr>
            <c:extLst>
              <c:ext xmlns:c16="http://schemas.microsoft.com/office/drawing/2014/chart" uri="{C3380CC4-5D6E-409C-BE32-E72D297353CC}">
                <c16:uniqueId val="{00000007-DE4C-49F8-A8FA-E341E94C81B0}"/>
              </c:ext>
            </c:extLst>
          </c:dPt>
          <c:dLbls>
            <c:dLbl>
              <c:idx val="0"/>
              <c:layout>
                <c:manualLayout>
                  <c:x val="6.2844413283956013E-2"/>
                  <c:y val="1.32152230971128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E4C-49F8-A8FA-E341E94C81B0}"/>
                </c:ext>
              </c:extLst>
            </c:dLbl>
            <c:dLbl>
              <c:idx val="1"/>
              <c:layout>
                <c:manualLayout>
                  <c:x val="9.1391016191469221E-2"/>
                  <c:y val="0.10846274424030325"/>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E4C-49F8-A8FA-E341E94C81B0}"/>
                </c:ext>
              </c:extLst>
            </c:dLbl>
            <c:dLbl>
              <c:idx val="2"/>
              <c:layout>
                <c:manualLayout>
                  <c:x val="-0.2478547202147677"/>
                  <c:y val="-7.4993438320210146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E4C-49F8-A8FA-E341E94C81B0}"/>
                </c:ext>
              </c:extLst>
            </c:dLbl>
            <c:dLbl>
              <c:idx val="3"/>
              <c:layout>
                <c:manualLayout>
                  <c:x val="-0.10900238497585066"/>
                  <c:y val="8.3153616214639833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E4C-49F8-A8FA-E341E94C81B0}"/>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slide23!$K$8:$K$12</c:f>
              <c:strCache>
                <c:ptCount val="4"/>
                <c:pt idx="0">
                  <c:v>East</c:v>
                </c:pt>
                <c:pt idx="1">
                  <c:v>North</c:v>
                </c:pt>
                <c:pt idx="2">
                  <c:v>South</c:v>
                </c:pt>
                <c:pt idx="3">
                  <c:v>West</c:v>
                </c:pt>
              </c:strCache>
            </c:strRef>
          </c:cat>
          <c:val>
            <c:numRef>
              <c:f>slide23!$L$8:$L$12</c:f>
              <c:numCache>
                <c:formatCode>General</c:formatCode>
                <c:ptCount val="4"/>
                <c:pt idx="0">
                  <c:v>886</c:v>
                </c:pt>
                <c:pt idx="1">
                  <c:v>4300</c:v>
                </c:pt>
                <c:pt idx="2">
                  <c:v>29283</c:v>
                </c:pt>
                <c:pt idx="3">
                  <c:v>4666</c:v>
                </c:pt>
              </c:numCache>
            </c:numRef>
          </c:val>
          <c:extLst>
            <c:ext xmlns:c16="http://schemas.microsoft.com/office/drawing/2014/chart" uri="{C3380CC4-5D6E-409C-BE32-E72D297353CC}">
              <c16:uniqueId val="{00000008-DE4C-49F8-A8FA-E341E94C81B0}"/>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t>No Of Customers By States </a:t>
            </a:r>
            <a:endParaRPr lang="en-IN" sz="14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bar"/>
        <c:grouping val="clustered"/>
        <c:varyColors val="0"/>
        <c:ser>
          <c:idx val="0"/>
          <c:order val="0"/>
          <c:spPr>
            <a:solidFill>
              <a:schemeClr val="accent1"/>
            </a:solidFill>
            <a:ln>
              <a:noFill/>
            </a:ln>
            <a:effectLst/>
          </c:spPr>
          <c:invertIfNegative val="0"/>
          <c:dLbls>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slide23!$A$1:$A$7</c:f>
              <c:strCache>
                <c:ptCount val="7"/>
                <c:pt idx="0">
                  <c:v>Andhra Pradesh</c:v>
                </c:pt>
                <c:pt idx="1">
                  <c:v>Gujarat</c:v>
                </c:pt>
                <c:pt idx="2">
                  <c:v>Chhattisgarh</c:v>
                </c:pt>
                <c:pt idx="3">
                  <c:v>Madhya Pradesh</c:v>
                </c:pt>
                <c:pt idx="4">
                  <c:v>Delhi</c:v>
                </c:pt>
                <c:pt idx="5">
                  <c:v>Haryana</c:v>
                </c:pt>
                <c:pt idx="6">
                  <c:v>West Bengal</c:v>
                </c:pt>
              </c:strCache>
            </c:strRef>
          </c:cat>
          <c:val>
            <c:numRef>
              <c:f>slide23!$B$1:$B$7</c:f>
              <c:numCache>
                <c:formatCode>General</c:formatCode>
                <c:ptCount val="7"/>
                <c:pt idx="0">
                  <c:v>29434</c:v>
                </c:pt>
                <c:pt idx="1">
                  <c:v>4680</c:v>
                </c:pt>
                <c:pt idx="2">
                  <c:v>1384</c:v>
                </c:pt>
                <c:pt idx="3">
                  <c:v>1080</c:v>
                </c:pt>
                <c:pt idx="4">
                  <c:v>938</c:v>
                </c:pt>
                <c:pt idx="5">
                  <c:v>907</c:v>
                </c:pt>
                <c:pt idx="6">
                  <c:v>889</c:v>
                </c:pt>
              </c:numCache>
            </c:numRef>
          </c:val>
          <c:extLst>
            <c:ext xmlns:c16="http://schemas.microsoft.com/office/drawing/2014/chart" uri="{C3380CC4-5D6E-409C-BE32-E72D297353CC}">
              <c16:uniqueId val="{00000000-0EA5-48E1-BCD3-E2388D8C4C2B}"/>
            </c:ext>
          </c:extLst>
        </c:ser>
        <c:dLbls>
          <c:dLblPos val="outEnd"/>
          <c:showLegendKey val="0"/>
          <c:showVal val="1"/>
          <c:showCatName val="0"/>
          <c:showSerName val="0"/>
          <c:showPercent val="0"/>
          <c:showBubbleSize val="0"/>
        </c:dLbls>
        <c:gapWidth val="219"/>
        <c:axId val="1447842592"/>
        <c:axId val="1447854112"/>
      </c:barChart>
      <c:catAx>
        <c:axId val="144784259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447854112"/>
        <c:crosses val="autoZero"/>
        <c:auto val="1"/>
        <c:lblAlgn val="ctr"/>
        <c:lblOffset val="100"/>
        <c:noMultiLvlLbl val="0"/>
      </c:catAx>
      <c:valAx>
        <c:axId val="14478541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Customer</a:t>
                </a:r>
                <a:r>
                  <a:rPr lang="en-IN" b="1" baseline="0"/>
                  <a:t> Count</a:t>
                </a:r>
                <a:endParaRPr lang="en-IN"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0,&quot;K&quot;;\-#.0,&quot;K&quot;" sourceLinked="0"/>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47842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t>No Of Customers By Stores </a:t>
            </a:r>
            <a:endParaRPr lang="en-US" sz="14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slide24!$B$1</c:f>
              <c:strCache>
                <c:ptCount val="1"/>
                <c:pt idx="0">
                  <c:v>Customer Count</c:v>
                </c:pt>
              </c:strCache>
            </c:strRef>
          </c:tx>
          <c:spPr>
            <a:solidFill>
              <a:schemeClr val="accent1"/>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0-3180-4E49-83BD-8C8EE576FC1C}"/>
                </c:ext>
              </c:extLst>
            </c:dLbl>
            <c:dLbl>
              <c:idx val="2"/>
              <c:delete val="1"/>
              <c:extLst>
                <c:ext xmlns:c15="http://schemas.microsoft.com/office/drawing/2012/chart" uri="{CE6537A1-D6FC-4f65-9D91-7224C49458BB}"/>
                <c:ext xmlns:c16="http://schemas.microsoft.com/office/drawing/2014/chart" uri="{C3380CC4-5D6E-409C-BE32-E72D297353CC}">
                  <c16:uniqueId val="{00000001-3180-4E49-83BD-8C8EE576FC1C}"/>
                </c:ext>
              </c:extLst>
            </c:dLbl>
            <c:dLbl>
              <c:idx val="3"/>
              <c:delete val="1"/>
              <c:extLst>
                <c:ext xmlns:c15="http://schemas.microsoft.com/office/drawing/2012/chart" uri="{CE6537A1-D6FC-4f65-9D91-7224C49458BB}"/>
                <c:ext xmlns:c16="http://schemas.microsoft.com/office/drawing/2014/chart" uri="{C3380CC4-5D6E-409C-BE32-E72D297353CC}">
                  <c16:uniqueId val="{00000002-3180-4E49-83BD-8C8EE576FC1C}"/>
                </c:ext>
              </c:extLst>
            </c:dLbl>
            <c:dLbl>
              <c:idx val="4"/>
              <c:delete val="1"/>
              <c:extLst>
                <c:ext xmlns:c15="http://schemas.microsoft.com/office/drawing/2012/chart" uri="{CE6537A1-D6FC-4f65-9D91-7224C49458BB}"/>
                <c:ext xmlns:c16="http://schemas.microsoft.com/office/drawing/2014/chart" uri="{C3380CC4-5D6E-409C-BE32-E72D297353CC}">
                  <c16:uniqueId val="{00000003-3180-4E49-83BD-8C8EE576FC1C}"/>
                </c:ext>
              </c:extLst>
            </c:dLbl>
            <c:dLbl>
              <c:idx val="5"/>
              <c:delete val="1"/>
              <c:extLst>
                <c:ext xmlns:c15="http://schemas.microsoft.com/office/drawing/2012/chart" uri="{CE6537A1-D6FC-4f65-9D91-7224C49458BB}"/>
                <c:ext xmlns:c16="http://schemas.microsoft.com/office/drawing/2014/chart" uri="{C3380CC4-5D6E-409C-BE32-E72D297353CC}">
                  <c16:uniqueId val="{00000004-3180-4E49-83BD-8C8EE576FC1C}"/>
                </c:ext>
              </c:extLst>
            </c:dLbl>
            <c:dLbl>
              <c:idx val="6"/>
              <c:delete val="1"/>
              <c:extLst>
                <c:ext xmlns:c15="http://schemas.microsoft.com/office/drawing/2012/chart" uri="{CE6537A1-D6FC-4f65-9D91-7224C49458BB}"/>
                <c:ext xmlns:c16="http://schemas.microsoft.com/office/drawing/2014/chart" uri="{C3380CC4-5D6E-409C-BE32-E72D297353CC}">
                  <c16:uniqueId val="{00000005-3180-4E49-83BD-8C8EE576FC1C}"/>
                </c:ext>
              </c:extLst>
            </c:dLbl>
            <c:dLbl>
              <c:idx val="7"/>
              <c:delete val="1"/>
              <c:extLst>
                <c:ext xmlns:c15="http://schemas.microsoft.com/office/drawing/2012/chart" uri="{CE6537A1-D6FC-4f65-9D91-7224C49458BB}"/>
                <c:ext xmlns:c16="http://schemas.microsoft.com/office/drawing/2014/chart" uri="{C3380CC4-5D6E-409C-BE32-E72D297353CC}">
                  <c16:uniqueId val="{00000006-3180-4E49-83BD-8C8EE576FC1C}"/>
                </c:ext>
              </c:extLst>
            </c:dLbl>
            <c:dLbl>
              <c:idx val="8"/>
              <c:delete val="1"/>
              <c:extLst>
                <c:ext xmlns:c15="http://schemas.microsoft.com/office/drawing/2012/chart" uri="{CE6537A1-D6FC-4f65-9D91-7224C49458BB}"/>
                <c:ext xmlns:c16="http://schemas.microsoft.com/office/drawing/2014/chart" uri="{C3380CC4-5D6E-409C-BE32-E72D297353CC}">
                  <c16:uniqueId val="{00000007-3180-4E49-83BD-8C8EE576FC1C}"/>
                </c:ext>
              </c:extLst>
            </c:dLbl>
            <c:dLbl>
              <c:idx val="9"/>
              <c:delete val="1"/>
              <c:extLst>
                <c:ext xmlns:c15="http://schemas.microsoft.com/office/drawing/2012/chart" uri="{CE6537A1-D6FC-4f65-9D91-7224C49458BB}"/>
                <c:ext xmlns:c16="http://schemas.microsoft.com/office/drawing/2014/chart" uri="{C3380CC4-5D6E-409C-BE32-E72D297353CC}">
                  <c16:uniqueId val="{00000008-3180-4E49-83BD-8C8EE576FC1C}"/>
                </c:ext>
              </c:extLst>
            </c:dLbl>
            <c:dLbl>
              <c:idx val="10"/>
              <c:delete val="1"/>
              <c:extLst>
                <c:ext xmlns:c15="http://schemas.microsoft.com/office/drawing/2012/chart" uri="{CE6537A1-D6FC-4f65-9D91-7224C49458BB}"/>
                <c:ext xmlns:c16="http://schemas.microsoft.com/office/drawing/2014/chart" uri="{C3380CC4-5D6E-409C-BE32-E72D297353CC}">
                  <c16:uniqueId val="{00000009-3180-4E49-83BD-8C8EE576FC1C}"/>
                </c:ext>
              </c:extLst>
            </c:dLbl>
            <c:dLbl>
              <c:idx val="11"/>
              <c:delete val="1"/>
              <c:extLst>
                <c:ext xmlns:c15="http://schemas.microsoft.com/office/drawing/2012/chart" uri="{CE6537A1-D6FC-4f65-9D91-7224C49458BB}"/>
                <c:ext xmlns:c16="http://schemas.microsoft.com/office/drawing/2014/chart" uri="{C3380CC4-5D6E-409C-BE32-E72D297353CC}">
                  <c16:uniqueId val="{0000000A-3180-4E49-83BD-8C8EE576FC1C}"/>
                </c:ext>
              </c:extLst>
            </c:dLbl>
            <c:dLbl>
              <c:idx val="12"/>
              <c:delete val="1"/>
              <c:extLst>
                <c:ext xmlns:c15="http://schemas.microsoft.com/office/drawing/2012/chart" uri="{CE6537A1-D6FC-4f65-9D91-7224C49458BB}"/>
                <c:ext xmlns:c16="http://schemas.microsoft.com/office/drawing/2014/chart" uri="{C3380CC4-5D6E-409C-BE32-E72D297353CC}">
                  <c16:uniqueId val="{0000000B-3180-4E49-83BD-8C8EE576FC1C}"/>
                </c:ext>
              </c:extLst>
            </c:dLbl>
            <c:dLbl>
              <c:idx val="13"/>
              <c:delete val="1"/>
              <c:extLst>
                <c:ext xmlns:c15="http://schemas.microsoft.com/office/drawing/2012/chart" uri="{CE6537A1-D6FC-4f65-9D91-7224C49458BB}"/>
                <c:ext xmlns:c16="http://schemas.microsoft.com/office/drawing/2014/chart" uri="{C3380CC4-5D6E-409C-BE32-E72D297353CC}">
                  <c16:uniqueId val="{0000000C-3180-4E49-83BD-8C8EE576FC1C}"/>
                </c:ext>
              </c:extLst>
            </c:dLbl>
            <c:dLbl>
              <c:idx val="14"/>
              <c:delete val="1"/>
              <c:extLst>
                <c:ext xmlns:c15="http://schemas.microsoft.com/office/drawing/2012/chart" uri="{CE6537A1-D6FC-4f65-9D91-7224C49458BB}"/>
                <c:ext xmlns:c16="http://schemas.microsoft.com/office/drawing/2014/chart" uri="{C3380CC4-5D6E-409C-BE32-E72D297353CC}">
                  <c16:uniqueId val="{0000000D-3180-4E49-83BD-8C8EE576FC1C}"/>
                </c:ext>
              </c:extLst>
            </c:dLbl>
            <c:dLbl>
              <c:idx val="15"/>
              <c:delete val="1"/>
              <c:extLst>
                <c:ext xmlns:c15="http://schemas.microsoft.com/office/drawing/2012/chart" uri="{CE6537A1-D6FC-4f65-9D91-7224C49458BB}"/>
                <c:ext xmlns:c16="http://schemas.microsoft.com/office/drawing/2014/chart" uri="{C3380CC4-5D6E-409C-BE32-E72D297353CC}">
                  <c16:uniqueId val="{0000000E-3180-4E49-83BD-8C8EE576FC1C}"/>
                </c:ext>
              </c:extLst>
            </c:dLbl>
            <c:dLbl>
              <c:idx val="16"/>
              <c:delete val="1"/>
              <c:extLst>
                <c:ext xmlns:c15="http://schemas.microsoft.com/office/drawing/2012/chart" uri="{CE6537A1-D6FC-4f65-9D91-7224C49458BB}"/>
                <c:ext xmlns:c16="http://schemas.microsoft.com/office/drawing/2014/chart" uri="{C3380CC4-5D6E-409C-BE32-E72D297353CC}">
                  <c16:uniqueId val="{0000000F-3180-4E49-83BD-8C8EE576FC1C}"/>
                </c:ext>
              </c:extLst>
            </c:dLbl>
            <c:dLbl>
              <c:idx val="17"/>
              <c:delete val="1"/>
              <c:extLst>
                <c:ext xmlns:c15="http://schemas.microsoft.com/office/drawing/2012/chart" uri="{CE6537A1-D6FC-4f65-9D91-7224C49458BB}"/>
                <c:ext xmlns:c16="http://schemas.microsoft.com/office/drawing/2014/chart" uri="{C3380CC4-5D6E-409C-BE32-E72D297353CC}">
                  <c16:uniqueId val="{00000010-3180-4E49-83BD-8C8EE576FC1C}"/>
                </c:ext>
              </c:extLst>
            </c:dLbl>
            <c:dLbl>
              <c:idx val="18"/>
              <c:delete val="1"/>
              <c:extLst>
                <c:ext xmlns:c15="http://schemas.microsoft.com/office/drawing/2012/chart" uri="{CE6537A1-D6FC-4f65-9D91-7224C49458BB}"/>
                <c:ext xmlns:c16="http://schemas.microsoft.com/office/drawing/2014/chart" uri="{C3380CC4-5D6E-409C-BE32-E72D297353CC}">
                  <c16:uniqueId val="{00000011-3180-4E49-83BD-8C8EE576FC1C}"/>
                </c:ext>
              </c:extLst>
            </c:dLbl>
            <c:dLbl>
              <c:idx val="19"/>
              <c:delete val="1"/>
              <c:extLst>
                <c:ext xmlns:c15="http://schemas.microsoft.com/office/drawing/2012/chart" uri="{CE6537A1-D6FC-4f65-9D91-7224C49458BB}"/>
                <c:ext xmlns:c16="http://schemas.microsoft.com/office/drawing/2014/chart" uri="{C3380CC4-5D6E-409C-BE32-E72D297353CC}">
                  <c16:uniqueId val="{00000012-3180-4E49-83BD-8C8EE576FC1C}"/>
                </c:ext>
              </c:extLst>
            </c:dLbl>
            <c:dLbl>
              <c:idx val="20"/>
              <c:delete val="1"/>
              <c:extLst>
                <c:ext xmlns:c15="http://schemas.microsoft.com/office/drawing/2012/chart" uri="{CE6537A1-D6FC-4f65-9D91-7224C49458BB}"/>
                <c:ext xmlns:c16="http://schemas.microsoft.com/office/drawing/2014/chart" uri="{C3380CC4-5D6E-409C-BE32-E72D297353CC}">
                  <c16:uniqueId val="{00000013-3180-4E49-83BD-8C8EE576FC1C}"/>
                </c:ext>
              </c:extLst>
            </c:dLbl>
            <c:dLbl>
              <c:idx val="21"/>
              <c:delete val="1"/>
              <c:extLst>
                <c:ext xmlns:c15="http://schemas.microsoft.com/office/drawing/2012/chart" uri="{CE6537A1-D6FC-4f65-9D91-7224C49458BB}"/>
                <c:ext xmlns:c16="http://schemas.microsoft.com/office/drawing/2014/chart" uri="{C3380CC4-5D6E-409C-BE32-E72D297353CC}">
                  <c16:uniqueId val="{00000014-3180-4E49-83BD-8C8EE576FC1C}"/>
                </c:ext>
              </c:extLst>
            </c:dLbl>
            <c:dLbl>
              <c:idx val="22"/>
              <c:delete val="1"/>
              <c:extLst>
                <c:ext xmlns:c15="http://schemas.microsoft.com/office/drawing/2012/chart" uri="{CE6537A1-D6FC-4f65-9D91-7224C49458BB}"/>
                <c:ext xmlns:c16="http://schemas.microsoft.com/office/drawing/2014/chart" uri="{C3380CC4-5D6E-409C-BE32-E72D297353CC}">
                  <c16:uniqueId val="{00000015-3180-4E49-83BD-8C8EE576FC1C}"/>
                </c:ext>
              </c:extLst>
            </c:dLbl>
            <c:dLbl>
              <c:idx val="23"/>
              <c:delete val="1"/>
              <c:extLst>
                <c:ext xmlns:c15="http://schemas.microsoft.com/office/drawing/2012/chart" uri="{CE6537A1-D6FC-4f65-9D91-7224C49458BB}"/>
                <c:ext xmlns:c16="http://schemas.microsoft.com/office/drawing/2014/chart" uri="{C3380CC4-5D6E-409C-BE32-E72D297353CC}">
                  <c16:uniqueId val="{00000016-3180-4E49-83BD-8C8EE576FC1C}"/>
                </c:ext>
              </c:extLst>
            </c:dLbl>
            <c:dLbl>
              <c:idx val="24"/>
              <c:delete val="1"/>
              <c:extLst>
                <c:ext xmlns:c15="http://schemas.microsoft.com/office/drawing/2012/chart" uri="{CE6537A1-D6FC-4f65-9D91-7224C49458BB}"/>
                <c:ext xmlns:c16="http://schemas.microsoft.com/office/drawing/2014/chart" uri="{C3380CC4-5D6E-409C-BE32-E72D297353CC}">
                  <c16:uniqueId val="{00000017-3180-4E49-83BD-8C8EE576FC1C}"/>
                </c:ext>
              </c:extLst>
            </c:dLbl>
            <c:dLbl>
              <c:idx val="25"/>
              <c:delete val="1"/>
              <c:extLst>
                <c:ext xmlns:c15="http://schemas.microsoft.com/office/drawing/2012/chart" uri="{CE6537A1-D6FC-4f65-9D91-7224C49458BB}"/>
                <c:ext xmlns:c16="http://schemas.microsoft.com/office/drawing/2014/chart" uri="{C3380CC4-5D6E-409C-BE32-E72D297353CC}">
                  <c16:uniqueId val="{00000018-3180-4E49-83BD-8C8EE576FC1C}"/>
                </c:ext>
              </c:extLst>
            </c:dLbl>
            <c:dLbl>
              <c:idx val="26"/>
              <c:delete val="1"/>
              <c:extLst>
                <c:ext xmlns:c15="http://schemas.microsoft.com/office/drawing/2012/chart" uri="{CE6537A1-D6FC-4f65-9D91-7224C49458BB}"/>
                <c:ext xmlns:c16="http://schemas.microsoft.com/office/drawing/2014/chart" uri="{C3380CC4-5D6E-409C-BE32-E72D297353CC}">
                  <c16:uniqueId val="{00000019-3180-4E49-83BD-8C8EE576FC1C}"/>
                </c:ext>
              </c:extLst>
            </c:dLbl>
            <c:dLbl>
              <c:idx val="27"/>
              <c:delete val="1"/>
              <c:extLst>
                <c:ext xmlns:c15="http://schemas.microsoft.com/office/drawing/2012/chart" uri="{CE6537A1-D6FC-4f65-9D91-7224C49458BB}"/>
                <c:ext xmlns:c16="http://schemas.microsoft.com/office/drawing/2014/chart" uri="{C3380CC4-5D6E-409C-BE32-E72D297353CC}">
                  <c16:uniqueId val="{0000001A-3180-4E49-83BD-8C8EE576FC1C}"/>
                </c:ext>
              </c:extLst>
            </c:dLbl>
            <c:dLbl>
              <c:idx val="28"/>
              <c:delete val="1"/>
              <c:extLst>
                <c:ext xmlns:c15="http://schemas.microsoft.com/office/drawing/2012/chart" uri="{CE6537A1-D6FC-4f65-9D91-7224C49458BB}"/>
                <c:ext xmlns:c16="http://schemas.microsoft.com/office/drawing/2014/chart" uri="{C3380CC4-5D6E-409C-BE32-E72D297353CC}">
                  <c16:uniqueId val="{0000001B-3180-4E49-83BD-8C8EE576FC1C}"/>
                </c:ext>
              </c:extLst>
            </c:dLbl>
            <c:dLbl>
              <c:idx val="29"/>
              <c:delete val="1"/>
              <c:extLst>
                <c:ext xmlns:c15="http://schemas.microsoft.com/office/drawing/2012/chart" uri="{CE6537A1-D6FC-4f65-9D91-7224C49458BB}"/>
                <c:ext xmlns:c16="http://schemas.microsoft.com/office/drawing/2014/chart" uri="{C3380CC4-5D6E-409C-BE32-E72D297353CC}">
                  <c16:uniqueId val="{0000001C-3180-4E49-83BD-8C8EE576FC1C}"/>
                </c:ext>
              </c:extLst>
            </c:dLbl>
            <c:dLbl>
              <c:idx val="30"/>
              <c:delete val="1"/>
              <c:extLst>
                <c:ext xmlns:c15="http://schemas.microsoft.com/office/drawing/2012/chart" uri="{CE6537A1-D6FC-4f65-9D91-7224C49458BB}"/>
                <c:ext xmlns:c16="http://schemas.microsoft.com/office/drawing/2014/chart" uri="{C3380CC4-5D6E-409C-BE32-E72D297353CC}">
                  <c16:uniqueId val="{0000001D-3180-4E49-83BD-8C8EE576FC1C}"/>
                </c:ext>
              </c:extLst>
            </c:dLbl>
            <c:dLbl>
              <c:idx val="31"/>
              <c:delete val="1"/>
              <c:extLst>
                <c:ext xmlns:c15="http://schemas.microsoft.com/office/drawing/2012/chart" uri="{CE6537A1-D6FC-4f65-9D91-7224C49458BB}"/>
                <c:ext xmlns:c16="http://schemas.microsoft.com/office/drawing/2014/chart" uri="{C3380CC4-5D6E-409C-BE32-E72D297353CC}">
                  <c16:uniqueId val="{0000001E-3180-4E49-83BD-8C8EE576FC1C}"/>
                </c:ext>
              </c:extLst>
            </c:dLbl>
            <c:dLbl>
              <c:idx val="32"/>
              <c:delete val="1"/>
              <c:extLst>
                <c:ext xmlns:c15="http://schemas.microsoft.com/office/drawing/2012/chart" uri="{CE6537A1-D6FC-4f65-9D91-7224C49458BB}"/>
                <c:ext xmlns:c16="http://schemas.microsoft.com/office/drawing/2014/chart" uri="{C3380CC4-5D6E-409C-BE32-E72D297353CC}">
                  <c16:uniqueId val="{0000001F-3180-4E49-83BD-8C8EE576FC1C}"/>
                </c:ext>
              </c:extLst>
            </c:dLbl>
            <c:dLbl>
              <c:idx val="33"/>
              <c:delete val="1"/>
              <c:extLst>
                <c:ext xmlns:c15="http://schemas.microsoft.com/office/drawing/2012/chart" uri="{CE6537A1-D6FC-4f65-9D91-7224C49458BB}"/>
                <c:ext xmlns:c16="http://schemas.microsoft.com/office/drawing/2014/chart" uri="{C3380CC4-5D6E-409C-BE32-E72D297353CC}">
                  <c16:uniqueId val="{00000020-3180-4E49-83BD-8C8EE576FC1C}"/>
                </c:ext>
              </c:extLst>
            </c:dLbl>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slide24!$A$2:$A$38</c:f>
              <c:strCache>
                <c:ptCount val="37"/>
                <c:pt idx="0">
                  <c:v>ST354</c:v>
                </c:pt>
                <c:pt idx="1">
                  <c:v>ST414</c:v>
                </c:pt>
                <c:pt idx="2">
                  <c:v>ST233</c:v>
                </c:pt>
                <c:pt idx="3">
                  <c:v>ST463</c:v>
                </c:pt>
                <c:pt idx="4">
                  <c:v>ST166</c:v>
                </c:pt>
                <c:pt idx="5">
                  <c:v>ST133</c:v>
                </c:pt>
                <c:pt idx="6">
                  <c:v>ST188</c:v>
                </c:pt>
                <c:pt idx="7">
                  <c:v>ST177</c:v>
                </c:pt>
                <c:pt idx="8">
                  <c:v>ST301</c:v>
                </c:pt>
                <c:pt idx="9">
                  <c:v>ST199</c:v>
                </c:pt>
                <c:pt idx="10">
                  <c:v>ST135</c:v>
                </c:pt>
                <c:pt idx="11">
                  <c:v>ST110</c:v>
                </c:pt>
                <c:pt idx="12">
                  <c:v>ST230</c:v>
                </c:pt>
                <c:pt idx="13">
                  <c:v>ST144</c:v>
                </c:pt>
                <c:pt idx="14">
                  <c:v>ST112</c:v>
                </c:pt>
                <c:pt idx="15">
                  <c:v>ST253</c:v>
                </c:pt>
                <c:pt idx="16">
                  <c:v>ST138</c:v>
                </c:pt>
                <c:pt idx="17">
                  <c:v>ST120</c:v>
                </c:pt>
                <c:pt idx="18">
                  <c:v>ST130</c:v>
                </c:pt>
                <c:pt idx="19">
                  <c:v>ST593</c:v>
                </c:pt>
                <c:pt idx="20">
                  <c:v>ST603</c:v>
                </c:pt>
                <c:pt idx="21">
                  <c:v>ST101</c:v>
                </c:pt>
                <c:pt idx="22">
                  <c:v>ST129</c:v>
                </c:pt>
                <c:pt idx="23">
                  <c:v>ST116</c:v>
                </c:pt>
                <c:pt idx="24">
                  <c:v>ST555</c:v>
                </c:pt>
                <c:pt idx="25">
                  <c:v>ST186</c:v>
                </c:pt>
                <c:pt idx="26">
                  <c:v>ST410</c:v>
                </c:pt>
                <c:pt idx="27">
                  <c:v>ST180</c:v>
                </c:pt>
                <c:pt idx="28">
                  <c:v>ST102</c:v>
                </c:pt>
                <c:pt idx="29">
                  <c:v>ST125</c:v>
                </c:pt>
                <c:pt idx="30">
                  <c:v>ST118</c:v>
                </c:pt>
                <c:pt idx="31">
                  <c:v>ST167</c:v>
                </c:pt>
                <c:pt idx="32">
                  <c:v>ST218</c:v>
                </c:pt>
                <c:pt idx="33">
                  <c:v>ST132</c:v>
                </c:pt>
                <c:pt idx="34">
                  <c:v>ST106</c:v>
                </c:pt>
                <c:pt idx="35">
                  <c:v>ST143</c:v>
                </c:pt>
                <c:pt idx="36">
                  <c:v>ST103</c:v>
                </c:pt>
              </c:strCache>
            </c:strRef>
          </c:cat>
          <c:val>
            <c:numRef>
              <c:f>slide24!$B$2:$B$38</c:f>
              <c:numCache>
                <c:formatCode>General</c:formatCode>
                <c:ptCount val="37"/>
                <c:pt idx="0">
                  <c:v>237</c:v>
                </c:pt>
                <c:pt idx="1">
                  <c:v>363</c:v>
                </c:pt>
                <c:pt idx="2">
                  <c:v>377</c:v>
                </c:pt>
                <c:pt idx="3">
                  <c:v>385</c:v>
                </c:pt>
                <c:pt idx="4">
                  <c:v>418</c:v>
                </c:pt>
                <c:pt idx="5">
                  <c:v>462</c:v>
                </c:pt>
                <c:pt idx="6">
                  <c:v>469</c:v>
                </c:pt>
                <c:pt idx="7">
                  <c:v>480</c:v>
                </c:pt>
                <c:pt idx="8">
                  <c:v>508</c:v>
                </c:pt>
                <c:pt idx="9">
                  <c:v>511</c:v>
                </c:pt>
                <c:pt idx="10">
                  <c:v>525</c:v>
                </c:pt>
                <c:pt idx="11">
                  <c:v>541</c:v>
                </c:pt>
                <c:pt idx="12">
                  <c:v>546</c:v>
                </c:pt>
                <c:pt idx="13">
                  <c:v>561</c:v>
                </c:pt>
                <c:pt idx="14">
                  <c:v>574</c:v>
                </c:pt>
                <c:pt idx="15">
                  <c:v>653</c:v>
                </c:pt>
                <c:pt idx="16">
                  <c:v>664</c:v>
                </c:pt>
                <c:pt idx="17">
                  <c:v>710</c:v>
                </c:pt>
                <c:pt idx="18">
                  <c:v>798</c:v>
                </c:pt>
                <c:pt idx="19">
                  <c:v>818</c:v>
                </c:pt>
                <c:pt idx="20">
                  <c:v>868</c:v>
                </c:pt>
                <c:pt idx="21">
                  <c:v>870</c:v>
                </c:pt>
                <c:pt idx="22">
                  <c:v>888</c:v>
                </c:pt>
                <c:pt idx="23">
                  <c:v>953</c:v>
                </c:pt>
                <c:pt idx="24">
                  <c:v>1028</c:v>
                </c:pt>
                <c:pt idx="25">
                  <c:v>1057</c:v>
                </c:pt>
                <c:pt idx="26">
                  <c:v>1063</c:v>
                </c:pt>
                <c:pt idx="27">
                  <c:v>1092</c:v>
                </c:pt>
                <c:pt idx="28">
                  <c:v>1115</c:v>
                </c:pt>
                <c:pt idx="29">
                  <c:v>1159</c:v>
                </c:pt>
                <c:pt idx="30">
                  <c:v>1193</c:v>
                </c:pt>
                <c:pt idx="31">
                  <c:v>1229</c:v>
                </c:pt>
                <c:pt idx="32">
                  <c:v>1237</c:v>
                </c:pt>
                <c:pt idx="33">
                  <c:v>1391</c:v>
                </c:pt>
                <c:pt idx="34">
                  <c:v>1837</c:v>
                </c:pt>
                <c:pt idx="35">
                  <c:v>3280</c:v>
                </c:pt>
                <c:pt idx="36">
                  <c:v>8255</c:v>
                </c:pt>
              </c:numCache>
            </c:numRef>
          </c:val>
          <c:extLst>
            <c:ext xmlns:c16="http://schemas.microsoft.com/office/drawing/2014/chart" uri="{C3380CC4-5D6E-409C-BE32-E72D297353CC}">
              <c16:uniqueId val="{00000021-3180-4E49-83BD-8C8EE576FC1C}"/>
            </c:ext>
          </c:extLst>
        </c:ser>
        <c:dLbls>
          <c:dLblPos val="outEnd"/>
          <c:showLegendKey val="0"/>
          <c:showVal val="1"/>
          <c:showCatName val="0"/>
          <c:showSerName val="0"/>
          <c:showPercent val="0"/>
          <c:showBubbleSize val="0"/>
        </c:dLbls>
        <c:gapWidth val="182"/>
        <c:axId val="1472977104"/>
        <c:axId val="1472984304"/>
      </c:barChart>
      <c:catAx>
        <c:axId val="14729771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72984304"/>
        <c:crosses val="autoZero"/>
        <c:auto val="1"/>
        <c:lblAlgn val="ctr"/>
        <c:lblOffset val="100"/>
        <c:noMultiLvlLbl val="0"/>
      </c:catAx>
      <c:valAx>
        <c:axId val="1472984304"/>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IN" sz="1100" b="1"/>
                  <a:t>Customer</a:t>
                </a:r>
                <a:r>
                  <a:rPr lang="en-IN" sz="1100" b="1" baseline="0"/>
                  <a:t> Count</a:t>
                </a:r>
                <a:endParaRPr lang="en-IN" sz="1100" b="1"/>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IN"/>
            </a:p>
          </c:txPr>
        </c:title>
        <c:numFmt formatCode="#.0,&quot;K&quot;;\-#.0,&quot;K&quot;"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72977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t>No Of Customers By States </a:t>
            </a:r>
            <a:endParaRPr lang="en-US" sz="14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slide25!$B$1</c:f>
              <c:strCache>
                <c:ptCount val="1"/>
                <c:pt idx="0">
                  <c:v>Customer</c:v>
                </c:pt>
              </c:strCache>
            </c:strRef>
          </c:tx>
          <c:spPr>
            <a:solidFill>
              <a:schemeClr val="accent1"/>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0-E8EB-4531-9763-306E511939C8}"/>
                </c:ext>
              </c:extLst>
            </c:dLbl>
            <c:dLbl>
              <c:idx val="2"/>
              <c:delete val="1"/>
              <c:extLst>
                <c:ext xmlns:c15="http://schemas.microsoft.com/office/drawing/2012/chart" uri="{CE6537A1-D6FC-4f65-9D91-7224C49458BB}"/>
                <c:ext xmlns:c16="http://schemas.microsoft.com/office/drawing/2014/chart" uri="{C3380CC4-5D6E-409C-BE32-E72D297353CC}">
                  <c16:uniqueId val="{00000001-E8EB-4531-9763-306E511939C8}"/>
                </c:ext>
              </c:extLst>
            </c:dLbl>
            <c:dLbl>
              <c:idx val="3"/>
              <c:delete val="1"/>
              <c:extLst>
                <c:ext xmlns:c15="http://schemas.microsoft.com/office/drawing/2012/chart" uri="{CE6537A1-D6FC-4f65-9D91-7224C49458BB}"/>
                <c:ext xmlns:c16="http://schemas.microsoft.com/office/drawing/2014/chart" uri="{C3380CC4-5D6E-409C-BE32-E72D297353CC}">
                  <c16:uniqueId val="{00000002-E8EB-4531-9763-306E511939C8}"/>
                </c:ext>
              </c:extLst>
            </c:dLbl>
            <c:dLbl>
              <c:idx val="4"/>
              <c:delete val="1"/>
              <c:extLst>
                <c:ext xmlns:c15="http://schemas.microsoft.com/office/drawing/2012/chart" uri="{CE6537A1-D6FC-4f65-9D91-7224C49458BB}"/>
                <c:ext xmlns:c16="http://schemas.microsoft.com/office/drawing/2014/chart" uri="{C3380CC4-5D6E-409C-BE32-E72D297353CC}">
                  <c16:uniqueId val="{00000003-E8EB-4531-9763-306E511939C8}"/>
                </c:ext>
              </c:extLst>
            </c:dLbl>
            <c:dLbl>
              <c:idx val="5"/>
              <c:delete val="1"/>
              <c:extLst>
                <c:ext xmlns:c15="http://schemas.microsoft.com/office/drawing/2012/chart" uri="{CE6537A1-D6FC-4f65-9D91-7224C49458BB}"/>
                <c:ext xmlns:c16="http://schemas.microsoft.com/office/drawing/2014/chart" uri="{C3380CC4-5D6E-409C-BE32-E72D297353CC}">
                  <c16:uniqueId val="{00000004-E8EB-4531-9763-306E511939C8}"/>
                </c:ext>
              </c:extLst>
            </c:dLbl>
            <c:dLbl>
              <c:idx val="6"/>
              <c:delete val="1"/>
              <c:extLst>
                <c:ext xmlns:c15="http://schemas.microsoft.com/office/drawing/2012/chart" uri="{CE6537A1-D6FC-4f65-9D91-7224C49458BB}"/>
                <c:ext xmlns:c16="http://schemas.microsoft.com/office/drawing/2014/chart" uri="{C3380CC4-5D6E-409C-BE32-E72D297353CC}">
                  <c16:uniqueId val="{00000005-E8EB-4531-9763-306E511939C8}"/>
                </c:ext>
              </c:extLst>
            </c:dLbl>
            <c:dLbl>
              <c:idx val="7"/>
              <c:delete val="1"/>
              <c:extLst>
                <c:ext xmlns:c15="http://schemas.microsoft.com/office/drawing/2012/chart" uri="{CE6537A1-D6FC-4f65-9D91-7224C49458BB}"/>
                <c:ext xmlns:c16="http://schemas.microsoft.com/office/drawing/2014/chart" uri="{C3380CC4-5D6E-409C-BE32-E72D297353CC}">
                  <c16:uniqueId val="{00000006-E8EB-4531-9763-306E511939C8}"/>
                </c:ext>
              </c:extLst>
            </c:dLbl>
            <c:dLbl>
              <c:idx val="8"/>
              <c:delete val="1"/>
              <c:extLst>
                <c:ext xmlns:c15="http://schemas.microsoft.com/office/drawing/2012/chart" uri="{CE6537A1-D6FC-4f65-9D91-7224C49458BB}"/>
                <c:ext xmlns:c16="http://schemas.microsoft.com/office/drawing/2014/chart" uri="{C3380CC4-5D6E-409C-BE32-E72D297353CC}">
                  <c16:uniqueId val="{00000007-E8EB-4531-9763-306E511939C8}"/>
                </c:ext>
              </c:extLst>
            </c:dLbl>
            <c:dLbl>
              <c:idx val="9"/>
              <c:delete val="1"/>
              <c:extLst>
                <c:ext xmlns:c15="http://schemas.microsoft.com/office/drawing/2012/chart" uri="{CE6537A1-D6FC-4f65-9D91-7224C49458BB}"/>
                <c:ext xmlns:c16="http://schemas.microsoft.com/office/drawing/2014/chart" uri="{C3380CC4-5D6E-409C-BE32-E72D297353CC}">
                  <c16:uniqueId val="{00000008-E8EB-4531-9763-306E511939C8}"/>
                </c:ext>
              </c:extLst>
            </c:dLbl>
            <c:dLbl>
              <c:idx val="10"/>
              <c:delete val="1"/>
              <c:extLst>
                <c:ext xmlns:c15="http://schemas.microsoft.com/office/drawing/2012/chart" uri="{CE6537A1-D6FC-4f65-9D91-7224C49458BB}"/>
                <c:ext xmlns:c16="http://schemas.microsoft.com/office/drawing/2014/chart" uri="{C3380CC4-5D6E-409C-BE32-E72D297353CC}">
                  <c16:uniqueId val="{00000009-E8EB-4531-9763-306E511939C8}"/>
                </c:ext>
              </c:extLst>
            </c:dLbl>
            <c:dLbl>
              <c:idx val="11"/>
              <c:delete val="1"/>
              <c:extLst>
                <c:ext xmlns:c15="http://schemas.microsoft.com/office/drawing/2012/chart" uri="{CE6537A1-D6FC-4f65-9D91-7224C49458BB}"/>
                <c:ext xmlns:c16="http://schemas.microsoft.com/office/drawing/2014/chart" uri="{C3380CC4-5D6E-409C-BE32-E72D297353CC}">
                  <c16:uniqueId val="{0000000A-E8EB-4531-9763-306E511939C8}"/>
                </c:ext>
              </c:extLst>
            </c:dLbl>
            <c:dLbl>
              <c:idx val="12"/>
              <c:delete val="1"/>
              <c:extLst>
                <c:ext xmlns:c15="http://schemas.microsoft.com/office/drawing/2012/chart" uri="{CE6537A1-D6FC-4f65-9D91-7224C49458BB}"/>
                <c:ext xmlns:c16="http://schemas.microsoft.com/office/drawing/2014/chart" uri="{C3380CC4-5D6E-409C-BE32-E72D297353CC}">
                  <c16:uniqueId val="{0000000B-E8EB-4531-9763-306E511939C8}"/>
                </c:ext>
              </c:extLst>
            </c:dLbl>
            <c:dLbl>
              <c:idx val="13"/>
              <c:delete val="1"/>
              <c:extLst>
                <c:ext xmlns:c15="http://schemas.microsoft.com/office/drawing/2012/chart" uri="{CE6537A1-D6FC-4f65-9D91-7224C49458BB}"/>
                <c:ext xmlns:c16="http://schemas.microsoft.com/office/drawing/2014/chart" uri="{C3380CC4-5D6E-409C-BE32-E72D297353CC}">
                  <c16:uniqueId val="{0000000C-E8EB-4531-9763-306E511939C8}"/>
                </c:ext>
              </c:extLst>
            </c:dLbl>
            <c:dLbl>
              <c:idx val="14"/>
              <c:delete val="1"/>
              <c:extLst>
                <c:ext xmlns:c15="http://schemas.microsoft.com/office/drawing/2012/chart" uri="{CE6537A1-D6FC-4f65-9D91-7224C49458BB}"/>
                <c:ext xmlns:c16="http://schemas.microsoft.com/office/drawing/2014/chart" uri="{C3380CC4-5D6E-409C-BE32-E72D297353CC}">
                  <c16:uniqueId val="{0000000D-E8EB-4531-9763-306E511939C8}"/>
                </c:ext>
              </c:extLst>
            </c:dLbl>
            <c:dLbl>
              <c:idx val="15"/>
              <c:delete val="1"/>
              <c:extLst>
                <c:ext xmlns:c15="http://schemas.microsoft.com/office/drawing/2012/chart" uri="{CE6537A1-D6FC-4f65-9D91-7224C49458BB}"/>
                <c:ext xmlns:c16="http://schemas.microsoft.com/office/drawing/2014/chart" uri="{C3380CC4-5D6E-409C-BE32-E72D297353CC}">
                  <c16:uniqueId val="{0000000E-E8EB-4531-9763-306E511939C8}"/>
                </c:ext>
              </c:extLst>
            </c:dLbl>
            <c:dLbl>
              <c:idx val="16"/>
              <c:delete val="1"/>
              <c:extLst>
                <c:ext xmlns:c15="http://schemas.microsoft.com/office/drawing/2012/chart" uri="{CE6537A1-D6FC-4f65-9D91-7224C49458BB}"/>
                <c:ext xmlns:c16="http://schemas.microsoft.com/office/drawing/2014/chart" uri="{C3380CC4-5D6E-409C-BE32-E72D297353CC}">
                  <c16:uniqueId val="{0000000F-E8EB-4531-9763-306E511939C8}"/>
                </c:ext>
              </c:extLst>
            </c:dLbl>
            <c:dLbl>
              <c:idx val="17"/>
              <c:delete val="1"/>
              <c:extLst>
                <c:ext xmlns:c15="http://schemas.microsoft.com/office/drawing/2012/chart" uri="{CE6537A1-D6FC-4f65-9D91-7224C49458BB}"/>
                <c:ext xmlns:c16="http://schemas.microsoft.com/office/drawing/2014/chart" uri="{C3380CC4-5D6E-409C-BE32-E72D297353CC}">
                  <c16:uniqueId val="{00000010-E8EB-4531-9763-306E511939C8}"/>
                </c:ext>
              </c:extLst>
            </c:dLbl>
            <c:dLbl>
              <c:idx val="18"/>
              <c:delete val="1"/>
              <c:extLst>
                <c:ext xmlns:c15="http://schemas.microsoft.com/office/drawing/2012/chart" uri="{CE6537A1-D6FC-4f65-9D91-7224C49458BB}"/>
                <c:ext xmlns:c16="http://schemas.microsoft.com/office/drawing/2014/chart" uri="{C3380CC4-5D6E-409C-BE32-E72D297353CC}">
                  <c16:uniqueId val="{00000011-E8EB-4531-9763-306E511939C8}"/>
                </c:ext>
              </c:extLst>
            </c:dLbl>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slide25!$A$2:$A$21</c:f>
              <c:strCache>
                <c:ptCount val="20"/>
                <c:pt idx="0">
                  <c:v>Andhra Pradesh</c:v>
                </c:pt>
                <c:pt idx="1">
                  <c:v>Gujarat</c:v>
                </c:pt>
                <c:pt idx="2">
                  <c:v>Chhattisgarh</c:v>
                </c:pt>
                <c:pt idx="3">
                  <c:v>Karnataka</c:v>
                </c:pt>
                <c:pt idx="4">
                  <c:v>Delhi</c:v>
                </c:pt>
                <c:pt idx="5">
                  <c:v>Madhya Pradesh</c:v>
                </c:pt>
                <c:pt idx="6">
                  <c:v>Haryana</c:v>
                </c:pt>
                <c:pt idx="7">
                  <c:v>Tamil Nadu</c:v>
                </c:pt>
                <c:pt idx="8">
                  <c:v>Maharashtra</c:v>
                </c:pt>
                <c:pt idx="9">
                  <c:v>Jammu &amp; Kashmir</c:v>
                </c:pt>
                <c:pt idx="10">
                  <c:v>Kerala</c:v>
                </c:pt>
                <c:pt idx="11">
                  <c:v>Arunachal Pradesh</c:v>
                </c:pt>
                <c:pt idx="12">
                  <c:v>Uttar Pradesh</c:v>
                </c:pt>
                <c:pt idx="13">
                  <c:v>Rajasthan</c:v>
                </c:pt>
                <c:pt idx="14">
                  <c:v>Himachal Pradesh</c:v>
                </c:pt>
                <c:pt idx="15">
                  <c:v>Punjab</c:v>
                </c:pt>
                <c:pt idx="16">
                  <c:v>Orissa</c:v>
                </c:pt>
                <c:pt idx="17">
                  <c:v>West Bengal</c:v>
                </c:pt>
                <c:pt idx="18">
                  <c:v>Uttaranchal</c:v>
                </c:pt>
                <c:pt idx="19">
                  <c:v>Goa</c:v>
                </c:pt>
              </c:strCache>
            </c:strRef>
          </c:cat>
          <c:val>
            <c:numRef>
              <c:f>slide25!$B$2:$B$21</c:f>
              <c:numCache>
                <c:formatCode>General</c:formatCode>
                <c:ptCount val="20"/>
                <c:pt idx="0">
                  <c:v>37290</c:v>
                </c:pt>
                <c:pt idx="1">
                  <c:v>4300</c:v>
                </c:pt>
                <c:pt idx="2">
                  <c:v>3786</c:v>
                </c:pt>
                <c:pt idx="3">
                  <c:v>2192</c:v>
                </c:pt>
                <c:pt idx="4">
                  <c:v>1873</c:v>
                </c:pt>
                <c:pt idx="5">
                  <c:v>1481</c:v>
                </c:pt>
                <c:pt idx="6">
                  <c:v>1274</c:v>
                </c:pt>
                <c:pt idx="7">
                  <c:v>1152</c:v>
                </c:pt>
                <c:pt idx="8">
                  <c:v>1053</c:v>
                </c:pt>
                <c:pt idx="9">
                  <c:v>860</c:v>
                </c:pt>
                <c:pt idx="10">
                  <c:v>814</c:v>
                </c:pt>
                <c:pt idx="11">
                  <c:v>615</c:v>
                </c:pt>
                <c:pt idx="12">
                  <c:v>510</c:v>
                </c:pt>
                <c:pt idx="13">
                  <c:v>418</c:v>
                </c:pt>
                <c:pt idx="14">
                  <c:v>416</c:v>
                </c:pt>
                <c:pt idx="15">
                  <c:v>343</c:v>
                </c:pt>
                <c:pt idx="16">
                  <c:v>327</c:v>
                </c:pt>
                <c:pt idx="17">
                  <c:v>204</c:v>
                </c:pt>
                <c:pt idx="18">
                  <c:v>49</c:v>
                </c:pt>
                <c:pt idx="19">
                  <c:v>4</c:v>
                </c:pt>
              </c:numCache>
            </c:numRef>
          </c:val>
          <c:extLst>
            <c:ext xmlns:c16="http://schemas.microsoft.com/office/drawing/2014/chart" uri="{C3380CC4-5D6E-409C-BE32-E72D297353CC}">
              <c16:uniqueId val="{00000012-E8EB-4531-9763-306E511939C8}"/>
            </c:ext>
          </c:extLst>
        </c:ser>
        <c:dLbls>
          <c:dLblPos val="outEnd"/>
          <c:showLegendKey val="0"/>
          <c:showVal val="1"/>
          <c:showCatName val="0"/>
          <c:showSerName val="0"/>
          <c:showPercent val="0"/>
          <c:showBubbleSize val="0"/>
        </c:dLbls>
        <c:gapWidth val="182"/>
        <c:axId val="1467432448"/>
        <c:axId val="1467433408"/>
      </c:barChart>
      <c:catAx>
        <c:axId val="14674324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467433408"/>
        <c:crosses val="autoZero"/>
        <c:auto val="1"/>
        <c:lblAlgn val="ctr"/>
        <c:lblOffset val="100"/>
        <c:noMultiLvlLbl val="0"/>
      </c:catAx>
      <c:valAx>
        <c:axId val="14674334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0"/>
                  <a:t> Customer</a:t>
                </a:r>
                <a:r>
                  <a:rPr lang="en-IN" b="0" baseline="0"/>
                  <a:t> Count</a:t>
                </a:r>
                <a:endParaRPr lang="en-IN" b="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0,&quot;K&quot;;\-#.0,&quot;K&quot;"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674324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t>Customers in Each Region </a:t>
            </a:r>
            <a:endParaRPr lang="en-US" sz="14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92146054250324"/>
          <c:y val="0.18426384327748313"/>
          <c:w val="0.74492812996472646"/>
          <c:h val="0.6830560649300208"/>
        </c:manualLayout>
      </c:layout>
      <c:pieChart>
        <c:varyColors val="1"/>
        <c:ser>
          <c:idx val="0"/>
          <c:order val="0"/>
          <c:tx>
            <c:strRef>
              <c:f>slide25!$L$1</c:f>
              <c:strCache>
                <c:ptCount val="1"/>
                <c:pt idx="0">
                  <c:v>Customer 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BDA-45A6-A799-565047EBE45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BDA-45A6-A799-565047EBE45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BDA-45A6-A799-565047EBE45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BDA-45A6-A799-565047EBE45C}"/>
              </c:ext>
            </c:extLst>
          </c:dPt>
          <c:dLbls>
            <c:dLbl>
              <c:idx val="0"/>
              <c:layout>
                <c:manualLayout>
                  <c:x val="-0.34079064964074129"/>
                  <c:y val="9.3867397273996275E-2"/>
                </c:manualLayout>
              </c:layout>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45011503838880423"/>
                      <c:h val="0.16610278335723247"/>
                    </c:manualLayout>
                  </c15:layout>
                </c:ext>
                <c:ext xmlns:c16="http://schemas.microsoft.com/office/drawing/2014/chart" uri="{C3380CC4-5D6E-409C-BE32-E72D297353CC}">
                  <c16:uniqueId val="{00000001-6BDA-45A6-A799-565047EBE45C}"/>
                </c:ext>
              </c:extLst>
            </c:dLbl>
            <c:dLbl>
              <c:idx val="1"/>
              <c:layout>
                <c:manualLayout>
                  <c:x val="3.4341426071741031E-2"/>
                  <c:y val="1.540791776027998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BDA-45A6-A799-565047EBE45C}"/>
                </c:ext>
              </c:extLst>
            </c:dLbl>
            <c:dLbl>
              <c:idx val="2"/>
              <c:layout>
                <c:manualLayout>
                  <c:x val="4.4653433945756778E-2"/>
                  <c:y val="3.035578885972591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6BDA-45A6-A799-565047EBE45C}"/>
                </c:ext>
              </c:extLst>
            </c:dLbl>
            <c:dLbl>
              <c:idx val="3"/>
              <c:layout>
                <c:manualLayout>
                  <c:x val="-4.9527858942945618E-2"/>
                  <c:y val="-8.22390215207877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6BDA-45A6-A799-565047EBE45C}"/>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slide25!$K$2:$K$5</c:f>
              <c:strCache>
                <c:ptCount val="4"/>
                <c:pt idx="0">
                  <c:v>East</c:v>
                </c:pt>
                <c:pt idx="1">
                  <c:v>North</c:v>
                </c:pt>
                <c:pt idx="2">
                  <c:v>West</c:v>
                </c:pt>
                <c:pt idx="3">
                  <c:v>South</c:v>
                </c:pt>
              </c:strCache>
            </c:strRef>
          </c:cat>
          <c:val>
            <c:numRef>
              <c:f>slide25!$L$2:$L$5</c:f>
              <c:numCache>
                <c:formatCode>General</c:formatCode>
                <c:ptCount val="4"/>
                <c:pt idx="0">
                  <c:v>946</c:v>
                </c:pt>
                <c:pt idx="1">
                  <c:v>5748</c:v>
                </c:pt>
                <c:pt idx="2">
                  <c:v>5935</c:v>
                </c:pt>
                <c:pt idx="3">
                  <c:v>45858</c:v>
                </c:pt>
              </c:numCache>
            </c:numRef>
          </c:val>
          <c:extLst>
            <c:ext xmlns:c16="http://schemas.microsoft.com/office/drawing/2014/chart" uri="{C3380CC4-5D6E-409C-BE32-E72D297353CC}">
              <c16:uniqueId val="{00000008-6BDA-45A6-A799-565047EBE45C}"/>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t>Total_Sales by States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slide5!$B$10</c:f>
              <c:strCache>
                <c:ptCount val="1"/>
                <c:pt idx="0">
                  <c:v>Total_Sales</c:v>
                </c:pt>
              </c:strCache>
            </c:strRef>
          </c:tx>
          <c:spPr>
            <a:solidFill>
              <a:schemeClr val="accent1"/>
            </a:solidFill>
            <a:ln>
              <a:noFill/>
            </a:ln>
            <a:effectLst/>
          </c:spPr>
          <c:invertIfNegative val="0"/>
          <c:dLbls>
            <c:numFmt formatCode="#.#,,&quot;M&quot;;\-#.#,,&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slide5!$A$11:$A$17</c:f>
              <c:strCache>
                <c:ptCount val="7"/>
                <c:pt idx="0">
                  <c:v>Andhra Pradesh</c:v>
                </c:pt>
                <c:pt idx="1">
                  <c:v>Gujarat</c:v>
                </c:pt>
                <c:pt idx="2">
                  <c:v>Madhya Pradesh</c:v>
                </c:pt>
                <c:pt idx="3">
                  <c:v>Chhattisgarh</c:v>
                </c:pt>
                <c:pt idx="4">
                  <c:v>Delhi</c:v>
                </c:pt>
                <c:pt idx="5">
                  <c:v>Haryana</c:v>
                </c:pt>
                <c:pt idx="6">
                  <c:v>West Bengal</c:v>
                </c:pt>
              </c:strCache>
            </c:strRef>
          </c:cat>
          <c:val>
            <c:numRef>
              <c:f>slide5!$B$11:$B$17</c:f>
              <c:numCache>
                <c:formatCode>General</c:formatCode>
                <c:ptCount val="7"/>
                <c:pt idx="0">
                  <c:v>11597628.869999999</c:v>
                </c:pt>
                <c:pt idx="1">
                  <c:v>1614663.89</c:v>
                </c:pt>
                <c:pt idx="2">
                  <c:v>1002697.78</c:v>
                </c:pt>
                <c:pt idx="3">
                  <c:v>699282.65</c:v>
                </c:pt>
                <c:pt idx="4">
                  <c:v>425661.41</c:v>
                </c:pt>
                <c:pt idx="5">
                  <c:v>363245.04</c:v>
                </c:pt>
                <c:pt idx="6">
                  <c:v>252434.11</c:v>
                </c:pt>
              </c:numCache>
            </c:numRef>
          </c:val>
          <c:extLst>
            <c:ext xmlns:c16="http://schemas.microsoft.com/office/drawing/2014/chart" uri="{C3380CC4-5D6E-409C-BE32-E72D297353CC}">
              <c16:uniqueId val="{00000000-23F0-47FA-B94C-09A30E380C9D}"/>
            </c:ext>
          </c:extLst>
        </c:ser>
        <c:dLbls>
          <c:dLblPos val="outEnd"/>
          <c:showLegendKey val="0"/>
          <c:showVal val="1"/>
          <c:showCatName val="0"/>
          <c:showSerName val="0"/>
          <c:showPercent val="0"/>
          <c:showBubbleSize val="0"/>
        </c:dLbls>
        <c:gapWidth val="182"/>
        <c:axId val="545164944"/>
        <c:axId val="545159664"/>
      </c:barChart>
      <c:catAx>
        <c:axId val="5451649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545159664"/>
        <c:crosses val="autoZero"/>
        <c:auto val="1"/>
        <c:lblAlgn val="ctr"/>
        <c:lblOffset val="100"/>
        <c:noMultiLvlLbl val="0"/>
      </c:catAx>
      <c:valAx>
        <c:axId val="545159664"/>
        <c:scaling>
          <c:orientation val="minMax"/>
        </c:scaling>
        <c:delete val="1"/>
        <c:axPos val="b"/>
        <c:title>
          <c:tx>
            <c:rich>
              <a:bodyPr rot="0" spcFirstLastPara="1" vertOverflow="ellipsis" vert="horz" wrap="square" anchor="b" anchorCtr="1"/>
              <a:lstStyle/>
              <a:p>
                <a:pPr algn="ctr" rtl="0">
                  <a:defRPr lang="en-IN" sz="1200" b="1" i="0" u="none" strike="noStrike" kern="1200" baseline="0">
                    <a:solidFill>
                      <a:prstClr val="white"/>
                    </a:solidFill>
                    <a:latin typeface="+mn-lt"/>
                    <a:ea typeface="+mn-ea"/>
                    <a:cs typeface="+mn-cs"/>
                  </a:defRPr>
                </a:pPr>
                <a:r>
                  <a:rPr lang="en-IN" sz="1200" b="1" i="0" u="none" strike="noStrike" kern="1200" baseline="0">
                    <a:solidFill>
                      <a:prstClr val="white"/>
                    </a:solidFill>
                    <a:latin typeface="+mn-lt"/>
                    <a:ea typeface="+mn-ea"/>
                    <a:cs typeface="+mn-cs"/>
                  </a:rPr>
                  <a:t>Total Sales in Millions</a:t>
                </a:r>
              </a:p>
            </c:rich>
          </c:tx>
          <c:overlay val="0"/>
          <c:spPr>
            <a:noFill/>
            <a:ln>
              <a:noFill/>
            </a:ln>
            <a:effectLst/>
          </c:spPr>
          <c:txPr>
            <a:bodyPr rot="0" spcFirstLastPara="1" vertOverflow="ellipsis" vert="horz" wrap="square" anchor="b" anchorCtr="1"/>
            <a:lstStyle/>
            <a:p>
              <a:pPr algn="ctr" rtl="0">
                <a:defRPr lang="en-IN" sz="1200" b="1" i="0" u="none" strike="noStrike" kern="1200" baseline="0">
                  <a:solidFill>
                    <a:prstClr val="white"/>
                  </a:solidFill>
                  <a:latin typeface="+mn-lt"/>
                  <a:ea typeface="+mn-ea"/>
                  <a:cs typeface="+mn-cs"/>
                </a:defRPr>
              </a:pPr>
              <a:endParaRPr lang="en-IN"/>
            </a:p>
          </c:txPr>
        </c:title>
        <c:numFmt formatCode="General" sourceLinked="1"/>
        <c:majorTickMark val="none"/>
        <c:minorTickMark val="none"/>
        <c:tickLblPos val="nextTo"/>
        <c:crossAx val="5451649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t>Customer Count by Categories </a:t>
            </a:r>
            <a:endParaRPr lang="en-US" sz="14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slide26!$B$1</c:f>
              <c:strCache>
                <c:ptCount val="1"/>
                <c:pt idx="0">
                  <c:v>Cutomer_cnt</c:v>
                </c:pt>
              </c:strCache>
            </c:strRef>
          </c:tx>
          <c:spPr>
            <a:solidFill>
              <a:schemeClr val="accent1"/>
            </a:solidFill>
            <a:ln>
              <a:noFill/>
            </a:ln>
            <a:effectLst/>
          </c:spPr>
          <c:invertIfNegative val="0"/>
          <c:dLbls>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slide26!$A$2:$A$15</c:f>
              <c:strCache>
                <c:ptCount val="14"/>
                <c:pt idx="0">
                  <c:v>Toys &amp; Gifts</c:v>
                </c:pt>
                <c:pt idx="1">
                  <c:v>Baby</c:v>
                </c:pt>
                <c:pt idx="2">
                  <c:v>Home_Appliances</c:v>
                </c:pt>
                <c:pt idx="3">
                  <c:v>Food &amp; Beverages</c:v>
                </c:pt>
                <c:pt idx="4">
                  <c:v>Luggage_Accessories</c:v>
                </c:pt>
                <c:pt idx="5">
                  <c:v>Furniture</c:v>
                </c:pt>
                <c:pt idx="6">
                  <c:v>Computers &amp; Accessories</c:v>
                </c:pt>
                <c:pt idx="7">
                  <c:v>Stationery</c:v>
                </c:pt>
                <c:pt idx="8">
                  <c:v>Construction_Tools</c:v>
                </c:pt>
                <c:pt idx="9">
                  <c:v>Electronics</c:v>
                </c:pt>
                <c:pt idx="10">
                  <c:v>Auto</c:v>
                </c:pt>
                <c:pt idx="11">
                  <c:v>Fashion</c:v>
                </c:pt>
                <c:pt idx="12">
                  <c:v>Pet_Shop</c:v>
                </c:pt>
                <c:pt idx="13">
                  <c:v>Others</c:v>
                </c:pt>
              </c:strCache>
            </c:strRef>
          </c:cat>
          <c:val>
            <c:numRef>
              <c:f>slide26!$B$2:$B$15</c:f>
              <c:numCache>
                <c:formatCode>General</c:formatCode>
                <c:ptCount val="14"/>
                <c:pt idx="0">
                  <c:v>14759</c:v>
                </c:pt>
                <c:pt idx="1">
                  <c:v>11842</c:v>
                </c:pt>
                <c:pt idx="2">
                  <c:v>11326</c:v>
                </c:pt>
                <c:pt idx="3">
                  <c:v>10154</c:v>
                </c:pt>
                <c:pt idx="4">
                  <c:v>9771</c:v>
                </c:pt>
                <c:pt idx="5">
                  <c:v>8029</c:v>
                </c:pt>
                <c:pt idx="6">
                  <c:v>6714</c:v>
                </c:pt>
                <c:pt idx="7">
                  <c:v>6447</c:v>
                </c:pt>
                <c:pt idx="8">
                  <c:v>5182</c:v>
                </c:pt>
                <c:pt idx="9">
                  <c:v>3856</c:v>
                </c:pt>
                <c:pt idx="10">
                  <c:v>3823</c:v>
                </c:pt>
                <c:pt idx="11">
                  <c:v>2317</c:v>
                </c:pt>
                <c:pt idx="12">
                  <c:v>1679</c:v>
                </c:pt>
                <c:pt idx="13">
                  <c:v>1437</c:v>
                </c:pt>
              </c:numCache>
            </c:numRef>
          </c:val>
          <c:extLst>
            <c:ext xmlns:c16="http://schemas.microsoft.com/office/drawing/2014/chart" uri="{C3380CC4-5D6E-409C-BE32-E72D297353CC}">
              <c16:uniqueId val="{00000000-77E2-4D3D-8FB0-79A1C1E21663}"/>
            </c:ext>
          </c:extLst>
        </c:ser>
        <c:dLbls>
          <c:dLblPos val="outEnd"/>
          <c:showLegendKey val="0"/>
          <c:showVal val="1"/>
          <c:showCatName val="0"/>
          <c:showSerName val="0"/>
          <c:showPercent val="0"/>
          <c:showBubbleSize val="0"/>
        </c:dLbls>
        <c:gapWidth val="182"/>
        <c:axId val="1472967024"/>
        <c:axId val="1472977584"/>
      </c:barChart>
      <c:catAx>
        <c:axId val="14729670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472977584"/>
        <c:crosses val="autoZero"/>
        <c:auto val="1"/>
        <c:lblAlgn val="ctr"/>
        <c:lblOffset val="100"/>
        <c:noMultiLvlLbl val="0"/>
      </c:catAx>
      <c:valAx>
        <c:axId val="1472977584"/>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 Customer</a:t>
                </a:r>
                <a:r>
                  <a:rPr lang="en-IN" b="1" baseline="0"/>
                  <a:t> Count</a:t>
                </a:r>
                <a:endParaRPr lang="en-IN" b="1"/>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IN"/>
            </a:p>
          </c:txPr>
        </c:title>
        <c:numFmt formatCode="#.0,&quot;K&quot;;\-#.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29670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t>Channels Used By Customers </a:t>
            </a:r>
            <a:endParaRPr lang="en-IN" sz="14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9EF-4C8C-AD34-51F8FDF8F90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9EF-4C8C-AD34-51F8FDF8F90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9EF-4C8C-AD34-51F8FDF8F906}"/>
              </c:ext>
            </c:extLst>
          </c:dPt>
          <c:dLbls>
            <c:dLbl>
              <c:idx val="0"/>
              <c:layout>
                <c:manualLayout>
                  <c:x val="0.25177676512462172"/>
                  <c:y val="0.16262828232927498"/>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9EF-4C8C-AD34-51F8FDF8F906}"/>
                </c:ext>
              </c:extLst>
            </c:dLbl>
            <c:dLbl>
              <c:idx val="1"/>
              <c:layout>
                <c:manualLayout>
                  <c:x val="-0.59962951791774299"/>
                  <c:y val="-0.11283619270141258"/>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9EF-4C8C-AD34-51F8FDF8F906}"/>
                </c:ext>
              </c:extLst>
            </c:dLbl>
            <c:dLbl>
              <c:idx val="2"/>
              <c:layout>
                <c:manualLayout>
                  <c:x val="-6.3383639545056866E-2"/>
                  <c:y val="7.583697871099445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19EF-4C8C-AD34-51F8FDF8F906}"/>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slide26!$K$1:$M$1</c:f>
              <c:strCache>
                <c:ptCount val="3"/>
                <c:pt idx="0">
                  <c:v>Vouchers_Trans</c:v>
                </c:pt>
                <c:pt idx="1">
                  <c:v>Credit_Card_Trans</c:v>
                </c:pt>
                <c:pt idx="2">
                  <c:v>UPI_Trans</c:v>
                </c:pt>
              </c:strCache>
            </c:strRef>
          </c:cat>
          <c:val>
            <c:numRef>
              <c:f>slide26!$K$2:$M$2</c:f>
              <c:numCache>
                <c:formatCode>General</c:formatCode>
                <c:ptCount val="3"/>
                <c:pt idx="0">
                  <c:v>5686</c:v>
                </c:pt>
                <c:pt idx="1">
                  <c:v>75927</c:v>
                </c:pt>
                <c:pt idx="2">
                  <c:v>19572</c:v>
                </c:pt>
              </c:numCache>
            </c:numRef>
          </c:val>
          <c:extLst>
            <c:ext xmlns:c16="http://schemas.microsoft.com/office/drawing/2014/chart" uri="{C3380CC4-5D6E-409C-BE32-E72D297353CC}">
              <c16:uniqueId val="{00000006-19EF-4C8C-AD34-51F8FDF8F90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t>Customer Count by Stores </a:t>
            </a:r>
            <a:endParaRPr lang="en-US" sz="14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'slide 27'!$B$1</c:f>
              <c:strCache>
                <c:ptCount val="1"/>
                <c:pt idx="0">
                  <c:v>Cutomer_cnt</c:v>
                </c:pt>
              </c:strCache>
            </c:strRef>
          </c:tx>
          <c:spPr>
            <a:solidFill>
              <a:schemeClr val="accent1"/>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0-6372-4B5B-A807-45A5CA29A9BF}"/>
                </c:ext>
              </c:extLst>
            </c:dLbl>
            <c:dLbl>
              <c:idx val="2"/>
              <c:delete val="1"/>
              <c:extLst>
                <c:ext xmlns:c15="http://schemas.microsoft.com/office/drawing/2012/chart" uri="{CE6537A1-D6FC-4f65-9D91-7224C49458BB}"/>
                <c:ext xmlns:c16="http://schemas.microsoft.com/office/drawing/2014/chart" uri="{C3380CC4-5D6E-409C-BE32-E72D297353CC}">
                  <c16:uniqueId val="{00000001-6372-4B5B-A807-45A5CA29A9BF}"/>
                </c:ext>
              </c:extLst>
            </c:dLbl>
            <c:dLbl>
              <c:idx val="3"/>
              <c:delete val="1"/>
              <c:extLst>
                <c:ext xmlns:c15="http://schemas.microsoft.com/office/drawing/2012/chart" uri="{CE6537A1-D6FC-4f65-9D91-7224C49458BB}"/>
                <c:ext xmlns:c16="http://schemas.microsoft.com/office/drawing/2014/chart" uri="{C3380CC4-5D6E-409C-BE32-E72D297353CC}">
                  <c16:uniqueId val="{00000002-6372-4B5B-A807-45A5CA29A9BF}"/>
                </c:ext>
              </c:extLst>
            </c:dLbl>
            <c:dLbl>
              <c:idx val="4"/>
              <c:delete val="1"/>
              <c:extLst>
                <c:ext xmlns:c15="http://schemas.microsoft.com/office/drawing/2012/chart" uri="{CE6537A1-D6FC-4f65-9D91-7224C49458BB}"/>
                <c:ext xmlns:c16="http://schemas.microsoft.com/office/drawing/2014/chart" uri="{C3380CC4-5D6E-409C-BE32-E72D297353CC}">
                  <c16:uniqueId val="{00000003-6372-4B5B-A807-45A5CA29A9BF}"/>
                </c:ext>
              </c:extLst>
            </c:dLbl>
            <c:dLbl>
              <c:idx val="5"/>
              <c:delete val="1"/>
              <c:extLst>
                <c:ext xmlns:c15="http://schemas.microsoft.com/office/drawing/2012/chart" uri="{CE6537A1-D6FC-4f65-9D91-7224C49458BB}"/>
                <c:ext xmlns:c16="http://schemas.microsoft.com/office/drawing/2014/chart" uri="{C3380CC4-5D6E-409C-BE32-E72D297353CC}">
                  <c16:uniqueId val="{00000004-6372-4B5B-A807-45A5CA29A9BF}"/>
                </c:ext>
              </c:extLst>
            </c:dLbl>
            <c:dLbl>
              <c:idx val="6"/>
              <c:delete val="1"/>
              <c:extLst>
                <c:ext xmlns:c15="http://schemas.microsoft.com/office/drawing/2012/chart" uri="{CE6537A1-D6FC-4f65-9D91-7224C49458BB}"/>
                <c:ext xmlns:c16="http://schemas.microsoft.com/office/drawing/2014/chart" uri="{C3380CC4-5D6E-409C-BE32-E72D297353CC}">
                  <c16:uniqueId val="{00000005-6372-4B5B-A807-45A5CA29A9BF}"/>
                </c:ext>
              </c:extLst>
            </c:dLbl>
            <c:dLbl>
              <c:idx val="7"/>
              <c:delete val="1"/>
              <c:extLst>
                <c:ext xmlns:c15="http://schemas.microsoft.com/office/drawing/2012/chart" uri="{CE6537A1-D6FC-4f65-9D91-7224C49458BB}"/>
                <c:ext xmlns:c16="http://schemas.microsoft.com/office/drawing/2014/chart" uri="{C3380CC4-5D6E-409C-BE32-E72D297353CC}">
                  <c16:uniqueId val="{00000006-6372-4B5B-A807-45A5CA29A9BF}"/>
                </c:ext>
              </c:extLst>
            </c:dLbl>
            <c:dLbl>
              <c:idx val="8"/>
              <c:delete val="1"/>
              <c:extLst>
                <c:ext xmlns:c15="http://schemas.microsoft.com/office/drawing/2012/chart" uri="{CE6537A1-D6FC-4f65-9D91-7224C49458BB}"/>
                <c:ext xmlns:c16="http://schemas.microsoft.com/office/drawing/2014/chart" uri="{C3380CC4-5D6E-409C-BE32-E72D297353CC}">
                  <c16:uniqueId val="{00000007-6372-4B5B-A807-45A5CA29A9BF}"/>
                </c:ext>
              </c:extLst>
            </c:dLbl>
            <c:dLbl>
              <c:idx val="9"/>
              <c:delete val="1"/>
              <c:extLst>
                <c:ext xmlns:c15="http://schemas.microsoft.com/office/drawing/2012/chart" uri="{CE6537A1-D6FC-4f65-9D91-7224C49458BB}"/>
                <c:ext xmlns:c16="http://schemas.microsoft.com/office/drawing/2014/chart" uri="{C3380CC4-5D6E-409C-BE32-E72D297353CC}">
                  <c16:uniqueId val="{00000008-6372-4B5B-A807-45A5CA29A9BF}"/>
                </c:ext>
              </c:extLst>
            </c:dLbl>
            <c:dLbl>
              <c:idx val="10"/>
              <c:delete val="1"/>
              <c:extLst>
                <c:ext xmlns:c15="http://schemas.microsoft.com/office/drawing/2012/chart" uri="{CE6537A1-D6FC-4f65-9D91-7224C49458BB}"/>
                <c:ext xmlns:c16="http://schemas.microsoft.com/office/drawing/2014/chart" uri="{C3380CC4-5D6E-409C-BE32-E72D297353CC}">
                  <c16:uniqueId val="{00000009-6372-4B5B-A807-45A5CA29A9BF}"/>
                </c:ext>
              </c:extLst>
            </c:dLbl>
            <c:dLbl>
              <c:idx val="11"/>
              <c:delete val="1"/>
              <c:extLst>
                <c:ext xmlns:c15="http://schemas.microsoft.com/office/drawing/2012/chart" uri="{CE6537A1-D6FC-4f65-9D91-7224C49458BB}"/>
                <c:ext xmlns:c16="http://schemas.microsoft.com/office/drawing/2014/chart" uri="{C3380CC4-5D6E-409C-BE32-E72D297353CC}">
                  <c16:uniqueId val="{0000000A-6372-4B5B-A807-45A5CA29A9BF}"/>
                </c:ext>
              </c:extLst>
            </c:dLbl>
            <c:dLbl>
              <c:idx val="12"/>
              <c:delete val="1"/>
              <c:extLst>
                <c:ext xmlns:c15="http://schemas.microsoft.com/office/drawing/2012/chart" uri="{CE6537A1-D6FC-4f65-9D91-7224C49458BB}"/>
                <c:ext xmlns:c16="http://schemas.microsoft.com/office/drawing/2014/chart" uri="{C3380CC4-5D6E-409C-BE32-E72D297353CC}">
                  <c16:uniqueId val="{0000000B-6372-4B5B-A807-45A5CA29A9BF}"/>
                </c:ext>
              </c:extLst>
            </c:dLbl>
            <c:dLbl>
              <c:idx val="13"/>
              <c:delete val="1"/>
              <c:extLst>
                <c:ext xmlns:c15="http://schemas.microsoft.com/office/drawing/2012/chart" uri="{CE6537A1-D6FC-4f65-9D91-7224C49458BB}"/>
                <c:ext xmlns:c16="http://schemas.microsoft.com/office/drawing/2014/chart" uri="{C3380CC4-5D6E-409C-BE32-E72D297353CC}">
                  <c16:uniqueId val="{0000000C-6372-4B5B-A807-45A5CA29A9BF}"/>
                </c:ext>
              </c:extLst>
            </c:dLbl>
            <c:dLbl>
              <c:idx val="14"/>
              <c:delete val="1"/>
              <c:extLst>
                <c:ext xmlns:c15="http://schemas.microsoft.com/office/drawing/2012/chart" uri="{CE6537A1-D6FC-4f65-9D91-7224C49458BB}"/>
                <c:ext xmlns:c16="http://schemas.microsoft.com/office/drawing/2014/chart" uri="{C3380CC4-5D6E-409C-BE32-E72D297353CC}">
                  <c16:uniqueId val="{0000000D-6372-4B5B-A807-45A5CA29A9BF}"/>
                </c:ext>
              </c:extLst>
            </c:dLbl>
            <c:dLbl>
              <c:idx val="15"/>
              <c:delete val="1"/>
              <c:extLst>
                <c:ext xmlns:c15="http://schemas.microsoft.com/office/drawing/2012/chart" uri="{CE6537A1-D6FC-4f65-9D91-7224C49458BB}"/>
                <c:ext xmlns:c16="http://schemas.microsoft.com/office/drawing/2014/chart" uri="{C3380CC4-5D6E-409C-BE32-E72D297353CC}">
                  <c16:uniqueId val="{0000000E-6372-4B5B-A807-45A5CA29A9BF}"/>
                </c:ext>
              </c:extLst>
            </c:dLbl>
            <c:dLbl>
              <c:idx val="16"/>
              <c:delete val="1"/>
              <c:extLst>
                <c:ext xmlns:c15="http://schemas.microsoft.com/office/drawing/2012/chart" uri="{CE6537A1-D6FC-4f65-9D91-7224C49458BB}"/>
                <c:ext xmlns:c16="http://schemas.microsoft.com/office/drawing/2014/chart" uri="{C3380CC4-5D6E-409C-BE32-E72D297353CC}">
                  <c16:uniqueId val="{0000000F-6372-4B5B-A807-45A5CA29A9BF}"/>
                </c:ext>
              </c:extLst>
            </c:dLbl>
            <c:dLbl>
              <c:idx val="17"/>
              <c:delete val="1"/>
              <c:extLst>
                <c:ext xmlns:c15="http://schemas.microsoft.com/office/drawing/2012/chart" uri="{CE6537A1-D6FC-4f65-9D91-7224C49458BB}"/>
                <c:ext xmlns:c16="http://schemas.microsoft.com/office/drawing/2014/chart" uri="{C3380CC4-5D6E-409C-BE32-E72D297353CC}">
                  <c16:uniqueId val="{00000010-6372-4B5B-A807-45A5CA29A9BF}"/>
                </c:ext>
              </c:extLst>
            </c:dLbl>
            <c:dLbl>
              <c:idx val="18"/>
              <c:delete val="1"/>
              <c:extLst>
                <c:ext xmlns:c15="http://schemas.microsoft.com/office/drawing/2012/chart" uri="{CE6537A1-D6FC-4f65-9D91-7224C49458BB}"/>
                <c:ext xmlns:c16="http://schemas.microsoft.com/office/drawing/2014/chart" uri="{C3380CC4-5D6E-409C-BE32-E72D297353CC}">
                  <c16:uniqueId val="{00000011-6372-4B5B-A807-45A5CA29A9BF}"/>
                </c:ext>
              </c:extLst>
            </c:dLbl>
            <c:dLbl>
              <c:idx val="19"/>
              <c:delete val="1"/>
              <c:extLst>
                <c:ext xmlns:c15="http://schemas.microsoft.com/office/drawing/2012/chart" uri="{CE6537A1-D6FC-4f65-9D91-7224C49458BB}"/>
                <c:ext xmlns:c16="http://schemas.microsoft.com/office/drawing/2014/chart" uri="{C3380CC4-5D6E-409C-BE32-E72D297353CC}">
                  <c16:uniqueId val="{00000012-6372-4B5B-A807-45A5CA29A9BF}"/>
                </c:ext>
              </c:extLst>
            </c:dLbl>
            <c:dLbl>
              <c:idx val="20"/>
              <c:delete val="1"/>
              <c:extLst>
                <c:ext xmlns:c15="http://schemas.microsoft.com/office/drawing/2012/chart" uri="{CE6537A1-D6FC-4f65-9D91-7224C49458BB}"/>
                <c:ext xmlns:c16="http://schemas.microsoft.com/office/drawing/2014/chart" uri="{C3380CC4-5D6E-409C-BE32-E72D297353CC}">
                  <c16:uniqueId val="{00000013-6372-4B5B-A807-45A5CA29A9BF}"/>
                </c:ext>
              </c:extLst>
            </c:dLbl>
            <c:dLbl>
              <c:idx val="21"/>
              <c:delete val="1"/>
              <c:extLst>
                <c:ext xmlns:c15="http://schemas.microsoft.com/office/drawing/2012/chart" uri="{CE6537A1-D6FC-4f65-9D91-7224C49458BB}"/>
                <c:ext xmlns:c16="http://schemas.microsoft.com/office/drawing/2014/chart" uri="{C3380CC4-5D6E-409C-BE32-E72D297353CC}">
                  <c16:uniqueId val="{00000014-6372-4B5B-A807-45A5CA29A9BF}"/>
                </c:ext>
              </c:extLst>
            </c:dLbl>
            <c:dLbl>
              <c:idx val="22"/>
              <c:delete val="1"/>
              <c:extLst>
                <c:ext xmlns:c15="http://schemas.microsoft.com/office/drawing/2012/chart" uri="{CE6537A1-D6FC-4f65-9D91-7224C49458BB}"/>
                <c:ext xmlns:c16="http://schemas.microsoft.com/office/drawing/2014/chart" uri="{C3380CC4-5D6E-409C-BE32-E72D297353CC}">
                  <c16:uniqueId val="{00000015-6372-4B5B-A807-45A5CA29A9BF}"/>
                </c:ext>
              </c:extLst>
            </c:dLbl>
            <c:dLbl>
              <c:idx val="23"/>
              <c:delete val="1"/>
              <c:extLst>
                <c:ext xmlns:c15="http://schemas.microsoft.com/office/drawing/2012/chart" uri="{CE6537A1-D6FC-4f65-9D91-7224C49458BB}"/>
                <c:ext xmlns:c16="http://schemas.microsoft.com/office/drawing/2014/chart" uri="{C3380CC4-5D6E-409C-BE32-E72D297353CC}">
                  <c16:uniqueId val="{00000016-6372-4B5B-A807-45A5CA29A9BF}"/>
                </c:ext>
              </c:extLst>
            </c:dLbl>
            <c:dLbl>
              <c:idx val="24"/>
              <c:delete val="1"/>
              <c:extLst>
                <c:ext xmlns:c15="http://schemas.microsoft.com/office/drawing/2012/chart" uri="{CE6537A1-D6FC-4f65-9D91-7224C49458BB}"/>
                <c:ext xmlns:c16="http://schemas.microsoft.com/office/drawing/2014/chart" uri="{C3380CC4-5D6E-409C-BE32-E72D297353CC}">
                  <c16:uniqueId val="{00000017-6372-4B5B-A807-45A5CA29A9BF}"/>
                </c:ext>
              </c:extLst>
            </c:dLbl>
            <c:dLbl>
              <c:idx val="25"/>
              <c:delete val="1"/>
              <c:extLst>
                <c:ext xmlns:c15="http://schemas.microsoft.com/office/drawing/2012/chart" uri="{CE6537A1-D6FC-4f65-9D91-7224C49458BB}"/>
                <c:ext xmlns:c16="http://schemas.microsoft.com/office/drawing/2014/chart" uri="{C3380CC4-5D6E-409C-BE32-E72D297353CC}">
                  <c16:uniqueId val="{00000018-6372-4B5B-A807-45A5CA29A9BF}"/>
                </c:ext>
              </c:extLst>
            </c:dLbl>
            <c:dLbl>
              <c:idx val="26"/>
              <c:delete val="1"/>
              <c:extLst>
                <c:ext xmlns:c15="http://schemas.microsoft.com/office/drawing/2012/chart" uri="{CE6537A1-D6FC-4f65-9D91-7224C49458BB}"/>
                <c:ext xmlns:c16="http://schemas.microsoft.com/office/drawing/2014/chart" uri="{C3380CC4-5D6E-409C-BE32-E72D297353CC}">
                  <c16:uniqueId val="{00000019-6372-4B5B-A807-45A5CA29A9BF}"/>
                </c:ext>
              </c:extLst>
            </c:dLbl>
            <c:dLbl>
              <c:idx val="27"/>
              <c:delete val="1"/>
              <c:extLst>
                <c:ext xmlns:c15="http://schemas.microsoft.com/office/drawing/2012/chart" uri="{CE6537A1-D6FC-4f65-9D91-7224C49458BB}"/>
                <c:ext xmlns:c16="http://schemas.microsoft.com/office/drawing/2014/chart" uri="{C3380CC4-5D6E-409C-BE32-E72D297353CC}">
                  <c16:uniqueId val="{0000001A-6372-4B5B-A807-45A5CA29A9BF}"/>
                </c:ext>
              </c:extLst>
            </c:dLbl>
            <c:dLbl>
              <c:idx val="28"/>
              <c:delete val="1"/>
              <c:extLst>
                <c:ext xmlns:c15="http://schemas.microsoft.com/office/drawing/2012/chart" uri="{CE6537A1-D6FC-4f65-9D91-7224C49458BB}"/>
                <c:ext xmlns:c16="http://schemas.microsoft.com/office/drawing/2014/chart" uri="{C3380CC4-5D6E-409C-BE32-E72D297353CC}">
                  <c16:uniqueId val="{0000001B-6372-4B5B-A807-45A5CA29A9BF}"/>
                </c:ext>
              </c:extLst>
            </c:dLbl>
            <c:dLbl>
              <c:idx val="29"/>
              <c:delete val="1"/>
              <c:extLst>
                <c:ext xmlns:c15="http://schemas.microsoft.com/office/drawing/2012/chart" uri="{CE6537A1-D6FC-4f65-9D91-7224C49458BB}"/>
                <c:ext xmlns:c16="http://schemas.microsoft.com/office/drawing/2014/chart" uri="{C3380CC4-5D6E-409C-BE32-E72D297353CC}">
                  <c16:uniqueId val="{0000001C-6372-4B5B-A807-45A5CA29A9BF}"/>
                </c:ext>
              </c:extLst>
            </c:dLbl>
            <c:dLbl>
              <c:idx val="30"/>
              <c:delete val="1"/>
              <c:extLst>
                <c:ext xmlns:c15="http://schemas.microsoft.com/office/drawing/2012/chart" uri="{CE6537A1-D6FC-4f65-9D91-7224C49458BB}"/>
                <c:ext xmlns:c16="http://schemas.microsoft.com/office/drawing/2014/chart" uri="{C3380CC4-5D6E-409C-BE32-E72D297353CC}">
                  <c16:uniqueId val="{0000001D-6372-4B5B-A807-45A5CA29A9BF}"/>
                </c:ext>
              </c:extLst>
            </c:dLbl>
            <c:dLbl>
              <c:idx val="31"/>
              <c:delete val="1"/>
              <c:extLst>
                <c:ext xmlns:c15="http://schemas.microsoft.com/office/drawing/2012/chart" uri="{CE6537A1-D6FC-4f65-9D91-7224C49458BB}"/>
                <c:ext xmlns:c16="http://schemas.microsoft.com/office/drawing/2014/chart" uri="{C3380CC4-5D6E-409C-BE32-E72D297353CC}">
                  <c16:uniqueId val="{0000001E-6372-4B5B-A807-45A5CA29A9BF}"/>
                </c:ext>
              </c:extLst>
            </c:dLbl>
            <c:dLbl>
              <c:idx val="32"/>
              <c:delete val="1"/>
              <c:extLst>
                <c:ext xmlns:c15="http://schemas.microsoft.com/office/drawing/2012/chart" uri="{CE6537A1-D6FC-4f65-9D91-7224C49458BB}"/>
                <c:ext xmlns:c16="http://schemas.microsoft.com/office/drawing/2014/chart" uri="{C3380CC4-5D6E-409C-BE32-E72D297353CC}">
                  <c16:uniqueId val="{0000001F-6372-4B5B-A807-45A5CA29A9BF}"/>
                </c:ext>
              </c:extLst>
            </c:dLbl>
            <c:dLbl>
              <c:idx val="33"/>
              <c:delete val="1"/>
              <c:extLst>
                <c:ext xmlns:c15="http://schemas.microsoft.com/office/drawing/2012/chart" uri="{CE6537A1-D6FC-4f65-9D91-7224C49458BB}"/>
                <c:ext xmlns:c16="http://schemas.microsoft.com/office/drawing/2014/chart" uri="{C3380CC4-5D6E-409C-BE32-E72D297353CC}">
                  <c16:uniqueId val="{00000020-6372-4B5B-A807-45A5CA29A9BF}"/>
                </c:ext>
              </c:extLst>
            </c:dLbl>
            <c:dLbl>
              <c:idx val="34"/>
              <c:delete val="1"/>
              <c:extLst>
                <c:ext xmlns:c15="http://schemas.microsoft.com/office/drawing/2012/chart" uri="{CE6537A1-D6FC-4f65-9D91-7224C49458BB}"/>
                <c:ext xmlns:c16="http://schemas.microsoft.com/office/drawing/2014/chart" uri="{C3380CC4-5D6E-409C-BE32-E72D297353CC}">
                  <c16:uniqueId val="{00000021-6372-4B5B-A807-45A5CA29A9BF}"/>
                </c:ext>
              </c:extLst>
            </c:dLbl>
            <c:dLbl>
              <c:idx val="35"/>
              <c:delete val="1"/>
              <c:extLst>
                <c:ext xmlns:c15="http://schemas.microsoft.com/office/drawing/2012/chart" uri="{CE6537A1-D6FC-4f65-9D91-7224C49458BB}"/>
                <c:ext xmlns:c16="http://schemas.microsoft.com/office/drawing/2014/chart" uri="{C3380CC4-5D6E-409C-BE32-E72D297353CC}">
                  <c16:uniqueId val="{00000022-6372-4B5B-A807-45A5CA29A9BF}"/>
                </c:ext>
              </c:extLst>
            </c:dLbl>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 27'!$A$2:$A$38</c:f>
              <c:strCache>
                <c:ptCount val="37"/>
                <c:pt idx="0">
                  <c:v>ST103</c:v>
                </c:pt>
                <c:pt idx="1">
                  <c:v>ST143</c:v>
                </c:pt>
                <c:pt idx="2">
                  <c:v>ST106</c:v>
                </c:pt>
                <c:pt idx="3">
                  <c:v>ST132</c:v>
                </c:pt>
                <c:pt idx="4">
                  <c:v>ST118</c:v>
                </c:pt>
                <c:pt idx="5">
                  <c:v>ST167</c:v>
                </c:pt>
                <c:pt idx="6">
                  <c:v>ST186</c:v>
                </c:pt>
                <c:pt idx="7">
                  <c:v>ST102</c:v>
                </c:pt>
                <c:pt idx="8">
                  <c:v>ST125</c:v>
                </c:pt>
                <c:pt idx="9">
                  <c:v>ST218</c:v>
                </c:pt>
                <c:pt idx="10">
                  <c:v>ST129</c:v>
                </c:pt>
                <c:pt idx="11">
                  <c:v>ST101</c:v>
                </c:pt>
                <c:pt idx="12">
                  <c:v>ST410</c:v>
                </c:pt>
                <c:pt idx="13">
                  <c:v>ST116</c:v>
                </c:pt>
                <c:pt idx="14">
                  <c:v>ST180</c:v>
                </c:pt>
                <c:pt idx="15">
                  <c:v>ST555</c:v>
                </c:pt>
                <c:pt idx="16">
                  <c:v>ST593</c:v>
                </c:pt>
                <c:pt idx="17">
                  <c:v>ST603</c:v>
                </c:pt>
                <c:pt idx="18">
                  <c:v>ST253</c:v>
                </c:pt>
                <c:pt idx="19">
                  <c:v>ST120</c:v>
                </c:pt>
                <c:pt idx="20">
                  <c:v>ST130</c:v>
                </c:pt>
                <c:pt idx="21">
                  <c:v>ST138</c:v>
                </c:pt>
                <c:pt idx="22">
                  <c:v>ST144</c:v>
                </c:pt>
                <c:pt idx="23">
                  <c:v>ST301</c:v>
                </c:pt>
                <c:pt idx="24">
                  <c:v>ST177</c:v>
                </c:pt>
                <c:pt idx="25">
                  <c:v>ST112</c:v>
                </c:pt>
                <c:pt idx="26">
                  <c:v>ST199</c:v>
                </c:pt>
                <c:pt idx="27">
                  <c:v>ST110</c:v>
                </c:pt>
                <c:pt idx="28">
                  <c:v>ST188</c:v>
                </c:pt>
                <c:pt idx="29">
                  <c:v>ST230</c:v>
                </c:pt>
                <c:pt idx="30">
                  <c:v>ST133</c:v>
                </c:pt>
                <c:pt idx="31">
                  <c:v>ST135</c:v>
                </c:pt>
                <c:pt idx="32">
                  <c:v>ST233</c:v>
                </c:pt>
                <c:pt idx="33">
                  <c:v>ST414</c:v>
                </c:pt>
                <c:pt idx="34">
                  <c:v>ST463</c:v>
                </c:pt>
                <c:pt idx="35">
                  <c:v>ST166</c:v>
                </c:pt>
                <c:pt idx="36">
                  <c:v>ST354</c:v>
                </c:pt>
              </c:strCache>
            </c:strRef>
          </c:cat>
          <c:val>
            <c:numRef>
              <c:f>'slide 27'!$B$2:$B$38</c:f>
              <c:numCache>
                <c:formatCode>General</c:formatCode>
                <c:ptCount val="37"/>
                <c:pt idx="0">
                  <c:v>24925</c:v>
                </c:pt>
                <c:pt idx="1">
                  <c:v>7191</c:v>
                </c:pt>
                <c:pt idx="2">
                  <c:v>3941</c:v>
                </c:pt>
                <c:pt idx="3">
                  <c:v>3521</c:v>
                </c:pt>
                <c:pt idx="4">
                  <c:v>3100</c:v>
                </c:pt>
                <c:pt idx="5">
                  <c:v>3027</c:v>
                </c:pt>
                <c:pt idx="6">
                  <c:v>2883</c:v>
                </c:pt>
                <c:pt idx="7">
                  <c:v>2732</c:v>
                </c:pt>
                <c:pt idx="8">
                  <c:v>2644</c:v>
                </c:pt>
                <c:pt idx="9">
                  <c:v>2600</c:v>
                </c:pt>
                <c:pt idx="10">
                  <c:v>2215</c:v>
                </c:pt>
                <c:pt idx="11">
                  <c:v>2183</c:v>
                </c:pt>
                <c:pt idx="12">
                  <c:v>2152</c:v>
                </c:pt>
                <c:pt idx="13">
                  <c:v>2130</c:v>
                </c:pt>
                <c:pt idx="14">
                  <c:v>1946</c:v>
                </c:pt>
                <c:pt idx="15">
                  <c:v>1945</c:v>
                </c:pt>
                <c:pt idx="16">
                  <c:v>1943</c:v>
                </c:pt>
                <c:pt idx="17">
                  <c:v>1795</c:v>
                </c:pt>
                <c:pt idx="18">
                  <c:v>1769</c:v>
                </c:pt>
                <c:pt idx="19">
                  <c:v>1724</c:v>
                </c:pt>
                <c:pt idx="20">
                  <c:v>1663</c:v>
                </c:pt>
                <c:pt idx="21">
                  <c:v>1638</c:v>
                </c:pt>
                <c:pt idx="22">
                  <c:v>1623</c:v>
                </c:pt>
                <c:pt idx="23">
                  <c:v>1408</c:v>
                </c:pt>
                <c:pt idx="24">
                  <c:v>1392</c:v>
                </c:pt>
                <c:pt idx="25">
                  <c:v>1361</c:v>
                </c:pt>
                <c:pt idx="26">
                  <c:v>1318</c:v>
                </c:pt>
                <c:pt idx="27">
                  <c:v>1307</c:v>
                </c:pt>
                <c:pt idx="28">
                  <c:v>1292</c:v>
                </c:pt>
                <c:pt idx="29">
                  <c:v>1182</c:v>
                </c:pt>
                <c:pt idx="30">
                  <c:v>1167</c:v>
                </c:pt>
                <c:pt idx="31">
                  <c:v>1059</c:v>
                </c:pt>
                <c:pt idx="32">
                  <c:v>1046</c:v>
                </c:pt>
                <c:pt idx="33">
                  <c:v>889</c:v>
                </c:pt>
                <c:pt idx="34">
                  <c:v>869</c:v>
                </c:pt>
                <c:pt idx="35">
                  <c:v>859</c:v>
                </c:pt>
                <c:pt idx="36">
                  <c:v>540</c:v>
                </c:pt>
              </c:numCache>
            </c:numRef>
          </c:val>
          <c:extLst>
            <c:ext xmlns:c16="http://schemas.microsoft.com/office/drawing/2014/chart" uri="{C3380CC4-5D6E-409C-BE32-E72D297353CC}">
              <c16:uniqueId val="{00000023-6372-4B5B-A807-45A5CA29A9BF}"/>
            </c:ext>
          </c:extLst>
        </c:ser>
        <c:dLbls>
          <c:dLblPos val="outEnd"/>
          <c:showLegendKey val="0"/>
          <c:showVal val="1"/>
          <c:showCatName val="0"/>
          <c:showSerName val="0"/>
          <c:showPercent val="0"/>
          <c:showBubbleSize val="0"/>
        </c:dLbls>
        <c:gapWidth val="219"/>
        <c:overlap val="-27"/>
        <c:axId val="1447857472"/>
        <c:axId val="1447857952"/>
      </c:barChart>
      <c:catAx>
        <c:axId val="14478574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47857952"/>
        <c:crosses val="autoZero"/>
        <c:auto val="1"/>
        <c:lblAlgn val="ctr"/>
        <c:lblOffset val="100"/>
        <c:noMultiLvlLbl val="0"/>
      </c:catAx>
      <c:valAx>
        <c:axId val="144785795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Customer</a:t>
                </a:r>
                <a:r>
                  <a:rPr lang="en-IN" b="1" baseline="0"/>
                  <a:t> couint</a:t>
                </a:r>
                <a:endParaRPr lang="en-IN"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0,&quot;K&quot;;\-#.0,&quot;K&quot;"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47857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t>Seller state preference by customers </a:t>
            </a:r>
            <a:endParaRPr lang="en-US" sz="14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slide28!$B$1</c:f>
              <c:strCache>
                <c:ptCount val="1"/>
                <c:pt idx="0">
                  <c:v>Customer_Count</c:v>
                </c:pt>
              </c:strCache>
            </c:strRef>
          </c:tx>
          <c:spPr>
            <a:solidFill>
              <a:schemeClr val="accent1"/>
            </a:solidFill>
            <a:ln>
              <a:noFill/>
            </a:ln>
            <a:effectLst/>
          </c:spPr>
          <c:invertIfNegative val="0"/>
          <c:dLbls>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slide28!$A$2:$A$8</c:f>
              <c:strCache>
                <c:ptCount val="7"/>
                <c:pt idx="0">
                  <c:v>West Bengal</c:v>
                </c:pt>
                <c:pt idx="1">
                  <c:v>Madhya Pradesh</c:v>
                </c:pt>
                <c:pt idx="2">
                  <c:v>Delhi</c:v>
                </c:pt>
                <c:pt idx="3">
                  <c:v>Haryana</c:v>
                </c:pt>
                <c:pt idx="4">
                  <c:v>Chhattisgarh</c:v>
                </c:pt>
                <c:pt idx="5">
                  <c:v>Gujarat</c:v>
                </c:pt>
                <c:pt idx="6">
                  <c:v>Andhra Pradesh</c:v>
                </c:pt>
              </c:strCache>
            </c:strRef>
          </c:cat>
          <c:val>
            <c:numRef>
              <c:f>slide28!$B$2:$B$8</c:f>
              <c:numCache>
                <c:formatCode>General</c:formatCode>
                <c:ptCount val="7"/>
                <c:pt idx="0">
                  <c:v>1836</c:v>
                </c:pt>
                <c:pt idx="1">
                  <c:v>2194</c:v>
                </c:pt>
                <c:pt idx="2">
                  <c:v>2206</c:v>
                </c:pt>
                <c:pt idx="3">
                  <c:v>2357</c:v>
                </c:pt>
                <c:pt idx="4">
                  <c:v>3326</c:v>
                </c:pt>
                <c:pt idx="5">
                  <c:v>10654</c:v>
                </c:pt>
                <c:pt idx="6">
                  <c:v>75700</c:v>
                </c:pt>
              </c:numCache>
            </c:numRef>
          </c:val>
          <c:extLst>
            <c:ext xmlns:c16="http://schemas.microsoft.com/office/drawing/2014/chart" uri="{C3380CC4-5D6E-409C-BE32-E72D297353CC}">
              <c16:uniqueId val="{00000000-C664-48B4-BB2D-33F97D213719}"/>
            </c:ext>
          </c:extLst>
        </c:ser>
        <c:dLbls>
          <c:dLblPos val="outEnd"/>
          <c:showLegendKey val="0"/>
          <c:showVal val="1"/>
          <c:showCatName val="0"/>
          <c:showSerName val="0"/>
          <c:showPercent val="0"/>
          <c:showBubbleSize val="0"/>
        </c:dLbls>
        <c:gapWidth val="182"/>
        <c:axId val="1466595008"/>
        <c:axId val="1466597408"/>
      </c:barChart>
      <c:catAx>
        <c:axId val="14665950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66597408"/>
        <c:crosses val="autoZero"/>
        <c:auto val="1"/>
        <c:lblAlgn val="ctr"/>
        <c:lblOffset val="100"/>
        <c:noMultiLvlLbl val="0"/>
      </c:catAx>
      <c:valAx>
        <c:axId val="1466597408"/>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IN" sz="1200" b="1"/>
                  <a:t>Customer</a:t>
                </a:r>
                <a:r>
                  <a:rPr lang="en-IN" sz="1200" b="1" baseline="0"/>
                  <a:t> Count</a:t>
                </a:r>
                <a:endParaRPr lang="en-IN" sz="1200" b="1"/>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IN"/>
            </a:p>
          </c:txPr>
        </c:title>
        <c:numFmt formatCode="#.0,&quot;K&quot;;\-#.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65950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t>Payment Method Used By Customers </a:t>
            </a:r>
            <a:endParaRPr lang="en-US" sz="1400" b="1"/>
          </a:p>
        </c:rich>
      </c:tx>
      <c:layout>
        <c:manualLayout>
          <c:xMode val="edge"/>
          <c:yMode val="edge"/>
          <c:x val="0.10797902994597915"/>
          <c:y val="7.7564499156257041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5055640713308891"/>
          <c:y val="0.29724762069371979"/>
          <c:w val="0.5044699395084451"/>
          <c:h val="0.70088991521039834"/>
        </c:manualLayout>
      </c:layout>
      <c:pieChart>
        <c:varyColors val="1"/>
        <c:ser>
          <c:idx val="0"/>
          <c:order val="0"/>
          <c:tx>
            <c:strRef>
              <c:f>slide28!$J$1</c:f>
              <c:strCache>
                <c:ptCount val="1"/>
                <c:pt idx="0">
                  <c:v>customer_cnt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D6E-496D-8A9A-EEEAD58FACF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D6E-496D-8A9A-EEEAD58FACF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D6E-496D-8A9A-EEEAD58FACF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D6E-496D-8A9A-EEEAD58FACF9}"/>
              </c:ext>
            </c:extLst>
          </c:dPt>
          <c:dLbls>
            <c:dLbl>
              <c:idx val="0"/>
              <c:layout>
                <c:manualLayout>
                  <c:x val="-0.25521690756762055"/>
                  <c:y val="-0.19310277540435847"/>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24853013126504761"/>
                      <c:h val="0.18283906832210883"/>
                    </c:manualLayout>
                  </c15:layout>
                </c:ext>
                <c:ext xmlns:c16="http://schemas.microsoft.com/office/drawing/2014/chart" uri="{C3380CC4-5D6E-409C-BE32-E72D297353CC}">
                  <c16:uniqueId val="{00000001-7D6E-496D-8A9A-EEEAD58FACF9}"/>
                </c:ext>
              </c:extLst>
            </c:dLbl>
            <c:dLbl>
              <c:idx val="1"/>
              <c:layout>
                <c:manualLayout>
                  <c:x val="0.15678086988095546"/>
                  <c:y val="0.16230524134468746"/>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7D6E-496D-8A9A-EEEAD58FACF9}"/>
                </c:ext>
              </c:extLst>
            </c:dLbl>
            <c:dLbl>
              <c:idx val="2"/>
              <c:layout>
                <c:manualLayout>
                  <c:x val="-0.10543645925051311"/>
                  <c:y val="6.9996158419687482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7D6E-496D-8A9A-EEEAD58FACF9}"/>
                </c:ext>
              </c:extLst>
            </c:dLbl>
            <c:dLbl>
              <c:idx val="3"/>
              <c:layout>
                <c:manualLayout>
                  <c:x val="0.31009208027032836"/>
                  <c:y val="4.9974745731967647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7D6E-496D-8A9A-EEEAD58FACF9}"/>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slide28!$I$2:$I$5</c:f>
              <c:strCache>
                <c:ptCount val="4"/>
                <c:pt idx="0">
                  <c:v>credit_card</c:v>
                </c:pt>
                <c:pt idx="1">
                  <c:v>UPI/Cash</c:v>
                </c:pt>
                <c:pt idx="2">
                  <c:v>debit_card</c:v>
                </c:pt>
                <c:pt idx="3">
                  <c:v>voucher</c:v>
                </c:pt>
              </c:strCache>
            </c:strRef>
          </c:cat>
          <c:val>
            <c:numRef>
              <c:f>slide28!$J$2:$J$5</c:f>
              <c:numCache>
                <c:formatCode>General</c:formatCode>
                <c:ptCount val="4"/>
                <c:pt idx="0">
                  <c:v>74497</c:v>
                </c:pt>
                <c:pt idx="1">
                  <c:v>19315</c:v>
                </c:pt>
                <c:pt idx="2">
                  <c:v>1489</c:v>
                </c:pt>
                <c:pt idx="3">
                  <c:v>3708</c:v>
                </c:pt>
              </c:numCache>
            </c:numRef>
          </c:val>
          <c:extLst>
            <c:ext xmlns:c16="http://schemas.microsoft.com/office/drawing/2014/chart" uri="{C3380CC4-5D6E-409C-BE32-E72D297353CC}">
              <c16:uniqueId val="{00000008-7D6E-496D-8A9A-EEEAD58FACF9}"/>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[ppt_retail_slide.xlsx]slide29!PivotTable48</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dirty="0"/>
              <a:t>Yearly and Monthly Sales and Percentage Contribution (Feb 2020 - Sep 2023) </a:t>
            </a:r>
            <a:endParaRPr lang="en-IN" sz="14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pivotFmt>
      <c:pivotFmt>
        <c:idx val="1"/>
        <c:spPr>
          <a:solidFill>
            <a:schemeClr val="accent1"/>
          </a:solidFill>
          <a:ln w="28575" cap="rnd">
            <a:solidFill>
              <a:schemeClr val="accent1"/>
            </a:solidFill>
            <a:round/>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2"/>
            </a:solidFill>
            <a:round/>
          </a:ln>
          <a:effectLst/>
        </c:spPr>
        <c:marker>
          <c:symbol val="none"/>
        </c:marker>
        <c:dLbl>
          <c:idx val="0"/>
          <c:layout>
            <c:manualLayout>
              <c:x val="-1.4801657785671995E-3"/>
              <c:y val="-4.6296296296296294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2"/>
            </a:solidFill>
            <a:round/>
          </a:ln>
          <a:effectLst/>
        </c:spPr>
        <c:marker>
          <c:symbol val="none"/>
        </c:marker>
        <c:dLbl>
          <c:idx val="0"/>
          <c:layout>
            <c:manualLayout>
              <c:x val="-8.8809946714031966E-3"/>
              <c:y val="-6.9444444444444448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2"/>
            </a:solidFill>
            <a:round/>
          </a:ln>
          <a:effectLst/>
        </c:spPr>
        <c:marker>
          <c:symbol val="none"/>
        </c:marker>
        <c:dLbl>
          <c:idx val="0"/>
          <c:layout>
            <c:manualLayout>
              <c:x val="-5.9134622995825727E-3"/>
              <c:y val="-6.0720741594811334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2"/>
            </a:solidFill>
            <a:round/>
          </a:ln>
          <a:effectLst/>
        </c:spPr>
        <c:marker>
          <c:symbol val="none"/>
        </c:marker>
        <c:dLbl>
          <c:idx val="0"/>
          <c:layout>
            <c:manualLayout>
              <c:x val="-4.435096724686889E-3"/>
              <c:y val="-2.3354131382619745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2"/>
            </a:solidFill>
            <a:round/>
          </a:ln>
          <a:effectLst/>
        </c:spPr>
        <c:marker>
          <c:symbol val="none"/>
        </c:marker>
        <c:dLbl>
          <c:idx val="0"/>
          <c:layout>
            <c:manualLayout>
              <c:x val="-8.8701934493738317E-3"/>
              <c:y val="-6.0720741594811424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2"/>
            </a:solidFill>
            <a:round/>
          </a:ln>
          <a:effectLst/>
        </c:spPr>
        <c:marker>
          <c:symbol val="none"/>
        </c:marker>
        <c:dLbl>
          <c:idx val="0"/>
          <c:layout>
            <c:manualLayout>
              <c:x val="-2.9567311497912595E-3"/>
              <c:y val="-2.8024957659143694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2"/>
            </a:solidFill>
            <a:round/>
          </a:ln>
          <a:effectLst/>
        </c:spPr>
        <c:marker>
          <c:symbol val="none"/>
        </c:marker>
        <c:dLbl>
          <c:idx val="0"/>
          <c:layout>
            <c:manualLayout>
              <c:x val="-1.4783655748956839E-3"/>
              <c:y val="-3.7366610212191675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2"/>
            </a:solidFill>
            <a:round/>
          </a:ln>
          <a:effectLst/>
        </c:spPr>
        <c:marker>
          <c:symbol val="none"/>
        </c:marker>
        <c:dLbl>
          <c:idx val="0"/>
          <c:layout>
            <c:manualLayout>
              <c:x val="-5.4206111552546844E-17"/>
              <c:y val="-4.670826276523949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2"/>
            </a:solidFill>
            <a:round/>
          </a:ln>
          <a:effectLst/>
        </c:spPr>
        <c:marker>
          <c:symbol val="none"/>
        </c:marker>
        <c:dLbl>
          <c:idx val="0"/>
          <c:layout>
            <c:manualLayout>
              <c:x val="-5.4206111552546844E-17"/>
              <c:y val="-5.1379089041763436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2"/>
            </a:solidFill>
            <a:round/>
          </a:ln>
          <a:effectLst/>
        </c:spPr>
        <c:marker>
          <c:symbol val="none"/>
        </c:marker>
        <c:dLbl>
          <c:idx val="0"/>
          <c:layout>
            <c:manualLayout>
              <c:x val="-1.4783655748956297E-3"/>
              <c:y val="-3.7366610212191592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2"/>
            </a:solidFill>
            <a:round/>
          </a:ln>
          <a:effectLst/>
        </c:spPr>
        <c:marker>
          <c:symbol val="none"/>
        </c:marker>
        <c:dLbl>
          <c:idx val="0"/>
          <c:layout>
            <c:manualLayout>
              <c:x val="0"/>
              <c:y val="-0.11209983063657478"/>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2"/>
            </a:solidFill>
            <a:round/>
          </a:ln>
          <a:effectLst/>
        </c:spPr>
        <c:marker>
          <c:symbol val="none"/>
        </c:marker>
        <c:dLbl>
          <c:idx val="0"/>
          <c:layout>
            <c:manualLayout>
              <c:x val="0"/>
              <c:y val="-5.1379089041763436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2"/>
            </a:solidFill>
            <a:round/>
          </a:ln>
          <a:effectLst/>
        </c:spPr>
        <c:marker>
          <c:symbol val="none"/>
        </c:marker>
        <c:dLbl>
          <c:idx val="0"/>
          <c:layout>
            <c:manualLayout>
              <c:x val="4.4350967246867806E-3"/>
              <c:y val="-3.269578393566764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2"/>
            </a:solidFill>
            <a:round/>
          </a:ln>
          <a:effectLst/>
        </c:spPr>
        <c:marker>
          <c:symbol val="none"/>
        </c:marker>
        <c:dLbl>
          <c:idx val="0"/>
          <c:layout>
            <c:manualLayout>
              <c:x val="-1.4783655748956297E-3"/>
              <c:y val="-3.2695783935667598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2"/>
            </a:solidFill>
            <a:round/>
          </a:ln>
          <a:effectLst/>
        </c:spPr>
        <c:marker>
          <c:symbol val="none"/>
        </c:marker>
        <c:dLbl>
          <c:idx val="0"/>
          <c:layout>
            <c:manualLayout>
              <c:x val="-2.0697118048538816E-2"/>
              <c:y val="-3.7366610212191592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2"/>
            </a:solidFill>
            <a:round/>
          </a:ln>
          <a:effectLst/>
        </c:spPr>
        <c:marker>
          <c:symbol val="none"/>
        </c:marker>
        <c:dLbl>
          <c:idx val="0"/>
          <c:layout>
            <c:manualLayout>
              <c:x val="-4.435096724686889E-3"/>
              <c:y val="-7.4733220424383226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2"/>
            </a:solidFill>
            <a:round/>
          </a:ln>
          <a:effectLst/>
        </c:spPr>
        <c:marker>
          <c:symbol val="none"/>
        </c:marker>
        <c:dLbl>
          <c:idx val="0"/>
          <c:layout>
            <c:manualLayout>
              <c:x val="-1.0841222310509369E-16"/>
              <c:y val="-7.4733220424383184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2"/>
            </a:solidFill>
            <a:round/>
          </a:ln>
          <a:effectLst/>
        </c:spPr>
        <c:marker>
          <c:symbol val="none"/>
        </c:marker>
        <c:dLbl>
          <c:idx val="0"/>
          <c:layout>
            <c:manualLayout>
              <c:x val="-1.4783655748955213E-3"/>
              <c:y val="-2.8024957659143736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2"/>
            </a:solidFill>
            <a:round/>
          </a:ln>
          <a:effectLst/>
        </c:spPr>
        <c:marker>
          <c:symbol val="none"/>
        </c:marker>
        <c:dLbl>
          <c:idx val="0"/>
          <c:layout>
            <c:manualLayout>
              <c:x val="-1.4801657785671995E-3"/>
              <c:y val="-4.6296296296296294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2"/>
            </a:solidFill>
            <a:round/>
          </a:ln>
          <a:effectLst/>
        </c:spPr>
        <c:marker>
          <c:symbol val="none"/>
        </c:marker>
        <c:dLbl>
          <c:idx val="0"/>
          <c:layout>
            <c:manualLayout>
              <c:x val="-8.8809946714031966E-3"/>
              <c:y val="-6.9444444444444448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2"/>
            </a:solidFill>
            <a:round/>
          </a:ln>
          <a:effectLst/>
        </c:spPr>
        <c:marker>
          <c:symbol val="none"/>
        </c:marker>
        <c:dLbl>
          <c:idx val="0"/>
          <c:layout>
            <c:manualLayout>
              <c:x val="-5.9134622995825727E-3"/>
              <c:y val="-6.0720741594811334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2"/>
            </a:solidFill>
            <a:round/>
          </a:ln>
          <a:effectLst/>
        </c:spPr>
        <c:marker>
          <c:symbol val="none"/>
        </c:marker>
        <c:dLbl>
          <c:idx val="0"/>
          <c:layout>
            <c:manualLayout>
              <c:x val="-4.435096724686889E-3"/>
              <c:y val="-2.3354131382619745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2"/>
            </a:solidFill>
            <a:round/>
          </a:ln>
          <a:effectLst/>
        </c:spPr>
        <c:marker>
          <c:symbol val="none"/>
        </c:marker>
        <c:dLbl>
          <c:idx val="0"/>
          <c:layout>
            <c:manualLayout>
              <c:x val="-8.8701934493738317E-3"/>
              <c:y val="-6.0720741594811424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2"/>
            </a:solidFill>
            <a:round/>
          </a:ln>
          <a:effectLst/>
        </c:spPr>
        <c:marker>
          <c:symbol val="none"/>
        </c:marker>
        <c:dLbl>
          <c:idx val="0"/>
          <c:layout>
            <c:manualLayout>
              <c:x val="-2.9567311497912595E-3"/>
              <c:y val="-2.8024957659143694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2"/>
            </a:solidFill>
            <a:round/>
          </a:ln>
          <a:effectLst/>
        </c:spPr>
        <c:marker>
          <c:symbol val="none"/>
        </c:marker>
        <c:dLbl>
          <c:idx val="0"/>
          <c:layout>
            <c:manualLayout>
              <c:x val="-1.4783655748956839E-3"/>
              <c:y val="-3.7366610212191675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2"/>
            </a:solidFill>
            <a:round/>
          </a:ln>
          <a:effectLst/>
        </c:spPr>
        <c:marker>
          <c:symbol val="none"/>
        </c:marker>
        <c:dLbl>
          <c:idx val="0"/>
          <c:layout>
            <c:manualLayout>
              <c:x val="-5.4206111552546844E-17"/>
              <c:y val="-4.670826276523949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2"/>
            </a:solidFill>
            <a:round/>
          </a:ln>
          <a:effectLst/>
        </c:spPr>
        <c:marker>
          <c:symbol val="none"/>
        </c:marker>
        <c:dLbl>
          <c:idx val="0"/>
          <c:layout>
            <c:manualLayout>
              <c:x val="-5.4206111552546844E-17"/>
              <c:y val="-5.1379089041763436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2"/>
            </a:solidFill>
            <a:round/>
          </a:ln>
          <a:effectLst/>
        </c:spPr>
        <c:marker>
          <c:symbol val="none"/>
        </c:marker>
        <c:dLbl>
          <c:idx val="0"/>
          <c:layout>
            <c:manualLayout>
              <c:x val="-1.4783655748956297E-3"/>
              <c:y val="-3.7366610212191592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2"/>
            </a:solidFill>
            <a:round/>
          </a:ln>
          <a:effectLst/>
        </c:spPr>
        <c:marker>
          <c:symbol val="none"/>
        </c:marker>
        <c:dLbl>
          <c:idx val="0"/>
          <c:layout>
            <c:manualLayout>
              <c:x val="0"/>
              <c:y val="-0.11209983063657478"/>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2"/>
            </a:solidFill>
            <a:round/>
          </a:ln>
          <a:effectLst/>
        </c:spPr>
        <c:marker>
          <c:symbol val="none"/>
        </c:marker>
        <c:dLbl>
          <c:idx val="0"/>
          <c:layout>
            <c:manualLayout>
              <c:x val="0"/>
              <c:y val="-5.1379089041763436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2"/>
            </a:solidFill>
            <a:round/>
          </a:ln>
          <a:effectLst/>
        </c:spPr>
        <c:marker>
          <c:symbol val="none"/>
        </c:marker>
        <c:dLbl>
          <c:idx val="0"/>
          <c:layout>
            <c:manualLayout>
              <c:x val="4.4350967246867806E-3"/>
              <c:y val="-3.269578393566764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2"/>
            </a:solidFill>
            <a:round/>
          </a:ln>
          <a:effectLst/>
        </c:spPr>
        <c:marker>
          <c:symbol val="none"/>
        </c:marker>
        <c:dLbl>
          <c:idx val="0"/>
          <c:layout>
            <c:manualLayout>
              <c:x val="-1.4783655748956297E-3"/>
              <c:y val="-3.2695783935667598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2"/>
            </a:solidFill>
            <a:round/>
          </a:ln>
          <a:effectLst/>
        </c:spPr>
        <c:marker>
          <c:symbol val="none"/>
        </c:marker>
        <c:dLbl>
          <c:idx val="0"/>
          <c:layout>
            <c:manualLayout>
              <c:x val="-2.0697118048538816E-2"/>
              <c:y val="-3.7366610212191592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2"/>
            </a:solidFill>
            <a:round/>
          </a:ln>
          <a:effectLst/>
        </c:spPr>
        <c:marker>
          <c:symbol val="none"/>
        </c:marker>
        <c:dLbl>
          <c:idx val="0"/>
          <c:layout>
            <c:manualLayout>
              <c:x val="-4.435096724686889E-3"/>
              <c:y val="-7.4733220424383226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2"/>
            </a:solidFill>
            <a:round/>
          </a:ln>
          <a:effectLst/>
        </c:spPr>
        <c:marker>
          <c:symbol val="none"/>
        </c:marker>
        <c:dLbl>
          <c:idx val="0"/>
          <c:layout>
            <c:manualLayout>
              <c:x val="-1.4783655748955213E-3"/>
              <c:y val="-2.8024957659143736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2"/>
            </a:solidFill>
            <a:round/>
          </a:ln>
          <a:effectLst/>
        </c:spPr>
        <c:marker>
          <c:symbol val="none"/>
        </c:marker>
        <c:dLbl>
          <c:idx val="0"/>
          <c:layout>
            <c:manualLayout>
              <c:x val="-1.0841222310509369E-16"/>
              <c:y val="-7.4733220424383184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2"/>
            </a:solidFill>
            <a:round/>
          </a:ln>
          <a:effectLst/>
        </c:spPr>
        <c:marker>
          <c:symbol val="none"/>
        </c:marker>
        <c:dLbl>
          <c:idx val="0"/>
          <c:layout>
            <c:manualLayout>
              <c:x val="-1.4801657785671995E-3"/>
              <c:y val="-4.6296296296296294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2"/>
            </a:solidFill>
            <a:round/>
          </a:ln>
          <a:effectLst/>
        </c:spPr>
        <c:marker>
          <c:symbol val="none"/>
        </c:marker>
        <c:dLbl>
          <c:idx val="0"/>
          <c:layout>
            <c:manualLayout>
              <c:x val="-8.8809946714031966E-3"/>
              <c:y val="-6.9444444444444448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2"/>
            </a:solidFill>
            <a:round/>
          </a:ln>
          <a:effectLst/>
        </c:spPr>
        <c:marker>
          <c:symbol val="none"/>
        </c:marker>
        <c:dLbl>
          <c:idx val="0"/>
          <c:layout>
            <c:manualLayout>
              <c:x val="-5.9134622995825727E-3"/>
              <c:y val="-6.0720741594811334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2"/>
            </a:solidFill>
            <a:round/>
          </a:ln>
          <a:effectLst/>
        </c:spPr>
        <c:marker>
          <c:symbol val="none"/>
        </c:marker>
        <c:dLbl>
          <c:idx val="0"/>
          <c:layout>
            <c:manualLayout>
              <c:x val="-4.435096724686889E-3"/>
              <c:y val="-2.3354131382619745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2"/>
            </a:solidFill>
            <a:round/>
          </a:ln>
          <a:effectLst/>
        </c:spPr>
        <c:marker>
          <c:symbol val="none"/>
        </c:marker>
        <c:dLbl>
          <c:idx val="0"/>
          <c:layout>
            <c:manualLayout>
              <c:x val="-8.8701934493738317E-3"/>
              <c:y val="-6.0720741594811424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2"/>
            </a:solidFill>
            <a:round/>
          </a:ln>
          <a:effectLst/>
        </c:spPr>
        <c:marker>
          <c:symbol val="none"/>
        </c:marker>
        <c:dLbl>
          <c:idx val="0"/>
          <c:layout>
            <c:manualLayout>
              <c:x val="-2.9567311497912595E-3"/>
              <c:y val="-2.8024957659143694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2"/>
            </a:solidFill>
            <a:round/>
          </a:ln>
          <a:effectLst/>
        </c:spPr>
        <c:marker>
          <c:symbol val="none"/>
        </c:marker>
        <c:dLbl>
          <c:idx val="0"/>
          <c:layout>
            <c:manualLayout>
              <c:x val="-1.4783655748956839E-3"/>
              <c:y val="-3.7366610212191675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2"/>
            </a:solidFill>
            <a:round/>
          </a:ln>
          <a:effectLst/>
        </c:spPr>
        <c:marker>
          <c:symbol val="none"/>
        </c:marker>
        <c:dLbl>
          <c:idx val="0"/>
          <c:layout>
            <c:manualLayout>
              <c:x val="-5.4206111552546844E-17"/>
              <c:y val="-4.670826276523949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2"/>
            </a:solidFill>
            <a:round/>
          </a:ln>
          <a:effectLst/>
        </c:spPr>
        <c:marker>
          <c:symbol val="none"/>
        </c:marker>
        <c:dLbl>
          <c:idx val="0"/>
          <c:layout>
            <c:manualLayout>
              <c:x val="-5.4206111552546844E-17"/>
              <c:y val="-5.1379089041763436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2"/>
            </a:solidFill>
            <a:round/>
          </a:ln>
          <a:effectLst/>
        </c:spPr>
        <c:marker>
          <c:symbol val="none"/>
        </c:marker>
        <c:dLbl>
          <c:idx val="0"/>
          <c:layout>
            <c:manualLayout>
              <c:x val="-1.4783655748956297E-3"/>
              <c:y val="-3.7366610212191592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2"/>
            </a:solidFill>
            <a:round/>
          </a:ln>
          <a:effectLst/>
        </c:spPr>
        <c:marker>
          <c:symbol val="none"/>
        </c:marker>
        <c:dLbl>
          <c:idx val="0"/>
          <c:layout>
            <c:manualLayout>
              <c:x val="0"/>
              <c:y val="-0.11209983063657478"/>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2"/>
            </a:solidFill>
            <a:round/>
          </a:ln>
          <a:effectLst/>
        </c:spPr>
        <c:marker>
          <c:symbol val="none"/>
        </c:marker>
        <c:dLbl>
          <c:idx val="0"/>
          <c:layout>
            <c:manualLayout>
              <c:x val="0"/>
              <c:y val="-5.1379089041763436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2"/>
            </a:solidFill>
            <a:round/>
          </a:ln>
          <a:effectLst/>
        </c:spPr>
        <c:marker>
          <c:symbol val="none"/>
        </c:marker>
        <c:dLbl>
          <c:idx val="0"/>
          <c:layout>
            <c:manualLayout>
              <c:x val="4.4350967246867806E-3"/>
              <c:y val="-3.269578393566764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2"/>
            </a:solidFill>
            <a:round/>
          </a:ln>
          <a:effectLst/>
        </c:spPr>
        <c:marker>
          <c:symbol val="none"/>
        </c:marker>
        <c:dLbl>
          <c:idx val="0"/>
          <c:layout>
            <c:manualLayout>
              <c:x val="-1.4783655748956297E-3"/>
              <c:y val="-3.2695783935667598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2"/>
            </a:solidFill>
            <a:round/>
          </a:ln>
          <a:effectLst/>
        </c:spPr>
        <c:marker>
          <c:symbol val="none"/>
        </c:marker>
        <c:dLbl>
          <c:idx val="0"/>
          <c:layout>
            <c:manualLayout>
              <c:x val="-2.0697118048538816E-2"/>
              <c:y val="-3.7366610212191592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2"/>
            </a:solidFill>
            <a:round/>
          </a:ln>
          <a:effectLst/>
        </c:spPr>
        <c:marker>
          <c:symbol val="none"/>
        </c:marker>
        <c:dLbl>
          <c:idx val="0"/>
          <c:layout>
            <c:manualLayout>
              <c:x val="-4.435096724686889E-3"/>
              <c:y val="-7.4733220424383226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2"/>
            </a:solidFill>
            <a:round/>
          </a:ln>
          <a:effectLst/>
        </c:spPr>
        <c:marker>
          <c:symbol val="none"/>
        </c:marker>
        <c:dLbl>
          <c:idx val="0"/>
          <c:layout>
            <c:manualLayout>
              <c:x val="-1.4783655748955213E-3"/>
              <c:y val="-2.8024957659143736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2"/>
            </a:solidFill>
            <a:round/>
          </a:ln>
          <a:effectLst/>
        </c:spPr>
        <c:marker>
          <c:symbol val="none"/>
        </c:marker>
        <c:dLbl>
          <c:idx val="0"/>
          <c:layout>
            <c:manualLayout>
              <c:x val="-1.0841222310509369E-16"/>
              <c:y val="-7.4733220424383184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slide29!$H$1</c:f>
              <c:strCache>
                <c:ptCount val="1"/>
                <c:pt idx="0">
                  <c:v>Sum of yearly_revenue</c:v>
                </c:pt>
              </c:strCache>
            </c:strRef>
          </c:tx>
          <c:spPr>
            <a:solidFill>
              <a:schemeClr val="accent1"/>
            </a:solidFill>
            <a:ln>
              <a:noFill/>
            </a:ln>
            <a:effectLst/>
          </c:spPr>
          <c:invertIfNegative val="0"/>
          <c:dLbls>
            <c:delete val="1"/>
          </c:dLbls>
          <c:cat>
            <c:multiLvlStrRef>
              <c:f>slide29!$G$2:$G$29</c:f>
              <c:multiLvlStrCache>
                <c:ptCount val="24"/>
                <c:lvl>
                  <c:pt idx="0">
                    <c:v>9</c:v>
                  </c:pt>
                  <c:pt idx="1">
                    <c:v>10</c:v>
                  </c:pt>
                  <c:pt idx="2">
                    <c:v>12</c:v>
                  </c:pt>
                  <c:pt idx="3">
                    <c:v>1</c:v>
                  </c:pt>
                  <c:pt idx="4">
                    <c:v>2</c:v>
                  </c:pt>
                  <c:pt idx="5">
                    <c:v>3</c:v>
                  </c:pt>
                  <c:pt idx="6">
                    <c:v>4</c:v>
                  </c:pt>
                  <c:pt idx="7">
                    <c:v>5</c:v>
                  </c:pt>
                  <c:pt idx="8">
                    <c:v>6</c:v>
                  </c:pt>
                  <c:pt idx="9">
                    <c:v>7</c:v>
                  </c:pt>
                  <c:pt idx="10">
                    <c:v>8</c:v>
                  </c:pt>
                  <c:pt idx="11">
                    <c:v>9</c:v>
                  </c:pt>
                  <c:pt idx="12">
                    <c:v>10</c:v>
                  </c:pt>
                  <c:pt idx="13">
                    <c:v>11</c:v>
                  </c:pt>
                  <c:pt idx="14">
                    <c:v>12</c:v>
                  </c:pt>
                  <c:pt idx="15">
                    <c:v>1</c:v>
                  </c:pt>
                  <c:pt idx="16">
                    <c:v>2</c:v>
                  </c:pt>
                  <c:pt idx="17">
                    <c:v>3</c:v>
                  </c:pt>
                  <c:pt idx="18">
                    <c:v>4</c:v>
                  </c:pt>
                  <c:pt idx="19">
                    <c:v>5</c:v>
                  </c:pt>
                  <c:pt idx="20">
                    <c:v>6</c:v>
                  </c:pt>
                  <c:pt idx="21">
                    <c:v>7</c:v>
                  </c:pt>
                  <c:pt idx="22">
                    <c:v>8</c:v>
                  </c:pt>
                  <c:pt idx="23">
                    <c:v>9</c:v>
                  </c:pt>
                </c:lvl>
                <c:lvl>
                  <c:pt idx="0">
                    <c:v>2021</c:v>
                  </c:pt>
                  <c:pt idx="3">
                    <c:v>2022</c:v>
                  </c:pt>
                  <c:pt idx="15">
                    <c:v>2023</c:v>
                  </c:pt>
                </c:lvl>
              </c:multiLvlStrCache>
            </c:multiLvlStrRef>
          </c:cat>
          <c:val>
            <c:numRef>
              <c:f>slide29!$H$2:$H$29</c:f>
              <c:numCache>
                <c:formatCode>General</c:formatCode>
                <c:ptCount val="24"/>
                <c:pt idx="0">
                  <c:v>75</c:v>
                </c:pt>
                <c:pt idx="1">
                  <c:v>55370</c:v>
                </c:pt>
                <c:pt idx="2">
                  <c:v>20</c:v>
                </c:pt>
                <c:pt idx="3">
                  <c:v>88904</c:v>
                </c:pt>
                <c:pt idx="4">
                  <c:v>274628</c:v>
                </c:pt>
                <c:pt idx="5">
                  <c:v>384045</c:v>
                </c:pt>
                <c:pt idx="6">
                  <c:v>345510</c:v>
                </c:pt>
                <c:pt idx="7">
                  <c:v>567735</c:v>
                </c:pt>
                <c:pt idx="8">
                  <c:v>526880</c:v>
                </c:pt>
                <c:pt idx="9">
                  <c:v>532899</c:v>
                </c:pt>
                <c:pt idx="10">
                  <c:v>640427</c:v>
                </c:pt>
                <c:pt idx="11">
                  <c:v>697365</c:v>
                </c:pt>
                <c:pt idx="12">
                  <c:v>742740</c:v>
                </c:pt>
                <c:pt idx="13">
                  <c:v>995858</c:v>
                </c:pt>
                <c:pt idx="14">
                  <c:v>1021551</c:v>
                </c:pt>
                <c:pt idx="15">
                  <c:v>962988</c:v>
                </c:pt>
                <c:pt idx="16">
                  <c:v>927979</c:v>
                </c:pt>
                <c:pt idx="17">
                  <c:v>1187442</c:v>
                </c:pt>
                <c:pt idx="18">
                  <c:v>1091272</c:v>
                </c:pt>
                <c:pt idx="19">
                  <c:v>1215525</c:v>
                </c:pt>
                <c:pt idx="20">
                  <c:v>1002213</c:v>
                </c:pt>
                <c:pt idx="21">
                  <c:v>942156</c:v>
                </c:pt>
                <c:pt idx="22">
                  <c:v>1233858</c:v>
                </c:pt>
                <c:pt idx="23">
                  <c:v>16825</c:v>
                </c:pt>
              </c:numCache>
            </c:numRef>
          </c:val>
          <c:extLst>
            <c:ext xmlns:c16="http://schemas.microsoft.com/office/drawing/2014/chart" uri="{C3380CC4-5D6E-409C-BE32-E72D297353CC}">
              <c16:uniqueId val="{00000000-2957-4534-8CB8-682FC136BD33}"/>
            </c:ext>
          </c:extLst>
        </c:ser>
        <c:dLbls>
          <c:showLegendKey val="0"/>
          <c:showVal val="1"/>
          <c:showCatName val="0"/>
          <c:showSerName val="0"/>
          <c:showPercent val="0"/>
          <c:showBubbleSize val="0"/>
        </c:dLbls>
        <c:gapWidth val="219"/>
        <c:axId val="1467433888"/>
        <c:axId val="1467428128"/>
      </c:barChart>
      <c:lineChart>
        <c:grouping val="standard"/>
        <c:varyColors val="0"/>
        <c:ser>
          <c:idx val="1"/>
          <c:order val="1"/>
          <c:tx>
            <c:strRef>
              <c:f>slide29!$I$1</c:f>
              <c:strCache>
                <c:ptCount val="1"/>
                <c:pt idx="0">
                  <c:v>Sum of yearly_revenue_percentage</c:v>
                </c:pt>
              </c:strCache>
            </c:strRef>
          </c:tx>
          <c:spPr>
            <a:ln w="28575" cap="rnd">
              <a:solidFill>
                <a:schemeClr val="accent2"/>
              </a:solidFill>
              <a:round/>
            </a:ln>
            <a:effectLst/>
          </c:spPr>
          <c:marker>
            <c:symbol val="none"/>
          </c:marker>
          <c:dLbls>
            <c:dLbl>
              <c:idx val="1"/>
              <c:layout>
                <c:manualLayout>
                  <c:x val="-1.4801657785671995E-3"/>
                  <c:y val="-4.62962962962962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957-4534-8CB8-682FC136BD33}"/>
                </c:ext>
              </c:extLst>
            </c:dLbl>
            <c:dLbl>
              <c:idx val="3"/>
              <c:layout>
                <c:manualLayout>
                  <c:x val="-8.8809946714031966E-3"/>
                  <c:y val="-6.94444444444444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957-4534-8CB8-682FC136BD33}"/>
                </c:ext>
              </c:extLst>
            </c:dLbl>
            <c:dLbl>
              <c:idx val="4"/>
              <c:layout>
                <c:manualLayout>
                  <c:x val="-5.9134622995825727E-3"/>
                  <c:y val="-6.072074159481133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957-4534-8CB8-682FC136BD33}"/>
                </c:ext>
              </c:extLst>
            </c:dLbl>
            <c:dLbl>
              <c:idx val="5"/>
              <c:layout>
                <c:manualLayout>
                  <c:x val="-4.435096724686889E-3"/>
                  <c:y val="-2.335413138261974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957-4534-8CB8-682FC136BD33}"/>
                </c:ext>
              </c:extLst>
            </c:dLbl>
            <c:dLbl>
              <c:idx val="6"/>
              <c:layout>
                <c:manualLayout>
                  <c:x val="-8.8701934493738317E-3"/>
                  <c:y val="-6.07207415948114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957-4534-8CB8-682FC136BD33}"/>
                </c:ext>
              </c:extLst>
            </c:dLbl>
            <c:dLbl>
              <c:idx val="7"/>
              <c:layout>
                <c:manualLayout>
                  <c:x val="-2.9567311497912595E-3"/>
                  <c:y val="-2.80249576591436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957-4534-8CB8-682FC136BD33}"/>
                </c:ext>
              </c:extLst>
            </c:dLbl>
            <c:dLbl>
              <c:idx val="8"/>
              <c:layout>
                <c:manualLayout>
                  <c:x val="-1.4783655748956839E-3"/>
                  <c:y val="-3.73666102121916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957-4534-8CB8-682FC136BD33}"/>
                </c:ext>
              </c:extLst>
            </c:dLbl>
            <c:dLbl>
              <c:idx val="9"/>
              <c:layout>
                <c:manualLayout>
                  <c:x val="-5.4206111552546844E-17"/>
                  <c:y val="-4.67082627652394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2957-4534-8CB8-682FC136BD33}"/>
                </c:ext>
              </c:extLst>
            </c:dLbl>
            <c:dLbl>
              <c:idx val="10"/>
              <c:layout>
                <c:manualLayout>
                  <c:x val="-5.4206111552546844E-17"/>
                  <c:y val="-5.137908904176343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2957-4534-8CB8-682FC136BD33}"/>
                </c:ext>
              </c:extLst>
            </c:dLbl>
            <c:dLbl>
              <c:idx val="11"/>
              <c:layout>
                <c:manualLayout>
                  <c:x val="-1.4783655748956297E-3"/>
                  <c:y val="-3.736661021219159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957-4534-8CB8-682FC136BD33}"/>
                </c:ext>
              </c:extLst>
            </c:dLbl>
            <c:dLbl>
              <c:idx val="12"/>
              <c:layout>
                <c:manualLayout>
                  <c:x val="0"/>
                  <c:y val="-0.1120998306365747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2957-4534-8CB8-682FC136BD33}"/>
                </c:ext>
              </c:extLst>
            </c:dLbl>
            <c:dLbl>
              <c:idx val="13"/>
              <c:layout>
                <c:manualLayout>
                  <c:x val="0"/>
                  <c:y val="-5.137908904176343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957-4534-8CB8-682FC136BD33}"/>
                </c:ext>
              </c:extLst>
            </c:dLbl>
            <c:dLbl>
              <c:idx val="14"/>
              <c:layout>
                <c:manualLayout>
                  <c:x val="4.4350967246867806E-3"/>
                  <c:y val="-3.2695783935667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957-4534-8CB8-682FC136BD33}"/>
                </c:ext>
              </c:extLst>
            </c:dLbl>
            <c:dLbl>
              <c:idx val="15"/>
              <c:layout>
                <c:manualLayout>
                  <c:x val="-1.4783655748956297E-3"/>
                  <c:y val="-3.269578393566759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2957-4534-8CB8-682FC136BD33}"/>
                </c:ext>
              </c:extLst>
            </c:dLbl>
            <c:dLbl>
              <c:idx val="17"/>
              <c:layout>
                <c:manualLayout>
                  <c:x val="-2.0697118048538816E-2"/>
                  <c:y val="-3.736661021219159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2957-4534-8CB8-682FC136BD33}"/>
                </c:ext>
              </c:extLst>
            </c:dLbl>
            <c:dLbl>
              <c:idx val="18"/>
              <c:layout>
                <c:manualLayout>
                  <c:x val="-4.435096724686889E-3"/>
                  <c:y val="-7.473322042438322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2957-4534-8CB8-682FC136BD33}"/>
                </c:ext>
              </c:extLst>
            </c:dLbl>
            <c:dLbl>
              <c:idx val="19"/>
              <c:layout>
                <c:manualLayout>
                  <c:x val="-1.4783655748955213E-3"/>
                  <c:y val="-2.802495765914373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2957-4534-8CB8-682FC136BD33}"/>
                </c:ext>
              </c:extLst>
            </c:dLbl>
            <c:dLbl>
              <c:idx val="20"/>
              <c:layout>
                <c:manualLayout>
                  <c:x val="-1.0841222310509369E-16"/>
                  <c:y val="-7.47332204243831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2957-4534-8CB8-682FC136BD33}"/>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multiLvlStrRef>
              <c:f>slide29!$G$2:$G$29</c:f>
              <c:multiLvlStrCache>
                <c:ptCount val="24"/>
                <c:lvl>
                  <c:pt idx="0">
                    <c:v>9</c:v>
                  </c:pt>
                  <c:pt idx="1">
                    <c:v>10</c:v>
                  </c:pt>
                  <c:pt idx="2">
                    <c:v>12</c:v>
                  </c:pt>
                  <c:pt idx="3">
                    <c:v>1</c:v>
                  </c:pt>
                  <c:pt idx="4">
                    <c:v>2</c:v>
                  </c:pt>
                  <c:pt idx="5">
                    <c:v>3</c:v>
                  </c:pt>
                  <c:pt idx="6">
                    <c:v>4</c:v>
                  </c:pt>
                  <c:pt idx="7">
                    <c:v>5</c:v>
                  </c:pt>
                  <c:pt idx="8">
                    <c:v>6</c:v>
                  </c:pt>
                  <c:pt idx="9">
                    <c:v>7</c:v>
                  </c:pt>
                  <c:pt idx="10">
                    <c:v>8</c:v>
                  </c:pt>
                  <c:pt idx="11">
                    <c:v>9</c:v>
                  </c:pt>
                  <c:pt idx="12">
                    <c:v>10</c:v>
                  </c:pt>
                  <c:pt idx="13">
                    <c:v>11</c:v>
                  </c:pt>
                  <c:pt idx="14">
                    <c:v>12</c:v>
                  </c:pt>
                  <c:pt idx="15">
                    <c:v>1</c:v>
                  </c:pt>
                  <c:pt idx="16">
                    <c:v>2</c:v>
                  </c:pt>
                  <c:pt idx="17">
                    <c:v>3</c:v>
                  </c:pt>
                  <c:pt idx="18">
                    <c:v>4</c:v>
                  </c:pt>
                  <c:pt idx="19">
                    <c:v>5</c:v>
                  </c:pt>
                  <c:pt idx="20">
                    <c:v>6</c:v>
                  </c:pt>
                  <c:pt idx="21">
                    <c:v>7</c:v>
                  </c:pt>
                  <c:pt idx="22">
                    <c:v>8</c:v>
                  </c:pt>
                  <c:pt idx="23">
                    <c:v>9</c:v>
                  </c:pt>
                </c:lvl>
                <c:lvl>
                  <c:pt idx="0">
                    <c:v>2021</c:v>
                  </c:pt>
                  <c:pt idx="3">
                    <c:v>2022</c:v>
                  </c:pt>
                  <c:pt idx="15">
                    <c:v>2023</c:v>
                  </c:pt>
                </c:lvl>
              </c:multiLvlStrCache>
            </c:multiLvlStrRef>
          </c:cat>
          <c:val>
            <c:numRef>
              <c:f>slide29!$I$2:$I$29</c:f>
              <c:numCache>
                <c:formatCode>General</c:formatCode>
                <c:ptCount val="24"/>
                <c:pt idx="0">
                  <c:v>0</c:v>
                </c:pt>
                <c:pt idx="1">
                  <c:v>0.36</c:v>
                </c:pt>
                <c:pt idx="2">
                  <c:v>0</c:v>
                </c:pt>
                <c:pt idx="3">
                  <c:v>0.57999999999999996</c:v>
                </c:pt>
                <c:pt idx="4">
                  <c:v>1.78</c:v>
                </c:pt>
                <c:pt idx="5">
                  <c:v>2.4900000000000002</c:v>
                </c:pt>
                <c:pt idx="6">
                  <c:v>2.2400000000000002</c:v>
                </c:pt>
                <c:pt idx="7">
                  <c:v>3.67</c:v>
                </c:pt>
                <c:pt idx="8">
                  <c:v>3.41</c:v>
                </c:pt>
                <c:pt idx="9">
                  <c:v>3.45</c:v>
                </c:pt>
                <c:pt idx="10">
                  <c:v>4.1399999999999997</c:v>
                </c:pt>
                <c:pt idx="11">
                  <c:v>4.51</c:v>
                </c:pt>
                <c:pt idx="12">
                  <c:v>4.8099999999999996</c:v>
                </c:pt>
                <c:pt idx="13">
                  <c:v>6.44</c:v>
                </c:pt>
                <c:pt idx="14">
                  <c:v>6.61</c:v>
                </c:pt>
                <c:pt idx="15">
                  <c:v>6.23</c:v>
                </c:pt>
                <c:pt idx="16">
                  <c:v>6</c:v>
                </c:pt>
                <c:pt idx="17">
                  <c:v>7.68</c:v>
                </c:pt>
                <c:pt idx="18">
                  <c:v>7.06</c:v>
                </c:pt>
                <c:pt idx="19">
                  <c:v>7.87</c:v>
                </c:pt>
                <c:pt idx="20">
                  <c:v>6.49</c:v>
                </c:pt>
                <c:pt idx="21">
                  <c:v>6.1</c:v>
                </c:pt>
                <c:pt idx="22">
                  <c:v>7.98</c:v>
                </c:pt>
                <c:pt idx="23">
                  <c:v>0.11</c:v>
                </c:pt>
              </c:numCache>
            </c:numRef>
          </c:val>
          <c:smooth val="0"/>
          <c:extLst>
            <c:ext xmlns:c16="http://schemas.microsoft.com/office/drawing/2014/chart" uri="{C3380CC4-5D6E-409C-BE32-E72D297353CC}">
              <c16:uniqueId val="{00000014-2957-4534-8CB8-682FC136BD33}"/>
            </c:ext>
          </c:extLst>
        </c:ser>
        <c:dLbls>
          <c:showLegendKey val="0"/>
          <c:showVal val="1"/>
          <c:showCatName val="0"/>
          <c:showSerName val="0"/>
          <c:showPercent val="0"/>
          <c:showBubbleSize val="0"/>
        </c:dLbls>
        <c:marker val="1"/>
        <c:smooth val="0"/>
        <c:axId val="1472994864"/>
        <c:axId val="1472986224"/>
      </c:lineChart>
      <c:catAx>
        <c:axId val="14674338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200" b="1"/>
                  <a:t>Year-</a:t>
                </a:r>
                <a:r>
                  <a:rPr lang="en-IN" sz="1200" b="1" baseline="0"/>
                  <a:t>Month</a:t>
                </a:r>
                <a:endParaRPr lang="en-IN" sz="1200"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67428128"/>
        <c:crosses val="autoZero"/>
        <c:auto val="1"/>
        <c:lblAlgn val="ctr"/>
        <c:lblOffset val="100"/>
        <c:noMultiLvlLbl val="0"/>
      </c:catAx>
      <c:valAx>
        <c:axId val="1467428128"/>
        <c:scaling>
          <c:orientation val="minMax"/>
        </c:scaling>
        <c:delete val="0"/>
        <c:axPos val="l"/>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IN" sz="1100" b="1"/>
                  <a:t>Sales</a:t>
                </a:r>
                <a:r>
                  <a:rPr lang="en-IN" sz="1100" b="1" baseline="0"/>
                  <a:t> in Millions</a:t>
                </a:r>
                <a:endParaRPr lang="en-IN" sz="1100" b="1"/>
              </a:p>
            </c:rich>
          </c:tx>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IN"/>
            </a:p>
          </c:txPr>
        </c:title>
        <c:numFmt formatCode="#,.&quot;M&quot;;\-#,.&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433888"/>
        <c:crosses val="autoZero"/>
        <c:crossBetween val="between"/>
      </c:valAx>
      <c:valAx>
        <c:axId val="1472986224"/>
        <c:scaling>
          <c:orientation val="minMax"/>
        </c:scaling>
        <c:delete val="0"/>
        <c:axPos val="r"/>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IN" sz="1100" b="1"/>
                  <a:t>Sales</a:t>
                </a:r>
                <a:r>
                  <a:rPr lang="en-IN" sz="1100" b="1" baseline="0"/>
                  <a:t> Percentage</a:t>
                </a:r>
                <a:endParaRPr lang="en-IN" sz="1100" b="1"/>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2994864"/>
        <c:crosses val="max"/>
        <c:crossBetween val="between"/>
      </c:valAx>
      <c:catAx>
        <c:axId val="1472994864"/>
        <c:scaling>
          <c:orientation val="minMax"/>
        </c:scaling>
        <c:delete val="1"/>
        <c:axPos val="b"/>
        <c:numFmt formatCode="General" sourceLinked="1"/>
        <c:majorTickMark val="out"/>
        <c:minorTickMark val="none"/>
        <c:tickLblPos val="nextTo"/>
        <c:crossAx val="1472986224"/>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[ppt_retail_slide.xlsx]slide30!PivotTable49</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i="0" u="none" strike="noStrike" baseline="0" dirty="0"/>
              <a:t>Sales Trend by Month </a:t>
            </a:r>
            <a:endParaRPr lang="en-IN" sz="16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slide30!$F$1</c:f>
              <c:strCache>
                <c:ptCount val="1"/>
                <c:pt idx="0">
                  <c:v>Sum of yearly_revenue</c:v>
                </c:pt>
              </c:strCache>
            </c:strRef>
          </c:tx>
          <c:spPr>
            <a:solidFill>
              <a:schemeClr val="accent1"/>
            </a:solidFill>
            <a:ln>
              <a:noFill/>
            </a:ln>
            <a:effectLst/>
          </c:spPr>
          <c:invertIfNegative val="0"/>
          <c:dLbls>
            <c:delete val="1"/>
          </c:dLbls>
          <c:cat>
            <c:strRef>
              <c:f>slide30!$E$2:$E$14</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slide30!$F$2:$F$14</c:f>
              <c:numCache>
                <c:formatCode>General</c:formatCode>
                <c:ptCount val="12"/>
                <c:pt idx="0">
                  <c:v>1051892</c:v>
                </c:pt>
                <c:pt idx="1">
                  <c:v>1202607</c:v>
                </c:pt>
                <c:pt idx="2">
                  <c:v>1571486</c:v>
                </c:pt>
                <c:pt idx="3">
                  <c:v>1436782</c:v>
                </c:pt>
                <c:pt idx="4">
                  <c:v>1783260</c:v>
                </c:pt>
                <c:pt idx="5">
                  <c:v>1529093</c:v>
                </c:pt>
                <c:pt idx="6">
                  <c:v>1475056</c:v>
                </c:pt>
                <c:pt idx="7">
                  <c:v>1874285</c:v>
                </c:pt>
                <c:pt idx="8">
                  <c:v>714265</c:v>
                </c:pt>
                <c:pt idx="9">
                  <c:v>798110</c:v>
                </c:pt>
                <c:pt idx="10">
                  <c:v>995858</c:v>
                </c:pt>
                <c:pt idx="11">
                  <c:v>1021571</c:v>
                </c:pt>
              </c:numCache>
            </c:numRef>
          </c:val>
          <c:extLst>
            <c:ext xmlns:c16="http://schemas.microsoft.com/office/drawing/2014/chart" uri="{C3380CC4-5D6E-409C-BE32-E72D297353CC}">
              <c16:uniqueId val="{00000000-DA47-4699-BB4E-A15C41159D66}"/>
            </c:ext>
          </c:extLst>
        </c:ser>
        <c:dLbls>
          <c:dLblPos val="outEnd"/>
          <c:showLegendKey val="0"/>
          <c:showVal val="1"/>
          <c:showCatName val="0"/>
          <c:showSerName val="0"/>
          <c:showPercent val="0"/>
          <c:showBubbleSize val="0"/>
        </c:dLbls>
        <c:gapWidth val="219"/>
        <c:axId val="1466604128"/>
        <c:axId val="1466607488"/>
      </c:barChart>
      <c:lineChart>
        <c:grouping val="standard"/>
        <c:varyColors val="0"/>
        <c:ser>
          <c:idx val="1"/>
          <c:order val="1"/>
          <c:tx>
            <c:strRef>
              <c:f>slide30!$G$1</c:f>
              <c:strCache>
                <c:ptCount val="1"/>
                <c:pt idx="0">
                  <c:v>Sum of yearly_revenue_percentage</c:v>
                </c:pt>
              </c:strCache>
            </c:strRef>
          </c:tx>
          <c:spPr>
            <a:ln w="28575" cap="rnd">
              <a:solidFill>
                <a:schemeClr val="accent2"/>
              </a:solidFill>
              <a:round/>
            </a:ln>
            <a:effectLst/>
          </c:spPr>
          <c:marker>
            <c:symbol val="none"/>
          </c:marker>
          <c:dLbls>
            <c:numFmt formatCode="General"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slide30!$E$2:$E$14</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slide30!$G$2:$G$14</c:f>
              <c:numCache>
                <c:formatCode>General</c:formatCode>
                <c:ptCount val="12"/>
                <c:pt idx="0">
                  <c:v>6.81</c:v>
                </c:pt>
                <c:pt idx="1">
                  <c:v>7.78</c:v>
                </c:pt>
                <c:pt idx="2">
                  <c:v>10.17</c:v>
                </c:pt>
                <c:pt idx="3">
                  <c:v>9.3000000000000007</c:v>
                </c:pt>
                <c:pt idx="4">
                  <c:v>11.54</c:v>
                </c:pt>
                <c:pt idx="5">
                  <c:v>9.89</c:v>
                </c:pt>
                <c:pt idx="6">
                  <c:v>9.5399999999999991</c:v>
                </c:pt>
                <c:pt idx="7">
                  <c:v>12.13</c:v>
                </c:pt>
                <c:pt idx="8">
                  <c:v>4.62</c:v>
                </c:pt>
                <c:pt idx="9">
                  <c:v>5.16</c:v>
                </c:pt>
                <c:pt idx="10">
                  <c:v>6.44</c:v>
                </c:pt>
                <c:pt idx="11">
                  <c:v>6.61</c:v>
                </c:pt>
              </c:numCache>
            </c:numRef>
          </c:val>
          <c:smooth val="0"/>
          <c:extLst>
            <c:ext xmlns:c16="http://schemas.microsoft.com/office/drawing/2014/chart" uri="{C3380CC4-5D6E-409C-BE32-E72D297353CC}">
              <c16:uniqueId val="{00000001-DA47-4699-BB4E-A15C41159D66}"/>
            </c:ext>
          </c:extLst>
        </c:ser>
        <c:dLbls>
          <c:showLegendKey val="0"/>
          <c:showVal val="1"/>
          <c:showCatName val="0"/>
          <c:showSerName val="0"/>
          <c:showPercent val="0"/>
          <c:showBubbleSize val="0"/>
        </c:dLbls>
        <c:marker val="1"/>
        <c:smooth val="0"/>
        <c:axId val="1467461248"/>
        <c:axId val="1467482848"/>
      </c:lineChart>
      <c:catAx>
        <c:axId val="14666041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 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66607488"/>
        <c:crosses val="autoZero"/>
        <c:auto val="1"/>
        <c:lblAlgn val="ctr"/>
        <c:lblOffset val="100"/>
        <c:noMultiLvlLbl val="0"/>
      </c:catAx>
      <c:valAx>
        <c:axId val="1466607488"/>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sz="1200" b="1"/>
                  <a:t>Sales</a:t>
                </a:r>
                <a:r>
                  <a:rPr lang="en-IN" sz="1200" b="1" baseline="0"/>
                  <a:t> in Millions</a:t>
                </a:r>
                <a:endParaRPr lang="en-IN" sz="1200" b="1"/>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IN"/>
            </a:p>
          </c:txPr>
        </c:title>
        <c:numFmt formatCode="#,.&quot;M&quot;;\-#,.&quot;M&quot;"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66604128"/>
        <c:crosses val="autoZero"/>
        <c:crossBetween val="between"/>
      </c:valAx>
      <c:valAx>
        <c:axId val="1467482848"/>
        <c:scaling>
          <c:orientation val="minMax"/>
        </c:scaling>
        <c:delete val="0"/>
        <c:axPos val="r"/>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sz="1200" b="1"/>
                  <a:t>Sales</a:t>
                </a:r>
                <a:r>
                  <a:rPr lang="en-IN" sz="1200" b="1" baseline="0"/>
                  <a:t> Percentage</a:t>
                </a:r>
                <a:endParaRPr lang="en-IN" sz="1200" b="1"/>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461248"/>
        <c:crosses val="max"/>
        <c:crossBetween val="between"/>
      </c:valAx>
      <c:catAx>
        <c:axId val="1467461248"/>
        <c:scaling>
          <c:orientation val="minMax"/>
        </c:scaling>
        <c:delete val="1"/>
        <c:axPos val="b"/>
        <c:numFmt formatCode="General" sourceLinked="1"/>
        <c:majorTickMark val="out"/>
        <c:minorTickMark val="none"/>
        <c:tickLblPos val="nextTo"/>
        <c:crossAx val="1467482848"/>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[ppt_retail_slide.xlsx]slide31!PivotTable50</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a:t> </a:t>
            </a:r>
            <a:r>
              <a:rPr lang="en-IN" sz="1400" b="1" i="0" u="none" strike="noStrike" baseline="0"/>
              <a:t>Sales by Weekday vs. Weekend</a:t>
            </a:r>
            <a:endParaRPr lang="en-IN" sz="14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2"/>
            </a:solidFill>
            <a:round/>
          </a:ln>
          <a:effectLst/>
        </c:spPr>
        <c:marker>
          <c:symbol val="none"/>
        </c:marker>
        <c:dLbl>
          <c:idx val="0"/>
          <c:layout>
            <c:manualLayout>
              <c:x val="-5.3475935828877002E-3"/>
              <c:y val="-6.9444444444444448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2"/>
            </a:solidFill>
            <a:round/>
          </a:ln>
          <a:effectLst/>
        </c:spPr>
        <c:marker>
          <c:symbol val="none"/>
        </c:marker>
        <c:dLbl>
          <c:idx val="0"/>
          <c:layout>
            <c:manualLayout>
              <c:x val="-2.8520499108734436E-2"/>
              <c:y val="-7.407407407407411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2"/>
            </a:solidFill>
            <a:round/>
          </a:ln>
          <a:effectLst/>
        </c:spPr>
        <c:marker>
          <c:symbol val="none"/>
        </c:marker>
        <c:dLbl>
          <c:idx val="0"/>
          <c:layout>
            <c:manualLayout>
              <c:x val="1.9607843137254902E-2"/>
              <c:y val="-2.314814814814814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2"/>
            </a:solidFill>
            <a:round/>
          </a:ln>
          <a:effectLst/>
        </c:spPr>
        <c:marker>
          <c:symbol val="none"/>
        </c:marker>
        <c:dLbl>
          <c:idx val="0"/>
          <c:layout>
            <c:manualLayout>
              <c:x val="2.3172905525846572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2"/>
            </a:solidFill>
            <a:round/>
          </a:ln>
          <a:effectLst/>
        </c:spPr>
        <c:marker>
          <c:symbol val="none"/>
        </c:marker>
        <c:dLbl>
          <c:idx val="0"/>
          <c:layout>
            <c:manualLayout>
              <c:x val="-1.7825311942959001E-3"/>
              <c:y val="-6.018518518518527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2"/>
            </a:solidFill>
            <a:round/>
          </a:ln>
          <a:effectLst/>
        </c:spPr>
        <c:marker>
          <c:symbol val="none"/>
        </c:marker>
        <c:dLbl>
          <c:idx val="0"/>
          <c:layout>
            <c:manualLayout>
              <c:x val="-1.06951871657754E-2"/>
              <c:y val="-6.018518518518518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2"/>
            </a:solidFill>
            <a:round/>
          </a:ln>
          <a:effectLst/>
        </c:spPr>
        <c:marker>
          <c:symbol val="none"/>
        </c:marker>
        <c:dLbl>
          <c:idx val="0"/>
          <c:layout>
            <c:manualLayout>
              <c:x val="-3.9215686274509803E-2"/>
              <c:y val="-7.40740740740740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2"/>
            </a:solidFill>
            <a:round/>
          </a:ln>
          <a:effectLst/>
        </c:spPr>
        <c:marker>
          <c:symbol val="none"/>
        </c:marker>
        <c:dLbl>
          <c:idx val="0"/>
          <c:layout>
            <c:manualLayout>
              <c:x val="-5.3475935828877002E-3"/>
              <c:y val="-6.9444444444444448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2"/>
            </a:solidFill>
            <a:round/>
          </a:ln>
          <a:effectLst/>
        </c:spPr>
        <c:marker>
          <c:symbol val="none"/>
        </c:marker>
        <c:dLbl>
          <c:idx val="0"/>
          <c:layout>
            <c:manualLayout>
              <c:x val="-2.8520499108734436E-2"/>
              <c:y val="-7.407407407407411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2"/>
            </a:solidFill>
            <a:round/>
          </a:ln>
          <a:effectLst/>
        </c:spPr>
        <c:marker>
          <c:symbol val="none"/>
        </c:marker>
        <c:dLbl>
          <c:idx val="0"/>
          <c:layout>
            <c:manualLayout>
              <c:x val="1.9607843137254902E-2"/>
              <c:y val="-2.314814814814814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2"/>
            </a:solidFill>
            <a:round/>
          </a:ln>
          <a:effectLst/>
        </c:spPr>
        <c:marker>
          <c:symbol val="none"/>
        </c:marker>
        <c:dLbl>
          <c:idx val="0"/>
          <c:layout>
            <c:manualLayout>
              <c:x val="2.3172905525846572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2"/>
            </a:solidFill>
            <a:round/>
          </a:ln>
          <a:effectLst/>
        </c:spPr>
        <c:marker>
          <c:symbol val="none"/>
        </c:marker>
        <c:dLbl>
          <c:idx val="0"/>
          <c:layout>
            <c:manualLayout>
              <c:x val="-1.7825311942959001E-3"/>
              <c:y val="-6.018518518518527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2"/>
            </a:solidFill>
            <a:round/>
          </a:ln>
          <a:effectLst/>
        </c:spPr>
        <c:marker>
          <c:symbol val="none"/>
        </c:marker>
        <c:dLbl>
          <c:idx val="0"/>
          <c:layout>
            <c:manualLayout>
              <c:x val="-3.9215686274509803E-2"/>
              <c:y val="-7.40740740740740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2"/>
            </a:solidFill>
            <a:round/>
          </a:ln>
          <a:effectLst/>
        </c:spPr>
        <c:marker>
          <c:symbol val="none"/>
        </c:marker>
        <c:dLbl>
          <c:idx val="0"/>
          <c:layout>
            <c:manualLayout>
              <c:x val="-1.06951871657754E-2"/>
              <c:y val="-6.018518518518518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2"/>
            </a:solidFill>
            <a:round/>
          </a:ln>
          <a:effectLst/>
        </c:spPr>
        <c:marker>
          <c:symbol val="none"/>
        </c:marker>
        <c:dLbl>
          <c:idx val="0"/>
          <c:layout>
            <c:manualLayout>
              <c:x val="-5.3475935828877002E-3"/>
              <c:y val="-6.9444444444444448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2"/>
            </a:solidFill>
            <a:round/>
          </a:ln>
          <a:effectLst/>
        </c:spPr>
        <c:marker>
          <c:symbol val="none"/>
        </c:marker>
        <c:dLbl>
          <c:idx val="0"/>
          <c:layout>
            <c:manualLayout>
              <c:x val="-2.8520499108734436E-2"/>
              <c:y val="-7.407407407407411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2"/>
            </a:solidFill>
            <a:round/>
          </a:ln>
          <a:effectLst/>
        </c:spPr>
        <c:marker>
          <c:symbol val="none"/>
        </c:marker>
        <c:dLbl>
          <c:idx val="0"/>
          <c:layout>
            <c:manualLayout>
              <c:x val="1.9607843137254902E-2"/>
              <c:y val="-2.314814814814814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2"/>
            </a:solidFill>
            <a:round/>
          </a:ln>
          <a:effectLst/>
        </c:spPr>
        <c:marker>
          <c:symbol val="none"/>
        </c:marker>
        <c:dLbl>
          <c:idx val="0"/>
          <c:layout>
            <c:manualLayout>
              <c:x val="2.3172905525846572E-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2"/>
            </a:solidFill>
            <a:round/>
          </a:ln>
          <a:effectLst/>
        </c:spPr>
        <c:marker>
          <c:symbol val="none"/>
        </c:marker>
        <c:dLbl>
          <c:idx val="0"/>
          <c:layout>
            <c:manualLayout>
              <c:x val="-1.7825311942959001E-3"/>
              <c:y val="-6.018518518518527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2"/>
            </a:solidFill>
            <a:round/>
          </a:ln>
          <a:effectLst/>
        </c:spPr>
        <c:marker>
          <c:symbol val="none"/>
        </c:marker>
        <c:dLbl>
          <c:idx val="0"/>
          <c:layout>
            <c:manualLayout>
              <c:x val="-3.9215686274509803E-2"/>
              <c:y val="-7.40740740740740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2"/>
            </a:solidFill>
            <a:round/>
          </a:ln>
          <a:effectLst/>
        </c:spPr>
        <c:marker>
          <c:symbol val="none"/>
        </c:marker>
        <c:dLbl>
          <c:idx val="0"/>
          <c:layout>
            <c:manualLayout>
              <c:x val="-1.06951871657754E-2"/>
              <c:y val="-6.018518518518518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slide31!$G$1</c:f>
              <c:strCache>
                <c:ptCount val="1"/>
                <c:pt idx="0">
                  <c:v>Sum of total_revenue</c:v>
                </c:pt>
              </c:strCache>
            </c:strRef>
          </c:tx>
          <c:spPr>
            <a:solidFill>
              <a:schemeClr val="accent1"/>
            </a:solidFill>
            <a:ln>
              <a:noFill/>
            </a:ln>
            <a:effectLst/>
          </c:spPr>
          <c:invertIfNegative val="0"/>
          <c:dLbls>
            <c:delete val="1"/>
          </c:dLbls>
          <c:cat>
            <c:strRef>
              <c:f>slide31!$F$2:$F$9</c:f>
              <c:strCache>
                <c:ptCount val="7"/>
                <c:pt idx="0">
                  <c:v>Monday</c:v>
                </c:pt>
                <c:pt idx="1">
                  <c:v>Tuesday</c:v>
                </c:pt>
                <c:pt idx="2">
                  <c:v>Wednesday</c:v>
                </c:pt>
                <c:pt idx="3">
                  <c:v>Thursday</c:v>
                </c:pt>
                <c:pt idx="4">
                  <c:v>Friday</c:v>
                </c:pt>
                <c:pt idx="5">
                  <c:v>Saturday</c:v>
                </c:pt>
                <c:pt idx="6">
                  <c:v>Sunday</c:v>
                </c:pt>
              </c:strCache>
            </c:strRef>
          </c:cat>
          <c:val>
            <c:numRef>
              <c:f>slide31!$G$2:$G$9</c:f>
              <c:numCache>
                <c:formatCode>General</c:formatCode>
                <c:ptCount val="7"/>
                <c:pt idx="0">
                  <c:v>2726905</c:v>
                </c:pt>
                <c:pt idx="1">
                  <c:v>2828835</c:v>
                </c:pt>
                <c:pt idx="2">
                  <c:v>4206017</c:v>
                </c:pt>
                <c:pt idx="3">
                  <c:v>2418745</c:v>
                </c:pt>
                <c:pt idx="4">
                  <c:v>67755</c:v>
                </c:pt>
                <c:pt idx="5">
                  <c:v>403648</c:v>
                </c:pt>
                <c:pt idx="6">
                  <c:v>2802359</c:v>
                </c:pt>
              </c:numCache>
            </c:numRef>
          </c:val>
          <c:extLst>
            <c:ext xmlns:c16="http://schemas.microsoft.com/office/drawing/2014/chart" uri="{C3380CC4-5D6E-409C-BE32-E72D297353CC}">
              <c16:uniqueId val="{00000000-24B0-4CC8-B19D-E52E1C33BA23}"/>
            </c:ext>
          </c:extLst>
        </c:ser>
        <c:dLbls>
          <c:showLegendKey val="0"/>
          <c:showVal val="1"/>
          <c:showCatName val="0"/>
          <c:showSerName val="0"/>
          <c:showPercent val="0"/>
          <c:showBubbleSize val="0"/>
        </c:dLbls>
        <c:gapWidth val="219"/>
        <c:axId val="1999082592"/>
        <c:axId val="1999094112"/>
      </c:barChart>
      <c:lineChart>
        <c:grouping val="standard"/>
        <c:varyColors val="0"/>
        <c:ser>
          <c:idx val="1"/>
          <c:order val="1"/>
          <c:tx>
            <c:strRef>
              <c:f>slide31!$H$1</c:f>
              <c:strCache>
                <c:ptCount val="1"/>
                <c:pt idx="0">
                  <c:v>Sum of percentage_contribution</c:v>
                </c:pt>
              </c:strCache>
            </c:strRef>
          </c:tx>
          <c:spPr>
            <a:ln w="28575" cap="rnd">
              <a:solidFill>
                <a:schemeClr val="accent2"/>
              </a:solidFill>
              <a:round/>
            </a:ln>
            <a:effectLst/>
          </c:spPr>
          <c:marker>
            <c:symbol val="none"/>
          </c:marker>
          <c:dLbls>
            <c:dLbl>
              <c:idx val="0"/>
              <c:layout>
                <c:manualLayout>
                  <c:x val="-5.3475935828877002E-3"/>
                  <c:y val="-6.94444444444444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4B0-4CC8-B19D-E52E1C33BA23}"/>
                </c:ext>
              </c:extLst>
            </c:dLbl>
            <c:dLbl>
              <c:idx val="1"/>
              <c:layout>
                <c:manualLayout>
                  <c:x val="-2.8520499108734436E-2"/>
                  <c:y val="-7.40740740740741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4B0-4CC8-B19D-E52E1C33BA23}"/>
                </c:ext>
              </c:extLst>
            </c:dLbl>
            <c:dLbl>
              <c:idx val="2"/>
              <c:layout>
                <c:manualLayout>
                  <c:x val="1.9607843137254902E-2"/>
                  <c:y val="-2.31481481481481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4B0-4CC8-B19D-E52E1C33BA23}"/>
                </c:ext>
              </c:extLst>
            </c:dLbl>
            <c:dLbl>
              <c:idx val="3"/>
              <c:layout>
                <c:manualLayout>
                  <c:x val="2.3172905525846572E-2"/>
                  <c:y val="-4.629629629629629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4B0-4CC8-B19D-E52E1C33BA23}"/>
                </c:ext>
              </c:extLst>
            </c:dLbl>
            <c:dLbl>
              <c:idx val="4"/>
              <c:layout>
                <c:manualLayout>
                  <c:x val="-1.7825311942959001E-3"/>
                  <c:y val="-6.01851851851852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4B0-4CC8-B19D-E52E1C33BA23}"/>
                </c:ext>
              </c:extLst>
            </c:dLbl>
            <c:dLbl>
              <c:idx val="5"/>
              <c:layout>
                <c:manualLayout>
                  <c:x val="-3.9215686274509803E-2"/>
                  <c:y val="-7.4074074074074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4B0-4CC8-B19D-E52E1C33BA23}"/>
                </c:ext>
              </c:extLst>
            </c:dLbl>
            <c:dLbl>
              <c:idx val="6"/>
              <c:layout>
                <c:manualLayout>
                  <c:x val="-1.06951871657754E-2"/>
                  <c:y val="-6.01851851851851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B0-4CC8-B19D-E52E1C33BA23}"/>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slide31!$F$2:$F$9</c:f>
              <c:strCache>
                <c:ptCount val="7"/>
                <c:pt idx="0">
                  <c:v>Monday</c:v>
                </c:pt>
                <c:pt idx="1">
                  <c:v>Tuesday</c:v>
                </c:pt>
                <c:pt idx="2">
                  <c:v>Wednesday</c:v>
                </c:pt>
                <c:pt idx="3">
                  <c:v>Thursday</c:v>
                </c:pt>
                <c:pt idx="4">
                  <c:v>Friday</c:v>
                </c:pt>
                <c:pt idx="5">
                  <c:v>Saturday</c:v>
                </c:pt>
                <c:pt idx="6">
                  <c:v>Sunday</c:v>
                </c:pt>
              </c:strCache>
            </c:strRef>
          </c:cat>
          <c:val>
            <c:numRef>
              <c:f>slide31!$H$2:$H$9</c:f>
              <c:numCache>
                <c:formatCode>General</c:formatCode>
                <c:ptCount val="7"/>
                <c:pt idx="0">
                  <c:v>17.649999999999999</c:v>
                </c:pt>
                <c:pt idx="1">
                  <c:v>18.3</c:v>
                </c:pt>
                <c:pt idx="2">
                  <c:v>27.22</c:v>
                </c:pt>
                <c:pt idx="3">
                  <c:v>15.65</c:v>
                </c:pt>
                <c:pt idx="4">
                  <c:v>0.44</c:v>
                </c:pt>
                <c:pt idx="5">
                  <c:v>2.61</c:v>
                </c:pt>
                <c:pt idx="6">
                  <c:v>18.13</c:v>
                </c:pt>
              </c:numCache>
            </c:numRef>
          </c:val>
          <c:smooth val="0"/>
          <c:extLst>
            <c:ext xmlns:c16="http://schemas.microsoft.com/office/drawing/2014/chart" uri="{C3380CC4-5D6E-409C-BE32-E72D297353CC}">
              <c16:uniqueId val="{00000008-24B0-4CC8-B19D-E52E1C33BA23}"/>
            </c:ext>
          </c:extLst>
        </c:ser>
        <c:dLbls>
          <c:showLegendKey val="0"/>
          <c:showVal val="1"/>
          <c:showCatName val="0"/>
          <c:showSerName val="0"/>
          <c:showPercent val="0"/>
          <c:showBubbleSize val="0"/>
        </c:dLbls>
        <c:marker val="1"/>
        <c:smooth val="0"/>
        <c:axId val="1999076832"/>
        <c:axId val="1999076352"/>
      </c:lineChart>
      <c:catAx>
        <c:axId val="1999082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Day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999094112"/>
        <c:crosses val="autoZero"/>
        <c:auto val="1"/>
        <c:lblAlgn val="ctr"/>
        <c:lblOffset val="100"/>
        <c:noMultiLvlLbl val="0"/>
      </c:catAx>
      <c:valAx>
        <c:axId val="1999094112"/>
        <c:scaling>
          <c:orientation val="minMax"/>
        </c:scaling>
        <c:delete val="0"/>
        <c:axPos val="l"/>
        <c:title>
          <c:tx>
            <c:rich>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IN" sz="1050" b="1"/>
                  <a:t>Sales</a:t>
                </a:r>
                <a:r>
                  <a:rPr lang="en-IN" sz="1050" b="1" baseline="0"/>
                  <a:t> in Millions</a:t>
                </a:r>
                <a:endParaRPr lang="en-IN" sz="1050" b="1"/>
              </a:p>
            </c:rich>
          </c:tx>
          <c:overlay val="0"/>
          <c:spPr>
            <a:noFill/>
            <a:ln>
              <a:noFill/>
            </a:ln>
            <a:effectLst/>
          </c:spPr>
          <c:txPr>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IN"/>
            </a:p>
          </c:txPr>
        </c:title>
        <c:numFmt formatCode="#.0,,&quot;M&quot;;\-#.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9082592"/>
        <c:crosses val="autoZero"/>
        <c:crossBetween val="between"/>
      </c:valAx>
      <c:valAx>
        <c:axId val="1999076352"/>
        <c:scaling>
          <c:orientation val="minMax"/>
        </c:scaling>
        <c:delete val="0"/>
        <c:axPos val="r"/>
        <c:title>
          <c:tx>
            <c:rich>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IN" sz="1050" b="1"/>
                  <a:t>Sales</a:t>
                </a:r>
                <a:r>
                  <a:rPr lang="en-IN" sz="1050" b="1" baseline="0"/>
                  <a:t> Percentage</a:t>
                </a:r>
                <a:endParaRPr lang="en-IN" sz="1050" b="1"/>
              </a:p>
            </c:rich>
          </c:tx>
          <c:overlay val="0"/>
          <c:spPr>
            <a:noFill/>
            <a:ln>
              <a:noFill/>
            </a:ln>
            <a:effectLst/>
          </c:spPr>
          <c:txPr>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9076832"/>
        <c:crosses val="max"/>
        <c:crossBetween val="between"/>
      </c:valAx>
      <c:catAx>
        <c:axId val="1999076832"/>
        <c:scaling>
          <c:orientation val="minMax"/>
        </c:scaling>
        <c:delete val="1"/>
        <c:axPos val="b"/>
        <c:numFmt formatCode="General" sourceLinked="1"/>
        <c:majorTickMark val="out"/>
        <c:minorTickMark val="none"/>
        <c:tickLblPos val="nextTo"/>
        <c:crossAx val="1999076352"/>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[ppt_retail_slide.xlsx]slide32!PivotTable1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i="0" u="none" strike="noStrike" baseline="0" dirty="0"/>
              <a:t>Hourly Sales Trends </a:t>
            </a:r>
            <a:endParaRPr lang="en-IN" sz="16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pivotFmt>
      <c:pivotFmt>
        <c:idx val="1"/>
        <c:spPr>
          <a:solidFill>
            <a:schemeClr val="accent1"/>
          </a:solidFill>
          <a:ln w="28575" cap="rnd">
            <a:solidFill>
              <a:schemeClr val="accent1"/>
            </a:solidFill>
            <a:round/>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2"/>
            </a:solidFill>
            <a:round/>
          </a:ln>
          <a:effectLst/>
        </c:spPr>
        <c:marker>
          <c:symbol val="none"/>
        </c:marker>
        <c:dLbl>
          <c:idx val="0"/>
          <c:layout>
            <c:manualLayout>
              <c:x val="-1.6042780748663103E-2"/>
              <c:y val="-9.2592592592592587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2"/>
            </a:solidFill>
            <a:round/>
          </a:ln>
          <a:effectLst/>
        </c:spPr>
        <c:marker>
          <c:symbol val="none"/>
        </c:marker>
        <c:dLbl>
          <c:idx val="0"/>
          <c:layout>
            <c:manualLayout>
              <c:x val="-1.7825311942959002E-2"/>
              <c:y val="-7.870370370370379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2"/>
            </a:solidFill>
            <a:round/>
          </a:ln>
          <a:effectLst/>
        </c:spPr>
        <c:marker>
          <c:symbol val="none"/>
        </c:marker>
        <c:dLbl>
          <c:idx val="0"/>
          <c:layout>
            <c:manualLayout>
              <c:x val="-5.3475935828878312E-3"/>
              <c:y val="-5.5555555555555601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2"/>
            </a:solidFill>
            <a:round/>
          </a:ln>
          <a:effectLst/>
        </c:spPr>
        <c:marker>
          <c:symbol val="none"/>
        </c:marker>
        <c:dLbl>
          <c:idx val="0"/>
          <c:layout>
            <c:manualLayout>
              <c:x val="-5.3475935828877002E-3"/>
              <c:y val="-6.9444444444444531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2"/>
            </a:solidFill>
            <a:round/>
          </a:ln>
          <a:effectLst/>
        </c:spPr>
        <c:marker>
          <c:symbol val="none"/>
        </c:marker>
        <c:dLbl>
          <c:idx val="0"/>
          <c:layout>
            <c:manualLayout>
              <c:x val="-1.6042780748663103E-2"/>
              <c:y val="-9.2592592592592587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2"/>
            </a:solidFill>
            <a:round/>
          </a:ln>
          <a:effectLst/>
        </c:spPr>
        <c:marker>
          <c:symbol val="none"/>
        </c:marker>
        <c:dLbl>
          <c:idx val="0"/>
          <c:layout>
            <c:manualLayout>
              <c:x val="-1.7825311942959002E-2"/>
              <c:y val="-7.870370370370379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2"/>
            </a:solidFill>
            <a:round/>
          </a:ln>
          <a:effectLst/>
        </c:spPr>
        <c:marker>
          <c:symbol val="none"/>
        </c:marker>
        <c:dLbl>
          <c:idx val="0"/>
          <c:layout>
            <c:manualLayout>
              <c:x val="-5.3475935828878312E-3"/>
              <c:y val="-5.5555555555555601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2"/>
            </a:solidFill>
            <a:round/>
          </a:ln>
          <a:effectLst/>
        </c:spPr>
        <c:marker>
          <c:symbol val="none"/>
        </c:marker>
        <c:dLbl>
          <c:idx val="0"/>
          <c:layout>
            <c:manualLayout>
              <c:x val="-5.3475935828877002E-3"/>
              <c:y val="-6.9444444444444531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2"/>
            </a:solidFill>
            <a:round/>
          </a:ln>
          <a:effectLst/>
        </c:spPr>
        <c:marker>
          <c:symbol val="none"/>
        </c:marker>
        <c:dLbl>
          <c:idx val="0"/>
          <c:layout>
            <c:manualLayout>
              <c:x val="-1.6042780748663103E-2"/>
              <c:y val="-9.2592592592592587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2"/>
            </a:solidFill>
            <a:round/>
          </a:ln>
          <a:effectLst/>
        </c:spPr>
        <c:marker>
          <c:symbol val="none"/>
        </c:marker>
        <c:dLbl>
          <c:idx val="0"/>
          <c:layout>
            <c:manualLayout>
              <c:x val="-1.7825311942959002E-2"/>
              <c:y val="-7.870370370370379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2"/>
            </a:solidFill>
            <a:round/>
          </a:ln>
          <a:effectLst/>
        </c:spPr>
        <c:marker>
          <c:symbol val="none"/>
        </c:marker>
        <c:dLbl>
          <c:idx val="0"/>
          <c:layout>
            <c:manualLayout>
              <c:x val="-5.3475935828878312E-3"/>
              <c:y val="-5.5555555555555601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2"/>
            </a:solidFill>
            <a:round/>
          </a:ln>
          <a:effectLst/>
        </c:spPr>
        <c:marker>
          <c:symbol val="none"/>
        </c:marker>
        <c:dLbl>
          <c:idx val="0"/>
          <c:layout>
            <c:manualLayout>
              <c:x val="-5.3475935828877002E-3"/>
              <c:y val="-6.9444444444444531E-2"/>
            </c:manualLayout>
          </c:layout>
          <c:numFmt formatCode="General"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010540794700126"/>
          <c:y val="0.27761628754738993"/>
          <c:w val="0.80438811458728077"/>
          <c:h val="0.57794728783902016"/>
        </c:manualLayout>
      </c:layout>
      <c:barChart>
        <c:barDir val="col"/>
        <c:grouping val="clustered"/>
        <c:varyColors val="0"/>
        <c:ser>
          <c:idx val="0"/>
          <c:order val="0"/>
          <c:tx>
            <c:strRef>
              <c:f>slide32!$F$1</c:f>
              <c:strCache>
                <c:ptCount val="1"/>
                <c:pt idx="0">
                  <c:v>Sum of total_revenue</c:v>
                </c:pt>
              </c:strCache>
            </c:strRef>
          </c:tx>
          <c:spPr>
            <a:solidFill>
              <a:schemeClr val="accent1"/>
            </a:solidFill>
            <a:ln>
              <a:noFill/>
            </a:ln>
            <a:effectLst/>
          </c:spPr>
          <c:invertIfNegative val="0"/>
          <c:dLbls>
            <c:numFmt formatCode="#.0,,&quot;M&quot;;\-#.0,,&quot;M&quot;"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slide32!$E$2:$E$6</c:f>
              <c:strCache>
                <c:ptCount val="4"/>
                <c:pt idx="0">
                  <c:v>afternoon</c:v>
                </c:pt>
                <c:pt idx="1">
                  <c:v>evening</c:v>
                </c:pt>
                <c:pt idx="2">
                  <c:v>morning</c:v>
                </c:pt>
                <c:pt idx="3">
                  <c:v>night</c:v>
                </c:pt>
              </c:strCache>
            </c:strRef>
          </c:cat>
          <c:val>
            <c:numRef>
              <c:f>slide32!$F$2:$F$6</c:f>
              <c:numCache>
                <c:formatCode>General</c:formatCode>
                <c:ptCount val="4"/>
                <c:pt idx="0">
                  <c:v>3393487.31</c:v>
                </c:pt>
                <c:pt idx="1">
                  <c:v>3275957.33</c:v>
                </c:pt>
                <c:pt idx="2">
                  <c:v>5899356.1399999997</c:v>
                </c:pt>
                <c:pt idx="3">
                  <c:v>2885464.08</c:v>
                </c:pt>
              </c:numCache>
            </c:numRef>
          </c:val>
          <c:extLst>
            <c:ext xmlns:c16="http://schemas.microsoft.com/office/drawing/2014/chart" uri="{C3380CC4-5D6E-409C-BE32-E72D297353CC}">
              <c16:uniqueId val="{00000000-E8FE-49DC-94EA-3F403AB8CA8F}"/>
            </c:ext>
          </c:extLst>
        </c:ser>
        <c:dLbls>
          <c:showLegendKey val="0"/>
          <c:showVal val="1"/>
          <c:showCatName val="0"/>
          <c:showSerName val="0"/>
          <c:showPercent val="0"/>
          <c:showBubbleSize val="0"/>
        </c:dLbls>
        <c:gapWidth val="219"/>
        <c:axId val="1668686176"/>
        <c:axId val="1668689536"/>
      </c:barChart>
      <c:lineChart>
        <c:grouping val="standard"/>
        <c:varyColors val="0"/>
        <c:ser>
          <c:idx val="1"/>
          <c:order val="1"/>
          <c:tx>
            <c:strRef>
              <c:f>slide32!$G$1</c:f>
              <c:strCache>
                <c:ptCount val="1"/>
                <c:pt idx="0">
                  <c:v>Sum of percentage_contribution</c:v>
                </c:pt>
              </c:strCache>
            </c:strRef>
          </c:tx>
          <c:spPr>
            <a:ln w="28575" cap="rnd">
              <a:solidFill>
                <a:schemeClr val="accent2"/>
              </a:solidFill>
              <a:round/>
            </a:ln>
            <a:effectLst/>
          </c:spPr>
          <c:marker>
            <c:symbol val="none"/>
          </c:marker>
          <c:dLbls>
            <c:dLbl>
              <c:idx val="0"/>
              <c:layout>
                <c:manualLayout>
                  <c:x val="2.028080248698157E-2"/>
                  <c:y val="-7.032828541069520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8FE-49DC-94EA-3F403AB8CA8F}"/>
                </c:ext>
              </c:extLst>
            </c:dLbl>
            <c:dLbl>
              <c:idx val="1"/>
              <c:layout>
                <c:manualLayout>
                  <c:x val="-1.7825311942959002E-2"/>
                  <c:y val="-7.87037037037037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8FE-49DC-94EA-3F403AB8CA8F}"/>
                </c:ext>
              </c:extLst>
            </c:dLbl>
            <c:dLbl>
              <c:idx val="2"/>
              <c:layout>
                <c:manualLayout>
                  <c:x val="-5.3475935828878312E-3"/>
                  <c:y val="-5.55555555555556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8FE-49DC-94EA-3F403AB8CA8F}"/>
                </c:ext>
              </c:extLst>
            </c:dLbl>
            <c:dLbl>
              <c:idx val="3"/>
              <c:layout>
                <c:manualLayout>
                  <c:x val="-6.8005761893228794E-3"/>
                  <c:y val="-9.9130175630308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8FE-49DC-94EA-3F403AB8CA8F}"/>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slide32!$E$2:$E$6</c:f>
              <c:strCache>
                <c:ptCount val="4"/>
                <c:pt idx="0">
                  <c:v>afternoon</c:v>
                </c:pt>
                <c:pt idx="1">
                  <c:v>evening</c:v>
                </c:pt>
                <c:pt idx="2">
                  <c:v>morning</c:v>
                </c:pt>
                <c:pt idx="3">
                  <c:v>night</c:v>
                </c:pt>
              </c:strCache>
            </c:strRef>
          </c:cat>
          <c:val>
            <c:numRef>
              <c:f>slide32!$G$2:$G$6</c:f>
              <c:numCache>
                <c:formatCode>General</c:formatCode>
                <c:ptCount val="4"/>
                <c:pt idx="0">
                  <c:v>21.96</c:v>
                </c:pt>
                <c:pt idx="1">
                  <c:v>21.2</c:v>
                </c:pt>
                <c:pt idx="2">
                  <c:v>38.17</c:v>
                </c:pt>
                <c:pt idx="3">
                  <c:v>18.670000000000002</c:v>
                </c:pt>
              </c:numCache>
            </c:numRef>
          </c:val>
          <c:smooth val="0"/>
          <c:extLst>
            <c:ext xmlns:c16="http://schemas.microsoft.com/office/drawing/2014/chart" uri="{C3380CC4-5D6E-409C-BE32-E72D297353CC}">
              <c16:uniqueId val="{00000005-E8FE-49DC-94EA-3F403AB8CA8F}"/>
            </c:ext>
          </c:extLst>
        </c:ser>
        <c:dLbls>
          <c:showLegendKey val="0"/>
          <c:showVal val="1"/>
          <c:showCatName val="0"/>
          <c:showSerName val="0"/>
          <c:showPercent val="0"/>
          <c:showBubbleSize val="0"/>
        </c:dLbls>
        <c:marker val="1"/>
        <c:smooth val="0"/>
        <c:axId val="1668581536"/>
        <c:axId val="1668581056"/>
      </c:lineChart>
      <c:catAx>
        <c:axId val="16686861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Hours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668689536"/>
        <c:crosses val="autoZero"/>
        <c:auto val="1"/>
        <c:lblAlgn val="ctr"/>
        <c:lblOffset val="100"/>
        <c:noMultiLvlLbl val="0"/>
      </c:catAx>
      <c:valAx>
        <c:axId val="1668689536"/>
        <c:scaling>
          <c:orientation val="minMax"/>
        </c:scaling>
        <c:delete val="0"/>
        <c:axPos val="l"/>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IN" sz="1100" b="1"/>
                  <a:t>Sales</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quot;M&quot;;\-#,.&quot;M&quot;"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68686176"/>
        <c:crosses val="autoZero"/>
        <c:crossBetween val="between"/>
      </c:valAx>
      <c:valAx>
        <c:axId val="1668581056"/>
        <c:scaling>
          <c:orientation val="minMax"/>
        </c:scaling>
        <c:delete val="0"/>
        <c:axPos val="r"/>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IN" sz="1100" b="1"/>
                  <a:t>Sales</a:t>
                </a:r>
                <a:r>
                  <a:rPr lang="en-IN" sz="1100" b="1" baseline="0"/>
                  <a:t> Percentage</a:t>
                </a:r>
                <a:endParaRPr lang="en-IN" sz="1100" b="1"/>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581536"/>
        <c:crosses val="max"/>
        <c:crossBetween val="between"/>
      </c:valAx>
      <c:catAx>
        <c:axId val="1668581536"/>
        <c:scaling>
          <c:orientation val="minMax"/>
        </c:scaling>
        <c:delete val="1"/>
        <c:axPos val="b"/>
        <c:numFmt formatCode="General" sourceLinked="1"/>
        <c:majorTickMark val="out"/>
        <c:minorTickMark val="none"/>
        <c:tickLblPos val="nextTo"/>
        <c:crossAx val="1668581056"/>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t>Total sales and percentage of sales by category (Pareto chart analysis) </a:t>
            </a:r>
            <a:endParaRPr lang="en-IN" sz="14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slide33!$B$1</c:f>
              <c:strCache>
                <c:ptCount val="1"/>
                <c:pt idx="0">
                  <c:v>Total_sales</c:v>
                </c:pt>
              </c:strCache>
            </c:strRef>
          </c:tx>
          <c:spPr>
            <a:solidFill>
              <a:schemeClr val="accent1"/>
            </a:solidFill>
            <a:ln>
              <a:noFill/>
            </a:ln>
            <a:effectLst/>
          </c:spPr>
          <c:invertIfNegative val="0"/>
          <c:dLbls>
            <c:numFmt formatCode="#.00,,&quot;M&quot;;\-#.0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slide33!$A$2:$A$15</c:f>
              <c:strCache>
                <c:ptCount val="14"/>
                <c:pt idx="0">
                  <c:v>Toys &amp; Gifts</c:v>
                </c:pt>
                <c:pt idx="1">
                  <c:v>Home_Appliances</c:v>
                </c:pt>
                <c:pt idx="2">
                  <c:v>Baby</c:v>
                </c:pt>
                <c:pt idx="3">
                  <c:v>Food &amp; Beverages</c:v>
                </c:pt>
                <c:pt idx="4">
                  <c:v>Luggage_Accessories</c:v>
                </c:pt>
                <c:pt idx="5">
                  <c:v>Furniture</c:v>
                </c:pt>
                <c:pt idx="6">
                  <c:v>Computers &amp; Accessories</c:v>
                </c:pt>
                <c:pt idx="7">
                  <c:v>Construction_Tools</c:v>
                </c:pt>
                <c:pt idx="8">
                  <c:v>Stationery</c:v>
                </c:pt>
                <c:pt idx="9">
                  <c:v>Auto</c:v>
                </c:pt>
                <c:pt idx="10">
                  <c:v>Electronics</c:v>
                </c:pt>
                <c:pt idx="11">
                  <c:v>Pet_Shop</c:v>
                </c:pt>
                <c:pt idx="12">
                  <c:v>Fashion</c:v>
                </c:pt>
                <c:pt idx="13">
                  <c:v>Others</c:v>
                </c:pt>
              </c:strCache>
            </c:strRef>
          </c:cat>
          <c:val>
            <c:numRef>
              <c:f>slide33!$B$2:$B$15</c:f>
              <c:numCache>
                <c:formatCode>General</c:formatCode>
                <c:ptCount val="14"/>
                <c:pt idx="0">
                  <c:v>2599779.11</c:v>
                </c:pt>
                <c:pt idx="1">
                  <c:v>1756928.43</c:v>
                </c:pt>
                <c:pt idx="2">
                  <c:v>1638927.63</c:v>
                </c:pt>
                <c:pt idx="3">
                  <c:v>1624785.62</c:v>
                </c:pt>
                <c:pt idx="4">
                  <c:v>1619715.35</c:v>
                </c:pt>
                <c:pt idx="5">
                  <c:v>1304725.0900000001</c:v>
                </c:pt>
                <c:pt idx="6">
                  <c:v>1257200.54</c:v>
                </c:pt>
                <c:pt idx="7">
                  <c:v>1089578.8799999999</c:v>
                </c:pt>
                <c:pt idx="8">
                  <c:v>664706.36</c:v>
                </c:pt>
                <c:pt idx="9">
                  <c:v>664250.67000000004</c:v>
                </c:pt>
                <c:pt idx="10">
                  <c:v>544334.41</c:v>
                </c:pt>
                <c:pt idx="11">
                  <c:v>247922</c:v>
                </c:pt>
                <c:pt idx="12">
                  <c:v>230227.59</c:v>
                </c:pt>
                <c:pt idx="13">
                  <c:v>211183.18</c:v>
                </c:pt>
              </c:numCache>
            </c:numRef>
          </c:val>
          <c:extLst>
            <c:ext xmlns:c16="http://schemas.microsoft.com/office/drawing/2014/chart" uri="{C3380CC4-5D6E-409C-BE32-E72D297353CC}">
              <c16:uniqueId val="{00000000-5766-4084-82ED-AE5F2A6582F6}"/>
            </c:ext>
          </c:extLst>
        </c:ser>
        <c:dLbls>
          <c:dLblPos val="outEnd"/>
          <c:showLegendKey val="0"/>
          <c:showVal val="1"/>
          <c:showCatName val="0"/>
          <c:showSerName val="0"/>
          <c:showPercent val="0"/>
          <c:showBubbleSize val="0"/>
        </c:dLbls>
        <c:gapWidth val="219"/>
        <c:overlap val="-27"/>
        <c:axId val="1668681376"/>
        <c:axId val="1668679936"/>
      </c:barChart>
      <c:lineChart>
        <c:grouping val="standard"/>
        <c:varyColors val="0"/>
        <c:ser>
          <c:idx val="1"/>
          <c:order val="1"/>
          <c:tx>
            <c:strRef>
              <c:f>slide33!$C$1</c:f>
              <c:strCache>
                <c:ptCount val="1"/>
                <c:pt idx="0">
                  <c:v>Cum_sales_percentage_</c:v>
                </c:pt>
              </c:strCache>
            </c:strRef>
          </c:tx>
          <c:spPr>
            <a:ln w="28575" cap="rnd">
              <a:solidFill>
                <a:schemeClr val="accent2"/>
              </a:solidFill>
              <a:round/>
            </a:ln>
            <a:effectLst/>
          </c:spPr>
          <c:marker>
            <c:symbol val="none"/>
          </c:marker>
          <c:dLbls>
            <c:dLbl>
              <c:idx val="0"/>
              <c:layout>
                <c:manualLayout>
                  <c:x val="-5.385767694356243E-2"/>
                  <c:y val="-4.853844680641464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766-4084-82ED-AE5F2A6582F6}"/>
                </c:ext>
              </c:extLst>
            </c:dLbl>
            <c:dLbl>
              <c:idx val="1"/>
              <c:layout>
                <c:manualLayout>
                  <c:x val="-5.192191851645913E-2"/>
                  <c:y val="-4.853844680641464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766-4084-82ED-AE5F2A6582F6}"/>
                </c:ext>
              </c:extLst>
            </c:dLbl>
            <c:dLbl>
              <c:idx val="2"/>
              <c:layout>
                <c:manualLayout>
                  <c:x val="-4.3623946314615372E-2"/>
                  <c:y val="-1.785661751128420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766-4084-82ED-AE5F2A6582F6}"/>
                </c:ext>
              </c:extLst>
            </c:dLbl>
            <c:dLbl>
              <c:idx val="3"/>
              <c:layout>
                <c:manualLayout>
                  <c:x val="-4.8036168150816433E-2"/>
                  <c:y val="-2.978085074553060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766-4084-82ED-AE5F2A6582F6}"/>
                </c:ext>
              </c:extLst>
            </c:dLbl>
            <c:dLbl>
              <c:idx val="4"/>
              <c:layout>
                <c:manualLayout>
                  <c:x val="-3.6425058055550477E-2"/>
                  <c:y val="-8.940201691676262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766-4084-82ED-AE5F2A6582F6}"/>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slide33!$A$2:$A$15</c:f>
              <c:strCache>
                <c:ptCount val="14"/>
                <c:pt idx="0">
                  <c:v>Toys &amp; Gifts</c:v>
                </c:pt>
                <c:pt idx="1">
                  <c:v>Home_Appliances</c:v>
                </c:pt>
                <c:pt idx="2">
                  <c:v>Baby</c:v>
                </c:pt>
                <c:pt idx="3">
                  <c:v>Food &amp; Beverages</c:v>
                </c:pt>
                <c:pt idx="4">
                  <c:v>Luggage_Accessories</c:v>
                </c:pt>
                <c:pt idx="5">
                  <c:v>Furniture</c:v>
                </c:pt>
                <c:pt idx="6">
                  <c:v>Computers &amp; Accessories</c:v>
                </c:pt>
                <c:pt idx="7">
                  <c:v>Construction_Tools</c:v>
                </c:pt>
                <c:pt idx="8">
                  <c:v>Stationery</c:v>
                </c:pt>
                <c:pt idx="9">
                  <c:v>Auto</c:v>
                </c:pt>
                <c:pt idx="10">
                  <c:v>Electronics</c:v>
                </c:pt>
                <c:pt idx="11">
                  <c:v>Pet_Shop</c:v>
                </c:pt>
                <c:pt idx="12">
                  <c:v>Fashion</c:v>
                </c:pt>
                <c:pt idx="13">
                  <c:v>Others</c:v>
                </c:pt>
              </c:strCache>
            </c:strRef>
          </c:cat>
          <c:val>
            <c:numRef>
              <c:f>slide33!$C$2:$C$15</c:f>
              <c:numCache>
                <c:formatCode>General</c:formatCode>
                <c:ptCount val="14"/>
                <c:pt idx="0">
                  <c:v>16.82</c:v>
                </c:pt>
                <c:pt idx="1">
                  <c:v>28.19</c:v>
                </c:pt>
                <c:pt idx="2">
                  <c:v>38.799999999999997</c:v>
                </c:pt>
                <c:pt idx="3">
                  <c:v>49.31</c:v>
                </c:pt>
                <c:pt idx="4">
                  <c:v>59.79</c:v>
                </c:pt>
                <c:pt idx="5">
                  <c:v>68.23</c:v>
                </c:pt>
                <c:pt idx="6">
                  <c:v>76.37</c:v>
                </c:pt>
                <c:pt idx="7">
                  <c:v>83.42</c:v>
                </c:pt>
                <c:pt idx="8">
                  <c:v>87.72</c:v>
                </c:pt>
                <c:pt idx="9">
                  <c:v>92.02</c:v>
                </c:pt>
                <c:pt idx="10">
                  <c:v>95.54</c:v>
                </c:pt>
                <c:pt idx="11">
                  <c:v>97.14</c:v>
                </c:pt>
                <c:pt idx="12">
                  <c:v>98.63</c:v>
                </c:pt>
                <c:pt idx="13">
                  <c:v>100</c:v>
                </c:pt>
              </c:numCache>
            </c:numRef>
          </c:val>
          <c:smooth val="0"/>
          <c:extLst>
            <c:ext xmlns:c16="http://schemas.microsoft.com/office/drawing/2014/chart" uri="{C3380CC4-5D6E-409C-BE32-E72D297353CC}">
              <c16:uniqueId val="{00000006-5766-4084-82ED-AE5F2A6582F6}"/>
            </c:ext>
          </c:extLst>
        </c:ser>
        <c:ser>
          <c:idx val="2"/>
          <c:order val="2"/>
          <c:tx>
            <c:strRef>
              <c:f>slide33!$D$1</c:f>
              <c:strCache>
                <c:ptCount val="1"/>
                <c:pt idx="0">
                  <c:v>Column1</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slide33!$A$2:$A$15</c:f>
              <c:strCache>
                <c:ptCount val="14"/>
                <c:pt idx="0">
                  <c:v>Toys &amp; Gifts</c:v>
                </c:pt>
                <c:pt idx="1">
                  <c:v>Home_Appliances</c:v>
                </c:pt>
                <c:pt idx="2">
                  <c:v>Baby</c:v>
                </c:pt>
                <c:pt idx="3">
                  <c:v>Food &amp; Beverages</c:v>
                </c:pt>
                <c:pt idx="4">
                  <c:v>Luggage_Accessories</c:v>
                </c:pt>
                <c:pt idx="5">
                  <c:v>Furniture</c:v>
                </c:pt>
                <c:pt idx="6">
                  <c:v>Computers &amp; Accessories</c:v>
                </c:pt>
                <c:pt idx="7">
                  <c:v>Construction_Tools</c:v>
                </c:pt>
                <c:pt idx="8">
                  <c:v>Stationery</c:v>
                </c:pt>
                <c:pt idx="9">
                  <c:v>Auto</c:v>
                </c:pt>
                <c:pt idx="10">
                  <c:v>Electronics</c:v>
                </c:pt>
                <c:pt idx="11">
                  <c:v>Pet_Shop</c:v>
                </c:pt>
                <c:pt idx="12">
                  <c:v>Fashion</c:v>
                </c:pt>
                <c:pt idx="13">
                  <c:v>Others</c:v>
                </c:pt>
              </c:strCache>
            </c:strRef>
          </c:cat>
          <c:val>
            <c:numRef>
              <c:f>slide33!$D$2:$D$15</c:f>
              <c:numCache>
                <c:formatCode>General</c:formatCode>
                <c:ptCount val="14"/>
              </c:numCache>
            </c:numRef>
          </c:val>
          <c:smooth val="0"/>
          <c:extLst>
            <c:ext xmlns:c16="http://schemas.microsoft.com/office/drawing/2014/chart" uri="{C3380CC4-5D6E-409C-BE32-E72D297353CC}">
              <c16:uniqueId val="{00000007-5766-4084-82ED-AE5F2A6582F6}"/>
            </c:ext>
          </c:extLst>
        </c:ser>
        <c:dLbls>
          <c:showLegendKey val="0"/>
          <c:showVal val="1"/>
          <c:showCatName val="0"/>
          <c:showSerName val="0"/>
          <c:showPercent val="0"/>
          <c:showBubbleSize val="0"/>
        </c:dLbls>
        <c:marker val="1"/>
        <c:smooth val="0"/>
        <c:axId val="1668686656"/>
        <c:axId val="1668682816"/>
      </c:lineChart>
      <c:catAx>
        <c:axId val="16686813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68679936"/>
        <c:crosses val="autoZero"/>
        <c:auto val="1"/>
        <c:lblAlgn val="ctr"/>
        <c:lblOffset val="100"/>
        <c:noMultiLvlLbl val="0"/>
      </c:catAx>
      <c:valAx>
        <c:axId val="16686799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 Sales</a:t>
                </a:r>
                <a:r>
                  <a:rPr lang="en-IN" b="1" baseline="0"/>
                  <a:t> in Millions</a:t>
                </a:r>
                <a:endParaRPr lang="en-IN"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0,,&quot;M&quot;;\-#.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681376"/>
        <c:crosses val="autoZero"/>
        <c:crossBetween val="between"/>
      </c:valAx>
      <c:valAx>
        <c:axId val="1668682816"/>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Cum_Sales 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686656"/>
        <c:crosses val="max"/>
        <c:crossBetween val="between"/>
      </c:valAx>
      <c:catAx>
        <c:axId val="1668686656"/>
        <c:scaling>
          <c:orientation val="minMax"/>
        </c:scaling>
        <c:delete val="1"/>
        <c:axPos val="b"/>
        <c:numFmt formatCode="General" sourceLinked="1"/>
        <c:majorTickMark val="out"/>
        <c:minorTickMark val="none"/>
        <c:tickLblPos val="nextTo"/>
        <c:crossAx val="1668682816"/>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600" b="1" i="0" u="none" strike="noStrike" kern="1200" spc="0" baseline="0">
                <a:solidFill>
                  <a:prstClr val="white">
                    <a:lumMod val="65000"/>
                    <a:lumOff val="35000"/>
                  </a:prstClr>
                </a:solidFill>
                <a:latin typeface="+mn-lt"/>
                <a:ea typeface="+mn-ea"/>
                <a:cs typeface="+mn-cs"/>
              </a:defRPr>
            </a:pPr>
            <a:r>
              <a:rPr lang="en-US" sz="1600" b="1" i="0" u="none" strike="noStrike" kern="1200" spc="0" baseline="0">
                <a:solidFill>
                  <a:prstClr val="white">
                    <a:lumMod val="65000"/>
                    <a:lumOff val="35000"/>
                  </a:prstClr>
                </a:solidFill>
                <a:latin typeface="+mn-lt"/>
                <a:ea typeface="+mn-ea"/>
                <a:cs typeface="+mn-cs"/>
              </a:rPr>
              <a:t>Total_Sales by Region</a:t>
            </a:r>
          </a:p>
        </c:rich>
      </c:tx>
      <c:overlay val="0"/>
      <c:spPr>
        <a:noFill/>
        <a:ln>
          <a:noFill/>
        </a:ln>
        <a:effectLst/>
      </c:spPr>
      <c:txPr>
        <a:bodyPr rot="0" spcFirstLastPara="1" vertOverflow="ellipsis" vert="horz" wrap="square" anchor="ctr" anchorCtr="1"/>
        <a:lstStyle/>
        <a:p>
          <a:pPr algn="ctr" rtl="0">
            <a:defRPr lang="en-US" sz="1600" b="1" i="0" u="none" strike="noStrike" kern="1200" spc="0" baseline="0">
              <a:solidFill>
                <a:prstClr val="white">
                  <a:lumMod val="65000"/>
                  <a:lumOff val="35000"/>
                </a:prstClr>
              </a:solidFill>
              <a:latin typeface="+mn-lt"/>
              <a:ea typeface="+mn-ea"/>
              <a:cs typeface="+mn-cs"/>
            </a:defRPr>
          </a:pPr>
          <a:endParaRPr lang="en-US"/>
        </a:p>
      </c:txPr>
    </c:title>
    <c:autoTitleDeleted val="0"/>
    <c:plotArea>
      <c:layout>
        <c:manualLayout>
          <c:layoutTarget val="inner"/>
          <c:xMode val="edge"/>
          <c:yMode val="edge"/>
          <c:x val="0.12793534644265497"/>
          <c:y val="0.17921308538914271"/>
          <c:w val="0.87206465355734508"/>
          <c:h val="0.68610233883057348"/>
        </c:manualLayout>
      </c:layout>
      <c:barChart>
        <c:barDir val="bar"/>
        <c:grouping val="clustered"/>
        <c:varyColors val="0"/>
        <c:ser>
          <c:idx val="0"/>
          <c:order val="0"/>
          <c:tx>
            <c:strRef>
              <c:f>slide5!$B$1</c:f>
              <c:strCache>
                <c:ptCount val="1"/>
                <c:pt idx="0">
                  <c:v>Total_Sales</c:v>
                </c:pt>
              </c:strCache>
            </c:strRef>
          </c:tx>
          <c:spPr>
            <a:solidFill>
              <a:schemeClr val="accent1"/>
            </a:solidFill>
            <a:ln>
              <a:noFill/>
            </a:ln>
            <a:effectLst/>
          </c:spPr>
          <c:invertIfNegative val="0"/>
          <c:dLbls>
            <c:numFmt formatCode="#.#,,&quot;M&quot;;\-#.#,,&quot;M&quot;" sourceLinked="0"/>
            <c:spPr>
              <a:noFill/>
              <a:ln>
                <a:noFill/>
              </a:ln>
              <a:effectLst/>
            </c:spPr>
            <c:txPr>
              <a:bodyPr rot="0" spcFirstLastPara="1" vertOverflow="ellipsis" vert="horz" wrap="square" lIns="38100" tIns="19050" rIns="38100" bIns="19050" anchor="ctr" anchorCtr="1">
                <a:spAutoFit/>
              </a:bodyPr>
              <a:lstStyle/>
              <a:p>
                <a:pPr>
                  <a:defRPr lang="en-US"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slide5!$A$2:$A$5</c:f>
              <c:strCache>
                <c:ptCount val="4"/>
                <c:pt idx="0">
                  <c:v>South</c:v>
                </c:pt>
                <c:pt idx="1">
                  <c:v>North</c:v>
                </c:pt>
                <c:pt idx="2">
                  <c:v>West</c:v>
                </c:pt>
                <c:pt idx="3">
                  <c:v>East</c:v>
                </c:pt>
              </c:strCache>
            </c:strRef>
          </c:cat>
          <c:val>
            <c:numRef>
              <c:f>slide5!$B$2:$B$5</c:f>
              <c:numCache>
                <c:formatCode>General</c:formatCode>
                <c:ptCount val="4"/>
                <c:pt idx="0">
                  <c:v>11597628.869999999</c:v>
                </c:pt>
                <c:pt idx="1">
                  <c:v>2490886.88</c:v>
                </c:pt>
                <c:pt idx="2">
                  <c:v>1614663.89</c:v>
                </c:pt>
                <c:pt idx="3">
                  <c:v>252434.11</c:v>
                </c:pt>
              </c:numCache>
            </c:numRef>
          </c:val>
          <c:extLst>
            <c:ext xmlns:c16="http://schemas.microsoft.com/office/drawing/2014/chart" uri="{C3380CC4-5D6E-409C-BE32-E72D297353CC}">
              <c16:uniqueId val="{00000000-C1A8-4737-B0CD-F8E76B688C5F}"/>
            </c:ext>
          </c:extLst>
        </c:ser>
        <c:dLbls>
          <c:showLegendKey val="0"/>
          <c:showVal val="0"/>
          <c:showCatName val="0"/>
          <c:showSerName val="0"/>
          <c:showPercent val="0"/>
          <c:showBubbleSize val="0"/>
        </c:dLbls>
        <c:gapWidth val="182"/>
        <c:axId val="545196144"/>
        <c:axId val="545212464"/>
      </c:barChart>
      <c:catAx>
        <c:axId val="545196144"/>
        <c:scaling>
          <c:orientation val="minMax"/>
        </c:scaling>
        <c:delete val="0"/>
        <c:axPos val="l"/>
        <c:title>
          <c:tx>
            <c:rich>
              <a:bodyPr rot="-54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IN"/>
              </a:p>
              <a:p>
                <a:pPr>
                  <a:defRPr/>
                </a:pPr>
                <a:endParaRPr lang="en-IN"/>
              </a:p>
            </c:rich>
          </c:tx>
          <c:overlay val="0"/>
          <c:spPr>
            <a:noFill/>
            <a:ln>
              <a:noFill/>
            </a:ln>
            <a:effectLst/>
          </c:spPr>
          <c:txPr>
            <a:bodyPr rot="-54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IN"/>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00" b="1" i="0" u="none" strike="noStrike" kern="1200" baseline="0">
                <a:solidFill>
                  <a:schemeClr val="tx1"/>
                </a:solidFill>
                <a:latin typeface="+mn-lt"/>
                <a:ea typeface="+mn-ea"/>
                <a:cs typeface="+mn-cs"/>
              </a:defRPr>
            </a:pPr>
            <a:endParaRPr lang="en-US"/>
          </a:p>
        </c:txPr>
        <c:crossAx val="545212464"/>
        <c:crosses val="autoZero"/>
        <c:auto val="1"/>
        <c:lblAlgn val="ctr"/>
        <c:lblOffset val="100"/>
        <c:noMultiLvlLbl val="0"/>
      </c:catAx>
      <c:valAx>
        <c:axId val="545212464"/>
        <c:scaling>
          <c:orientation val="minMax"/>
        </c:scaling>
        <c:delete val="1"/>
        <c:axPos val="b"/>
        <c:title>
          <c:tx>
            <c:rich>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r>
                  <a:rPr lang="en-IN" sz="1200" b="1"/>
                  <a:t>Total</a:t>
                </a:r>
                <a:r>
                  <a:rPr lang="en-IN" sz="1200" b="1" baseline="0"/>
                  <a:t> Sales in Millions</a:t>
                </a:r>
                <a:endParaRPr lang="en-IN" sz="1200" b="1"/>
              </a:p>
            </c:rich>
          </c:tx>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IN"/>
            </a:p>
          </c:txPr>
        </c:title>
        <c:numFmt formatCode="General" sourceLinked="1"/>
        <c:majorTickMark val="out"/>
        <c:minorTickMark val="none"/>
        <c:tickLblPos val="nextTo"/>
        <c:crossAx val="545196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a:t> </a:t>
            </a:r>
            <a:r>
              <a:rPr lang="en-IN" sz="1400" b="1" i="0" u="none" strike="noStrike" baseline="0"/>
              <a:t>Profit by category </a:t>
            </a:r>
            <a:endParaRPr lang="en-US" sz="14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62376712111549"/>
          <c:y val="8.908143055420821E-2"/>
          <c:w val="0.85881788101639611"/>
          <c:h val="0.62404920809334308"/>
        </c:manualLayout>
      </c:layout>
      <c:barChart>
        <c:barDir val="col"/>
        <c:grouping val="clustered"/>
        <c:varyColors val="0"/>
        <c:ser>
          <c:idx val="0"/>
          <c:order val="0"/>
          <c:tx>
            <c:strRef>
              <c:f>slide34!$B$1</c:f>
              <c:strCache>
                <c:ptCount val="1"/>
                <c:pt idx="0">
                  <c:v>Profit</c:v>
                </c:pt>
              </c:strCache>
            </c:strRef>
          </c:tx>
          <c:spPr>
            <a:solidFill>
              <a:schemeClr val="accent1"/>
            </a:solidFill>
            <a:ln>
              <a:noFill/>
            </a:ln>
            <a:effectLst/>
          </c:spPr>
          <c:invertIfNegative val="0"/>
          <c:dLbls>
            <c:numFmt formatCode="#.0,,&quot;M&quot;;\-#.0,,&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slide34!$A$2:$A$15</c:f>
              <c:strCache>
                <c:ptCount val="14"/>
                <c:pt idx="0">
                  <c:v>Home_Appliances</c:v>
                </c:pt>
                <c:pt idx="1">
                  <c:v>Baby</c:v>
                </c:pt>
                <c:pt idx="2">
                  <c:v>Toys &amp; Gifts</c:v>
                </c:pt>
                <c:pt idx="3">
                  <c:v>Furniture</c:v>
                </c:pt>
                <c:pt idx="4">
                  <c:v>Luggage_Accessories</c:v>
                </c:pt>
                <c:pt idx="5">
                  <c:v>Food &amp; Beverages</c:v>
                </c:pt>
                <c:pt idx="6">
                  <c:v>Computers &amp; Accessories</c:v>
                </c:pt>
                <c:pt idx="7">
                  <c:v>Construction_Tools</c:v>
                </c:pt>
                <c:pt idx="8">
                  <c:v>Stationery</c:v>
                </c:pt>
                <c:pt idx="9">
                  <c:v>Auto</c:v>
                </c:pt>
                <c:pt idx="10">
                  <c:v>Electronics</c:v>
                </c:pt>
                <c:pt idx="11">
                  <c:v>Fashion</c:v>
                </c:pt>
                <c:pt idx="12">
                  <c:v>Pet_Shop</c:v>
                </c:pt>
                <c:pt idx="13">
                  <c:v>Others</c:v>
                </c:pt>
              </c:strCache>
            </c:strRef>
          </c:cat>
          <c:val>
            <c:numRef>
              <c:f>slide34!$B$2:$B$15</c:f>
              <c:numCache>
                <c:formatCode>General</c:formatCode>
                <c:ptCount val="14"/>
                <c:pt idx="0">
                  <c:v>305196.46000000002</c:v>
                </c:pt>
                <c:pt idx="1">
                  <c:v>280690.92</c:v>
                </c:pt>
                <c:pt idx="2">
                  <c:v>275652.84999999998</c:v>
                </c:pt>
                <c:pt idx="3">
                  <c:v>267493.11</c:v>
                </c:pt>
                <c:pt idx="4">
                  <c:v>233376.42</c:v>
                </c:pt>
                <c:pt idx="5">
                  <c:v>216244.27</c:v>
                </c:pt>
                <c:pt idx="6">
                  <c:v>159592.81</c:v>
                </c:pt>
                <c:pt idx="7">
                  <c:v>131475.09</c:v>
                </c:pt>
                <c:pt idx="8">
                  <c:v>117452.65</c:v>
                </c:pt>
                <c:pt idx="9">
                  <c:v>91731.02</c:v>
                </c:pt>
                <c:pt idx="10">
                  <c:v>81080.789999999994</c:v>
                </c:pt>
                <c:pt idx="11">
                  <c:v>40565.75</c:v>
                </c:pt>
                <c:pt idx="12">
                  <c:v>39916.06</c:v>
                </c:pt>
                <c:pt idx="13">
                  <c:v>30317.51</c:v>
                </c:pt>
              </c:numCache>
            </c:numRef>
          </c:val>
          <c:extLst>
            <c:ext xmlns:c16="http://schemas.microsoft.com/office/drawing/2014/chart" uri="{C3380CC4-5D6E-409C-BE32-E72D297353CC}">
              <c16:uniqueId val="{00000000-7897-4DAC-BD98-BB9629832E16}"/>
            </c:ext>
          </c:extLst>
        </c:ser>
        <c:dLbls>
          <c:showLegendKey val="0"/>
          <c:showVal val="0"/>
          <c:showCatName val="0"/>
          <c:showSerName val="0"/>
          <c:showPercent val="0"/>
          <c:showBubbleSize val="0"/>
        </c:dLbls>
        <c:gapWidth val="219"/>
        <c:overlap val="-27"/>
        <c:axId val="1797859440"/>
        <c:axId val="1797851280"/>
      </c:barChart>
      <c:catAx>
        <c:axId val="1797859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797851280"/>
        <c:crosses val="autoZero"/>
        <c:auto val="1"/>
        <c:lblAlgn val="ctr"/>
        <c:lblOffset val="100"/>
        <c:noMultiLvlLbl val="0"/>
      </c:catAx>
      <c:valAx>
        <c:axId val="179785128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200" b="1" dirty="0"/>
                  <a:t> Sales in Millions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quot;M&quot;;\-#.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7859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t>Category sales and its contribution </a:t>
            </a:r>
            <a:endParaRPr lang="en-IN" sz="14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manualLayout>
          <c:layoutTarget val="inner"/>
          <c:xMode val="edge"/>
          <c:yMode val="edge"/>
          <c:x val="0.20270603674540683"/>
          <c:y val="0.13936924747101245"/>
          <c:w val="0.68569903762029749"/>
          <c:h val="0.65373710894226877"/>
        </c:manualLayout>
      </c:layout>
      <c:barChart>
        <c:barDir val="col"/>
        <c:grouping val="clustered"/>
        <c:varyColors val="0"/>
        <c:ser>
          <c:idx val="0"/>
          <c:order val="0"/>
          <c:tx>
            <c:strRef>
              <c:f>slide35!$B$1</c:f>
              <c:strCache>
                <c:ptCount val="1"/>
                <c:pt idx="0">
                  <c:v>total_revenue</c:v>
                </c:pt>
              </c:strCache>
            </c:strRef>
          </c:tx>
          <c:spPr>
            <a:solidFill>
              <a:schemeClr val="accent1"/>
            </a:solidFill>
            <a:ln>
              <a:noFill/>
            </a:ln>
            <a:effectLst/>
          </c:spPr>
          <c:invertIfNegative val="0"/>
          <c:dLbls>
            <c:delete val="1"/>
          </c:dLbls>
          <c:cat>
            <c:strRef>
              <c:f>slide35!$A$2:$A$15</c:f>
              <c:strCache>
                <c:ptCount val="14"/>
                <c:pt idx="0">
                  <c:v>Toys &amp; Gifts</c:v>
                </c:pt>
                <c:pt idx="1">
                  <c:v>Home_Appliances</c:v>
                </c:pt>
                <c:pt idx="2">
                  <c:v>Baby</c:v>
                </c:pt>
                <c:pt idx="3">
                  <c:v>Food &amp; Beverages</c:v>
                </c:pt>
                <c:pt idx="4">
                  <c:v>Luggage_Accessories</c:v>
                </c:pt>
                <c:pt idx="5">
                  <c:v>Furniture</c:v>
                </c:pt>
                <c:pt idx="6">
                  <c:v>Computers &amp; Accessories</c:v>
                </c:pt>
                <c:pt idx="7">
                  <c:v>Construction_Tools</c:v>
                </c:pt>
                <c:pt idx="8">
                  <c:v>Stationery</c:v>
                </c:pt>
                <c:pt idx="9">
                  <c:v>Auto</c:v>
                </c:pt>
                <c:pt idx="10">
                  <c:v>Electronics</c:v>
                </c:pt>
                <c:pt idx="11">
                  <c:v>Pet_Shop</c:v>
                </c:pt>
                <c:pt idx="12">
                  <c:v>Fashion</c:v>
                </c:pt>
                <c:pt idx="13">
                  <c:v>Others</c:v>
                </c:pt>
              </c:strCache>
            </c:strRef>
          </c:cat>
          <c:val>
            <c:numRef>
              <c:f>slide35!$B$2:$B$15</c:f>
              <c:numCache>
                <c:formatCode>General</c:formatCode>
                <c:ptCount val="14"/>
                <c:pt idx="0">
                  <c:v>2599779</c:v>
                </c:pt>
                <c:pt idx="1">
                  <c:v>1756928</c:v>
                </c:pt>
                <c:pt idx="2">
                  <c:v>1638928</c:v>
                </c:pt>
                <c:pt idx="3">
                  <c:v>1624786</c:v>
                </c:pt>
                <c:pt idx="4">
                  <c:v>1619715</c:v>
                </c:pt>
                <c:pt idx="5">
                  <c:v>1304725</c:v>
                </c:pt>
                <c:pt idx="6">
                  <c:v>1257201</c:v>
                </c:pt>
                <c:pt idx="7">
                  <c:v>1089579</c:v>
                </c:pt>
                <c:pt idx="8">
                  <c:v>664706</c:v>
                </c:pt>
                <c:pt idx="9">
                  <c:v>664251</c:v>
                </c:pt>
                <c:pt idx="10">
                  <c:v>544334</c:v>
                </c:pt>
                <c:pt idx="11">
                  <c:v>247922</c:v>
                </c:pt>
                <c:pt idx="12">
                  <c:v>230228</c:v>
                </c:pt>
                <c:pt idx="13">
                  <c:v>211183</c:v>
                </c:pt>
              </c:numCache>
            </c:numRef>
          </c:val>
          <c:extLst>
            <c:ext xmlns:c16="http://schemas.microsoft.com/office/drawing/2014/chart" uri="{C3380CC4-5D6E-409C-BE32-E72D297353CC}">
              <c16:uniqueId val="{00000000-475C-42BB-8B99-DC5835757BBF}"/>
            </c:ext>
          </c:extLst>
        </c:ser>
        <c:dLbls>
          <c:dLblPos val="outEnd"/>
          <c:showLegendKey val="0"/>
          <c:showVal val="1"/>
          <c:showCatName val="0"/>
          <c:showSerName val="0"/>
          <c:showPercent val="0"/>
          <c:showBubbleSize val="0"/>
        </c:dLbls>
        <c:gapWidth val="219"/>
        <c:overlap val="-27"/>
        <c:axId val="1797798960"/>
        <c:axId val="1797793200"/>
      </c:barChart>
      <c:lineChart>
        <c:grouping val="standard"/>
        <c:varyColors val="0"/>
        <c:ser>
          <c:idx val="1"/>
          <c:order val="1"/>
          <c:tx>
            <c:strRef>
              <c:f>slide35!$C$1</c:f>
              <c:strCache>
                <c:ptCount val="1"/>
                <c:pt idx="0">
                  <c:v>percentage_contribution</c:v>
                </c:pt>
              </c:strCache>
            </c:strRef>
          </c:tx>
          <c:spPr>
            <a:ln w="28575" cap="rnd">
              <a:solidFill>
                <a:schemeClr val="accent2"/>
              </a:solidFill>
              <a:round/>
            </a:ln>
            <a:effectLst/>
          </c:spPr>
          <c:marker>
            <c:symbol val="none"/>
          </c:marker>
          <c:dLbls>
            <c:dLbl>
              <c:idx val="3"/>
              <c:layout>
                <c:manualLayout>
                  <c:x val="-3.8953065544378614E-2"/>
                  <c:y val="-5.213979882339544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75C-42BB-8B99-DC5835757BBF}"/>
                </c:ext>
              </c:extLst>
            </c:dLbl>
            <c:dLbl>
              <c:idx val="4"/>
              <c:layout>
                <c:manualLayout>
                  <c:x val="7.1842371308583307E-3"/>
                  <c:y val="-3.720460145199014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75C-42BB-8B99-DC5835757BBF}"/>
                </c:ext>
              </c:extLst>
            </c:dLbl>
            <c:dLbl>
              <c:idx val="12"/>
              <c:layout>
                <c:manualLayout>
                  <c:x val="-4.1281900822271726E-2"/>
                  <c:y val="-6.067419732134127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75C-42BB-8B99-DC5835757BBF}"/>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slide35!$A$2:$A$15</c:f>
              <c:strCache>
                <c:ptCount val="14"/>
                <c:pt idx="0">
                  <c:v>Toys &amp; Gifts</c:v>
                </c:pt>
                <c:pt idx="1">
                  <c:v>Home_Appliances</c:v>
                </c:pt>
                <c:pt idx="2">
                  <c:v>Baby</c:v>
                </c:pt>
                <c:pt idx="3">
                  <c:v>Food &amp; Beverages</c:v>
                </c:pt>
                <c:pt idx="4">
                  <c:v>Luggage_Accessories</c:v>
                </c:pt>
                <c:pt idx="5">
                  <c:v>Furniture</c:v>
                </c:pt>
                <c:pt idx="6">
                  <c:v>Computers &amp; Accessories</c:v>
                </c:pt>
                <c:pt idx="7">
                  <c:v>Construction_Tools</c:v>
                </c:pt>
                <c:pt idx="8">
                  <c:v>Stationery</c:v>
                </c:pt>
                <c:pt idx="9">
                  <c:v>Auto</c:v>
                </c:pt>
                <c:pt idx="10">
                  <c:v>Electronics</c:v>
                </c:pt>
                <c:pt idx="11">
                  <c:v>Pet_Shop</c:v>
                </c:pt>
                <c:pt idx="12">
                  <c:v>Fashion</c:v>
                </c:pt>
                <c:pt idx="13">
                  <c:v>Others</c:v>
                </c:pt>
              </c:strCache>
            </c:strRef>
          </c:cat>
          <c:val>
            <c:numRef>
              <c:f>slide35!$C$2:$C$15</c:f>
              <c:numCache>
                <c:formatCode>General</c:formatCode>
                <c:ptCount val="14"/>
                <c:pt idx="0">
                  <c:v>16.82</c:v>
                </c:pt>
                <c:pt idx="1">
                  <c:v>11.37</c:v>
                </c:pt>
                <c:pt idx="2">
                  <c:v>10.61</c:v>
                </c:pt>
                <c:pt idx="3">
                  <c:v>10.51</c:v>
                </c:pt>
                <c:pt idx="4">
                  <c:v>10.48</c:v>
                </c:pt>
                <c:pt idx="5">
                  <c:v>8.44</c:v>
                </c:pt>
                <c:pt idx="6">
                  <c:v>8.1300000000000008</c:v>
                </c:pt>
                <c:pt idx="7">
                  <c:v>7.05</c:v>
                </c:pt>
                <c:pt idx="8">
                  <c:v>4.3</c:v>
                </c:pt>
                <c:pt idx="9">
                  <c:v>4.3</c:v>
                </c:pt>
                <c:pt idx="10">
                  <c:v>3.52</c:v>
                </c:pt>
                <c:pt idx="11">
                  <c:v>1.6</c:v>
                </c:pt>
                <c:pt idx="12">
                  <c:v>1.49</c:v>
                </c:pt>
                <c:pt idx="13">
                  <c:v>1.37</c:v>
                </c:pt>
              </c:numCache>
            </c:numRef>
          </c:val>
          <c:smooth val="0"/>
          <c:extLst>
            <c:ext xmlns:c16="http://schemas.microsoft.com/office/drawing/2014/chart" uri="{C3380CC4-5D6E-409C-BE32-E72D297353CC}">
              <c16:uniqueId val="{00000001-475C-42BB-8B99-DC5835757BBF}"/>
            </c:ext>
          </c:extLst>
        </c:ser>
        <c:dLbls>
          <c:showLegendKey val="0"/>
          <c:showVal val="1"/>
          <c:showCatName val="0"/>
          <c:showSerName val="0"/>
          <c:showPercent val="0"/>
          <c:showBubbleSize val="0"/>
        </c:dLbls>
        <c:marker val="1"/>
        <c:smooth val="0"/>
        <c:axId val="1797779760"/>
        <c:axId val="1797808080"/>
      </c:lineChart>
      <c:catAx>
        <c:axId val="1797798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97793200"/>
        <c:crosses val="autoZero"/>
        <c:auto val="1"/>
        <c:lblAlgn val="ctr"/>
        <c:lblOffset val="100"/>
        <c:noMultiLvlLbl val="0"/>
      </c:catAx>
      <c:valAx>
        <c:axId val="1797793200"/>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 Sales in Millions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quot;M&quot;;\-#.0,,&quot;M&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7798960"/>
        <c:crosses val="autoZero"/>
        <c:crossBetween val="between"/>
      </c:valAx>
      <c:valAx>
        <c:axId val="1797808080"/>
        <c:scaling>
          <c:orientation val="minMax"/>
        </c:scaling>
        <c:delete val="0"/>
        <c:axPos val="r"/>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IN" sz="1100" b="1"/>
                  <a:t>Sales_%</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7779760"/>
        <c:crosses val="max"/>
        <c:crossBetween val="between"/>
      </c:valAx>
      <c:catAx>
        <c:axId val="1797779760"/>
        <c:scaling>
          <c:orientation val="minMax"/>
        </c:scaling>
        <c:delete val="1"/>
        <c:axPos val="b"/>
        <c:numFmt formatCode="General" sourceLinked="1"/>
        <c:majorTickMark val="out"/>
        <c:minorTickMark val="none"/>
        <c:tickLblPos val="nextTo"/>
        <c:crossAx val="1797808080"/>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dirty="0"/>
              <a:t>Popular category during first purchase </a:t>
            </a:r>
            <a:endParaRPr lang="en-US" sz="1400" b="1" dirty="0"/>
          </a:p>
        </c:rich>
      </c:tx>
      <c:layout>
        <c:manualLayout>
          <c:xMode val="edge"/>
          <c:yMode val="edge"/>
          <c:x val="0.28554292979367363"/>
          <c:y val="4.340186163631250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293760009088296"/>
          <c:y val="0.13736352942284988"/>
          <c:w val="0.74657712892259975"/>
          <c:h val="0.77792143059543273"/>
        </c:manualLayout>
      </c:layout>
      <c:barChart>
        <c:barDir val="bar"/>
        <c:grouping val="clustered"/>
        <c:varyColors val="0"/>
        <c:ser>
          <c:idx val="0"/>
          <c:order val="0"/>
          <c:tx>
            <c:strRef>
              <c:f>slide36!$B$1</c:f>
              <c:strCache>
                <c:ptCount val="1"/>
                <c:pt idx="0">
                  <c:v>category_cnt</c:v>
                </c:pt>
              </c:strCache>
            </c:strRef>
          </c:tx>
          <c:spPr>
            <a:solidFill>
              <a:schemeClr val="accent1"/>
            </a:solidFill>
            <a:ln>
              <a:noFill/>
            </a:ln>
            <a:effectLst/>
          </c:spPr>
          <c:invertIfNegative val="0"/>
          <c:dLbls>
            <c:numFmt formatCode="#.0,&quot;K&quot;;\-#.0,&quot;K&quot;"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slide36!$A$2:$A$15</c:f>
              <c:strCache>
                <c:ptCount val="14"/>
                <c:pt idx="0">
                  <c:v>Others</c:v>
                </c:pt>
                <c:pt idx="1">
                  <c:v>Pet_Shop</c:v>
                </c:pt>
                <c:pt idx="2">
                  <c:v>Fashion</c:v>
                </c:pt>
                <c:pt idx="3">
                  <c:v>Auto</c:v>
                </c:pt>
                <c:pt idx="4">
                  <c:v>Electronics</c:v>
                </c:pt>
                <c:pt idx="5">
                  <c:v>Construction_Tools</c:v>
                </c:pt>
                <c:pt idx="6">
                  <c:v>Stationery</c:v>
                </c:pt>
                <c:pt idx="7">
                  <c:v>Computers &amp; Accessories</c:v>
                </c:pt>
                <c:pt idx="8">
                  <c:v>Furniture</c:v>
                </c:pt>
                <c:pt idx="9">
                  <c:v>Luggage_Accessories</c:v>
                </c:pt>
                <c:pt idx="10">
                  <c:v>Food &amp; Beverages</c:v>
                </c:pt>
                <c:pt idx="11">
                  <c:v>Home_Appliances</c:v>
                </c:pt>
                <c:pt idx="12">
                  <c:v>Baby</c:v>
                </c:pt>
                <c:pt idx="13">
                  <c:v>Toys &amp; Gifts</c:v>
                </c:pt>
              </c:strCache>
            </c:strRef>
          </c:cat>
          <c:val>
            <c:numRef>
              <c:f>slide36!$B$2:$B$15</c:f>
              <c:numCache>
                <c:formatCode>General</c:formatCode>
                <c:ptCount val="14"/>
                <c:pt idx="0">
                  <c:v>1443</c:v>
                </c:pt>
                <c:pt idx="1">
                  <c:v>1709</c:v>
                </c:pt>
                <c:pt idx="2">
                  <c:v>2349</c:v>
                </c:pt>
                <c:pt idx="3">
                  <c:v>3850</c:v>
                </c:pt>
                <c:pt idx="4">
                  <c:v>3874</c:v>
                </c:pt>
                <c:pt idx="5">
                  <c:v>5216</c:v>
                </c:pt>
                <c:pt idx="6">
                  <c:v>6473</c:v>
                </c:pt>
                <c:pt idx="7">
                  <c:v>6782</c:v>
                </c:pt>
                <c:pt idx="8">
                  <c:v>8182</c:v>
                </c:pt>
                <c:pt idx="9">
                  <c:v>9845</c:v>
                </c:pt>
                <c:pt idx="10">
                  <c:v>10197</c:v>
                </c:pt>
                <c:pt idx="11">
                  <c:v>11445</c:v>
                </c:pt>
                <c:pt idx="12">
                  <c:v>12055</c:v>
                </c:pt>
                <c:pt idx="13">
                  <c:v>14853</c:v>
                </c:pt>
              </c:numCache>
            </c:numRef>
          </c:val>
          <c:extLst>
            <c:ext xmlns:c16="http://schemas.microsoft.com/office/drawing/2014/chart" uri="{C3380CC4-5D6E-409C-BE32-E72D297353CC}">
              <c16:uniqueId val="{00000000-B5A7-4418-8237-4C260AF2BBFC}"/>
            </c:ext>
          </c:extLst>
        </c:ser>
        <c:dLbls>
          <c:dLblPos val="outEnd"/>
          <c:showLegendKey val="0"/>
          <c:showVal val="1"/>
          <c:showCatName val="0"/>
          <c:showSerName val="0"/>
          <c:showPercent val="0"/>
          <c:showBubbleSize val="0"/>
        </c:dLbls>
        <c:gapWidth val="182"/>
        <c:axId val="1540339584"/>
        <c:axId val="1540329984"/>
      </c:barChart>
      <c:catAx>
        <c:axId val="15403395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40329984"/>
        <c:crosses val="autoZero"/>
        <c:auto val="1"/>
        <c:lblAlgn val="ctr"/>
        <c:lblOffset val="100"/>
        <c:noMultiLvlLbl val="0"/>
      </c:catAx>
      <c:valAx>
        <c:axId val="15403299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Customer_count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quot;K&quot;;\-#.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0339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[ppt_retail_slide.xlsx]slide37!PivotTable20</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dirty="0"/>
              <a:t>AVERAGE RATING BY MONTH</a:t>
            </a:r>
            <a:endParaRPr lang="en-US" sz="14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1531924557687231E-2"/>
          <c:y val="1.8482731970798649E-2"/>
          <c:w val="0.92290052917399401"/>
          <c:h val="0.83677656562977576"/>
        </c:manualLayout>
      </c:layout>
      <c:barChart>
        <c:barDir val="col"/>
        <c:grouping val="clustered"/>
        <c:varyColors val="0"/>
        <c:ser>
          <c:idx val="0"/>
          <c:order val="0"/>
          <c:tx>
            <c:strRef>
              <c:f>slide37!$F$1</c:f>
              <c:strCache>
                <c:ptCount val="1"/>
                <c:pt idx="0">
                  <c:v>Total</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slide37!$E$2:$E$29</c:f>
              <c:multiLvlStrCache>
                <c:ptCount val="24"/>
                <c:lvl>
                  <c:pt idx="0">
                    <c:v>9</c:v>
                  </c:pt>
                  <c:pt idx="1">
                    <c:v>10</c:v>
                  </c:pt>
                  <c:pt idx="2">
                    <c:v>12</c:v>
                  </c:pt>
                  <c:pt idx="3">
                    <c:v>1</c:v>
                  </c:pt>
                  <c:pt idx="4">
                    <c:v>2</c:v>
                  </c:pt>
                  <c:pt idx="5">
                    <c:v>3</c:v>
                  </c:pt>
                  <c:pt idx="6">
                    <c:v>4</c:v>
                  </c:pt>
                  <c:pt idx="7">
                    <c:v>5</c:v>
                  </c:pt>
                  <c:pt idx="8">
                    <c:v>6</c:v>
                  </c:pt>
                  <c:pt idx="9">
                    <c:v>7</c:v>
                  </c:pt>
                  <c:pt idx="10">
                    <c:v>8</c:v>
                  </c:pt>
                  <c:pt idx="11">
                    <c:v>9</c:v>
                  </c:pt>
                  <c:pt idx="12">
                    <c:v>10</c:v>
                  </c:pt>
                  <c:pt idx="13">
                    <c:v>11</c:v>
                  </c:pt>
                  <c:pt idx="14">
                    <c:v>12</c:v>
                  </c:pt>
                  <c:pt idx="15">
                    <c:v>1</c:v>
                  </c:pt>
                  <c:pt idx="16">
                    <c:v>2</c:v>
                  </c:pt>
                  <c:pt idx="17">
                    <c:v>3</c:v>
                  </c:pt>
                  <c:pt idx="18">
                    <c:v>4</c:v>
                  </c:pt>
                  <c:pt idx="19">
                    <c:v>5</c:v>
                  </c:pt>
                  <c:pt idx="20">
                    <c:v>6</c:v>
                  </c:pt>
                  <c:pt idx="21">
                    <c:v>7</c:v>
                  </c:pt>
                  <c:pt idx="22">
                    <c:v>8</c:v>
                  </c:pt>
                  <c:pt idx="23">
                    <c:v>9</c:v>
                  </c:pt>
                </c:lvl>
                <c:lvl>
                  <c:pt idx="0">
                    <c:v>2021</c:v>
                  </c:pt>
                  <c:pt idx="3">
                    <c:v>2022</c:v>
                  </c:pt>
                  <c:pt idx="15">
                    <c:v>2023</c:v>
                  </c:pt>
                </c:lvl>
              </c:multiLvlStrCache>
            </c:multiLvlStrRef>
          </c:cat>
          <c:val>
            <c:numRef>
              <c:f>slide37!$F$2:$F$29</c:f>
              <c:numCache>
                <c:formatCode>General</c:formatCode>
                <c:ptCount val="24"/>
                <c:pt idx="0">
                  <c:v>1</c:v>
                </c:pt>
                <c:pt idx="1">
                  <c:v>3.5806450000000001</c:v>
                </c:pt>
                <c:pt idx="2">
                  <c:v>5</c:v>
                </c:pt>
                <c:pt idx="3">
                  <c:v>4.0744680000000004</c:v>
                </c:pt>
                <c:pt idx="4">
                  <c:v>4.1080909999999999</c:v>
                </c:pt>
                <c:pt idx="5">
                  <c:v>4.0749890000000004</c:v>
                </c:pt>
                <c:pt idx="6">
                  <c:v>4.0181209999999998</c:v>
                </c:pt>
                <c:pt idx="7">
                  <c:v>4.127948</c:v>
                </c:pt>
                <c:pt idx="8">
                  <c:v>4.14994</c:v>
                </c:pt>
                <c:pt idx="9">
                  <c:v>4.1856859999999996</c:v>
                </c:pt>
                <c:pt idx="10">
                  <c:v>4.2315230000000001</c:v>
                </c:pt>
                <c:pt idx="11">
                  <c:v>4.1799749999999998</c:v>
                </c:pt>
                <c:pt idx="12">
                  <c:v>4.1494660000000003</c:v>
                </c:pt>
                <c:pt idx="13">
                  <c:v>3.9819450000000001</c:v>
                </c:pt>
                <c:pt idx="14">
                  <c:v>3.9443450000000002</c:v>
                </c:pt>
                <c:pt idx="15">
                  <c:v>4.0441349999999998</c:v>
                </c:pt>
                <c:pt idx="16">
                  <c:v>3.9186390000000002</c:v>
                </c:pt>
                <c:pt idx="17">
                  <c:v>3.664212</c:v>
                </c:pt>
                <c:pt idx="18">
                  <c:v>4.0742950000000002</c:v>
                </c:pt>
                <c:pt idx="19">
                  <c:v>4.1766490000000003</c:v>
                </c:pt>
                <c:pt idx="20">
                  <c:v>4.2487969999999997</c:v>
                </c:pt>
                <c:pt idx="21">
                  <c:v>4.2538419999999997</c:v>
                </c:pt>
                <c:pt idx="22">
                  <c:v>4.2322470000000001</c:v>
                </c:pt>
                <c:pt idx="23">
                  <c:v>3.8105259999999999</c:v>
                </c:pt>
              </c:numCache>
            </c:numRef>
          </c:val>
          <c:extLst>
            <c:ext xmlns:c16="http://schemas.microsoft.com/office/drawing/2014/chart" uri="{C3380CC4-5D6E-409C-BE32-E72D297353CC}">
              <c16:uniqueId val="{00000000-B5E3-43CE-819F-2716F06326AA}"/>
            </c:ext>
          </c:extLst>
        </c:ser>
        <c:dLbls>
          <c:dLblPos val="outEnd"/>
          <c:showLegendKey val="0"/>
          <c:showVal val="1"/>
          <c:showCatName val="0"/>
          <c:showSerName val="0"/>
          <c:showPercent val="0"/>
          <c:showBubbleSize val="0"/>
        </c:dLbls>
        <c:gapWidth val="219"/>
        <c:overlap val="-27"/>
        <c:axId val="1797621840"/>
        <c:axId val="1797609360"/>
      </c:barChart>
      <c:catAx>
        <c:axId val="1797621840"/>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IN" sz="1200" b="1"/>
                  <a:t>Year-Month</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797609360"/>
        <c:crosses val="autoZero"/>
        <c:auto val="1"/>
        <c:lblAlgn val="ctr"/>
        <c:lblOffset val="100"/>
        <c:noMultiLvlLbl val="0"/>
      </c:catAx>
      <c:valAx>
        <c:axId val="1797609360"/>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sz="1200" b="1"/>
                  <a:t>Rating</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7621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a:t>AVERAGE RATING BY CATEGORY</a:t>
            </a:r>
            <a:endParaRPr lang="en-US" sz="14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slide38!$B$1</c:f>
              <c:strCache>
                <c:ptCount val="1"/>
                <c:pt idx="0">
                  <c:v>cust_rating</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slide38!$A$2:$A$15</c:f>
              <c:strCache>
                <c:ptCount val="14"/>
                <c:pt idx="0">
                  <c:v>Pet_Shop</c:v>
                </c:pt>
                <c:pt idx="1">
                  <c:v>Food &amp; Beverages</c:v>
                </c:pt>
                <c:pt idx="2">
                  <c:v>Luggage_Accessories</c:v>
                </c:pt>
                <c:pt idx="3">
                  <c:v>Fashion</c:v>
                </c:pt>
                <c:pt idx="4">
                  <c:v>Toys &amp; Gifts</c:v>
                </c:pt>
                <c:pt idx="5">
                  <c:v>Construction_Tools</c:v>
                </c:pt>
                <c:pt idx="6">
                  <c:v>Home_Appliances</c:v>
                </c:pt>
                <c:pt idx="7">
                  <c:v>Stationery</c:v>
                </c:pt>
                <c:pt idx="8">
                  <c:v>Auto</c:v>
                </c:pt>
                <c:pt idx="9">
                  <c:v>Electronics</c:v>
                </c:pt>
                <c:pt idx="10">
                  <c:v>Computers &amp; Accessories</c:v>
                </c:pt>
                <c:pt idx="11">
                  <c:v>Baby</c:v>
                </c:pt>
                <c:pt idx="12">
                  <c:v>Furniture</c:v>
                </c:pt>
                <c:pt idx="13">
                  <c:v>Others</c:v>
                </c:pt>
              </c:strCache>
            </c:strRef>
          </c:cat>
          <c:val>
            <c:numRef>
              <c:f>slide38!$B$2:$B$15</c:f>
              <c:numCache>
                <c:formatCode>General</c:formatCode>
                <c:ptCount val="14"/>
                <c:pt idx="0">
                  <c:v>4.2153299999999998</c:v>
                </c:pt>
                <c:pt idx="1">
                  <c:v>4.1646559999999999</c:v>
                </c:pt>
                <c:pt idx="2">
                  <c:v>4.1570340000000003</c:v>
                </c:pt>
                <c:pt idx="3">
                  <c:v>4.132396</c:v>
                </c:pt>
                <c:pt idx="4">
                  <c:v>4.1319590000000002</c:v>
                </c:pt>
                <c:pt idx="5">
                  <c:v>4.1221240000000003</c:v>
                </c:pt>
                <c:pt idx="6">
                  <c:v>4.1066839999999996</c:v>
                </c:pt>
                <c:pt idx="7">
                  <c:v>4.0869759999999999</c:v>
                </c:pt>
                <c:pt idx="8">
                  <c:v>4.0787009999999997</c:v>
                </c:pt>
                <c:pt idx="9">
                  <c:v>4.0660809999999996</c:v>
                </c:pt>
                <c:pt idx="10">
                  <c:v>4.0145970000000002</c:v>
                </c:pt>
                <c:pt idx="11">
                  <c:v>3.965325</c:v>
                </c:pt>
                <c:pt idx="12">
                  <c:v>3.9248349999999999</c:v>
                </c:pt>
                <c:pt idx="13">
                  <c:v>3.8849610000000001</c:v>
                </c:pt>
              </c:numCache>
            </c:numRef>
          </c:val>
          <c:extLst>
            <c:ext xmlns:c16="http://schemas.microsoft.com/office/drawing/2014/chart" uri="{C3380CC4-5D6E-409C-BE32-E72D297353CC}">
              <c16:uniqueId val="{00000000-A85D-4A64-9F53-9F6FB7506029}"/>
            </c:ext>
          </c:extLst>
        </c:ser>
        <c:dLbls>
          <c:dLblPos val="outEnd"/>
          <c:showLegendKey val="0"/>
          <c:showVal val="1"/>
          <c:showCatName val="0"/>
          <c:showSerName val="0"/>
          <c:showPercent val="0"/>
          <c:showBubbleSize val="0"/>
        </c:dLbls>
        <c:gapWidth val="219"/>
        <c:overlap val="-27"/>
        <c:axId val="1797839760"/>
        <c:axId val="1797856560"/>
      </c:barChart>
      <c:catAx>
        <c:axId val="1797839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797856560"/>
        <c:crosses val="autoZero"/>
        <c:auto val="1"/>
        <c:lblAlgn val="ctr"/>
        <c:lblOffset val="100"/>
        <c:noMultiLvlLbl val="0"/>
      </c:catAx>
      <c:valAx>
        <c:axId val="1797856560"/>
        <c:scaling>
          <c:orientation val="minMax"/>
        </c:scaling>
        <c:delete val="0"/>
        <c:axPos val="l"/>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IN" sz="1100" b="1"/>
                  <a:t> Average</a:t>
                </a:r>
                <a:r>
                  <a:rPr lang="en-IN" sz="1100" b="1" baseline="0"/>
                  <a:t> Rating</a:t>
                </a:r>
                <a:endParaRPr lang="en-IN" sz="1100" b="1"/>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78397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baseline="0" dirty="0"/>
              <a:t>Average rating by state </a:t>
            </a:r>
            <a:endParaRPr lang="en-US" sz="14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9145394672006253E-2"/>
          <c:y val="1.9370406859090417E-2"/>
          <c:w val="0.92499342618273073"/>
          <c:h val="0.74571057221216319"/>
        </c:manualLayout>
      </c:layout>
      <c:barChart>
        <c:barDir val="col"/>
        <c:grouping val="clustered"/>
        <c:varyColors val="0"/>
        <c:ser>
          <c:idx val="0"/>
          <c:order val="0"/>
          <c:tx>
            <c:strRef>
              <c:f>slide39!$B$1</c:f>
              <c:strCache>
                <c:ptCount val="1"/>
                <c:pt idx="0">
                  <c:v>cust_rating</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slide39!$A$2:$A$21</c:f>
              <c:strCache>
                <c:ptCount val="20"/>
                <c:pt idx="0">
                  <c:v>Goa</c:v>
                </c:pt>
                <c:pt idx="1">
                  <c:v>Punjab</c:v>
                </c:pt>
                <c:pt idx="2">
                  <c:v>Haryana</c:v>
                </c:pt>
                <c:pt idx="3">
                  <c:v>Rajasthan</c:v>
                </c:pt>
                <c:pt idx="4">
                  <c:v>Uttar Pradesh</c:v>
                </c:pt>
                <c:pt idx="5">
                  <c:v>Tamil Nadu</c:v>
                </c:pt>
                <c:pt idx="6">
                  <c:v>Kerala</c:v>
                </c:pt>
                <c:pt idx="7">
                  <c:v>Orissa</c:v>
                </c:pt>
                <c:pt idx="8">
                  <c:v>Maharashtra</c:v>
                </c:pt>
                <c:pt idx="9">
                  <c:v>Arunachal Pradesh</c:v>
                </c:pt>
                <c:pt idx="10">
                  <c:v>Madhya Pradesh</c:v>
                </c:pt>
                <c:pt idx="11">
                  <c:v>Chhattisgarh</c:v>
                </c:pt>
                <c:pt idx="12">
                  <c:v>Gujarat</c:v>
                </c:pt>
                <c:pt idx="13">
                  <c:v>Karnataka</c:v>
                </c:pt>
                <c:pt idx="14">
                  <c:v>Jammu &amp; Kashmir</c:v>
                </c:pt>
                <c:pt idx="15">
                  <c:v>Delhi</c:v>
                </c:pt>
                <c:pt idx="16">
                  <c:v>Andhra Pradesh</c:v>
                </c:pt>
                <c:pt idx="17">
                  <c:v>West Bengal</c:v>
                </c:pt>
                <c:pt idx="18">
                  <c:v>Himachal Pradesh</c:v>
                </c:pt>
                <c:pt idx="19">
                  <c:v>Uttaranchal</c:v>
                </c:pt>
              </c:strCache>
            </c:strRef>
          </c:cat>
          <c:val>
            <c:numRef>
              <c:f>slide39!$B$2:$B$21</c:f>
              <c:numCache>
                <c:formatCode>General</c:formatCode>
                <c:ptCount val="20"/>
                <c:pt idx="0">
                  <c:v>4.8</c:v>
                </c:pt>
                <c:pt idx="1">
                  <c:v>4.2197300000000002</c:v>
                </c:pt>
                <c:pt idx="2">
                  <c:v>4.1771260000000003</c:v>
                </c:pt>
                <c:pt idx="3">
                  <c:v>4.1757419999999996</c:v>
                </c:pt>
                <c:pt idx="4">
                  <c:v>4.1704429999999997</c:v>
                </c:pt>
                <c:pt idx="5">
                  <c:v>4.1634200000000003</c:v>
                </c:pt>
                <c:pt idx="6">
                  <c:v>4.1474859999999998</c:v>
                </c:pt>
                <c:pt idx="7">
                  <c:v>4.1364359999999998</c:v>
                </c:pt>
                <c:pt idx="8">
                  <c:v>4.128088</c:v>
                </c:pt>
                <c:pt idx="9">
                  <c:v>4.1215970000000004</c:v>
                </c:pt>
                <c:pt idx="10">
                  <c:v>4.1191060000000004</c:v>
                </c:pt>
                <c:pt idx="11">
                  <c:v>4.0952000000000002</c:v>
                </c:pt>
                <c:pt idx="12">
                  <c:v>4.088438</c:v>
                </c:pt>
                <c:pt idx="13">
                  <c:v>4.0854809999999997</c:v>
                </c:pt>
                <c:pt idx="14">
                  <c:v>4.0806760000000004</c:v>
                </c:pt>
                <c:pt idx="15">
                  <c:v>4.061852</c:v>
                </c:pt>
                <c:pt idx="16">
                  <c:v>4.0596899999999998</c:v>
                </c:pt>
                <c:pt idx="17">
                  <c:v>4.038888</c:v>
                </c:pt>
                <c:pt idx="18">
                  <c:v>4.0354700000000001</c:v>
                </c:pt>
                <c:pt idx="19">
                  <c:v>3.9175249999999999</c:v>
                </c:pt>
              </c:numCache>
            </c:numRef>
          </c:val>
          <c:extLst>
            <c:ext xmlns:c16="http://schemas.microsoft.com/office/drawing/2014/chart" uri="{C3380CC4-5D6E-409C-BE32-E72D297353CC}">
              <c16:uniqueId val="{00000000-0217-46F8-8433-62176750BEA9}"/>
            </c:ext>
          </c:extLst>
        </c:ser>
        <c:dLbls>
          <c:dLblPos val="outEnd"/>
          <c:showLegendKey val="0"/>
          <c:showVal val="1"/>
          <c:showCatName val="0"/>
          <c:showSerName val="0"/>
          <c:showPercent val="0"/>
          <c:showBubbleSize val="0"/>
        </c:dLbls>
        <c:gapWidth val="219"/>
        <c:overlap val="-27"/>
        <c:axId val="1797855120"/>
        <c:axId val="1797858000"/>
      </c:barChart>
      <c:catAx>
        <c:axId val="1797855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797858000"/>
        <c:crosses val="autoZero"/>
        <c:auto val="1"/>
        <c:lblAlgn val="ctr"/>
        <c:lblOffset val="100"/>
        <c:noMultiLvlLbl val="0"/>
      </c:catAx>
      <c:valAx>
        <c:axId val="179785800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 Customer</a:t>
                </a:r>
                <a:r>
                  <a:rPr lang="en-IN" b="1" baseline="0"/>
                  <a:t> Rating</a:t>
                </a:r>
                <a:endParaRPr lang="en-IN"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7855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AVERAGE</a:t>
            </a:r>
            <a:r>
              <a:rPr lang="en-US" b="1" baseline="0" dirty="0"/>
              <a:t> RATING BY STORE</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3919180511143434E-2"/>
          <c:y val="3.9006159258805871E-2"/>
          <c:w val="0.91012443467339554"/>
          <c:h val="0.83095989617114174"/>
        </c:manualLayout>
      </c:layout>
      <c:barChart>
        <c:barDir val="col"/>
        <c:grouping val="clustered"/>
        <c:varyColors val="0"/>
        <c:ser>
          <c:idx val="0"/>
          <c:order val="0"/>
          <c:tx>
            <c:strRef>
              <c:f>slide40!$B$1</c:f>
              <c:strCache>
                <c:ptCount val="1"/>
                <c:pt idx="0">
                  <c:v>cust_rating</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slide40!$A$2:$A$38</c:f>
              <c:strCache>
                <c:ptCount val="37"/>
                <c:pt idx="0">
                  <c:v>ST138</c:v>
                </c:pt>
                <c:pt idx="1">
                  <c:v>ST301</c:v>
                </c:pt>
                <c:pt idx="2">
                  <c:v>ST414</c:v>
                </c:pt>
                <c:pt idx="3">
                  <c:v>ST130</c:v>
                </c:pt>
                <c:pt idx="4">
                  <c:v>ST106</c:v>
                </c:pt>
                <c:pt idx="5">
                  <c:v>ST230</c:v>
                </c:pt>
                <c:pt idx="6">
                  <c:v>ST120</c:v>
                </c:pt>
                <c:pt idx="7">
                  <c:v>ST603</c:v>
                </c:pt>
                <c:pt idx="8">
                  <c:v>ST593</c:v>
                </c:pt>
                <c:pt idx="9">
                  <c:v>ST135</c:v>
                </c:pt>
                <c:pt idx="10">
                  <c:v>ST118</c:v>
                </c:pt>
                <c:pt idx="11">
                  <c:v>ST218</c:v>
                </c:pt>
                <c:pt idx="12">
                  <c:v>ST555</c:v>
                </c:pt>
                <c:pt idx="13">
                  <c:v>ST188</c:v>
                </c:pt>
                <c:pt idx="14">
                  <c:v>ST110</c:v>
                </c:pt>
                <c:pt idx="15">
                  <c:v>ST253</c:v>
                </c:pt>
                <c:pt idx="16">
                  <c:v>ST132</c:v>
                </c:pt>
                <c:pt idx="17">
                  <c:v>ST144</c:v>
                </c:pt>
                <c:pt idx="18">
                  <c:v>ST354</c:v>
                </c:pt>
                <c:pt idx="19">
                  <c:v>ST129</c:v>
                </c:pt>
                <c:pt idx="20">
                  <c:v>ST166</c:v>
                </c:pt>
                <c:pt idx="21">
                  <c:v>ST125</c:v>
                </c:pt>
                <c:pt idx="22">
                  <c:v>ST112</c:v>
                </c:pt>
                <c:pt idx="23">
                  <c:v>ST410</c:v>
                </c:pt>
                <c:pt idx="24">
                  <c:v>ST102</c:v>
                </c:pt>
                <c:pt idx="25">
                  <c:v>ST116</c:v>
                </c:pt>
                <c:pt idx="26">
                  <c:v>ST233</c:v>
                </c:pt>
                <c:pt idx="27">
                  <c:v>ST103</c:v>
                </c:pt>
                <c:pt idx="28">
                  <c:v>ST186</c:v>
                </c:pt>
                <c:pt idx="29">
                  <c:v>ST199</c:v>
                </c:pt>
                <c:pt idx="30">
                  <c:v>ST101</c:v>
                </c:pt>
                <c:pt idx="31">
                  <c:v>ST177</c:v>
                </c:pt>
                <c:pt idx="32">
                  <c:v>ST133</c:v>
                </c:pt>
                <c:pt idx="33">
                  <c:v>ST167</c:v>
                </c:pt>
                <c:pt idx="34">
                  <c:v>ST463</c:v>
                </c:pt>
                <c:pt idx="35">
                  <c:v>ST143</c:v>
                </c:pt>
                <c:pt idx="36">
                  <c:v>ST180</c:v>
                </c:pt>
              </c:strCache>
            </c:strRef>
          </c:cat>
          <c:val>
            <c:numRef>
              <c:f>slide40!$B$2:$B$38</c:f>
              <c:numCache>
                <c:formatCode>General</c:formatCode>
                <c:ptCount val="37"/>
                <c:pt idx="0">
                  <c:v>4.2649720000000002</c:v>
                </c:pt>
                <c:pt idx="1">
                  <c:v>4.2358349999999998</c:v>
                </c:pt>
                <c:pt idx="2">
                  <c:v>4.2280889999999998</c:v>
                </c:pt>
                <c:pt idx="3">
                  <c:v>4.2132699999999996</c:v>
                </c:pt>
                <c:pt idx="4">
                  <c:v>4.2052300000000002</c:v>
                </c:pt>
                <c:pt idx="5">
                  <c:v>4.1986530000000002</c:v>
                </c:pt>
                <c:pt idx="6">
                  <c:v>4.1940460000000002</c:v>
                </c:pt>
                <c:pt idx="7">
                  <c:v>4.184958</c:v>
                </c:pt>
                <c:pt idx="8">
                  <c:v>4.1718989999999998</c:v>
                </c:pt>
                <c:pt idx="9">
                  <c:v>4.1629420000000001</c:v>
                </c:pt>
                <c:pt idx="10">
                  <c:v>4.1618620000000002</c:v>
                </c:pt>
                <c:pt idx="11">
                  <c:v>4.153022</c:v>
                </c:pt>
                <c:pt idx="12">
                  <c:v>4.1526990000000001</c:v>
                </c:pt>
                <c:pt idx="13">
                  <c:v>4.1404319999999997</c:v>
                </c:pt>
                <c:pt idx="14">
                  <c:v>4.1320329999999998</c:v>
                </c:pt>
                <c:pt idx="15">
                  <c:v>4.1304340000000002</c:v>
                </c:pt>
                <c:pt idx="16">
                  <c:v>4.1192859999999998</c:v>
                </c:pt>
                <c:pt idx="17">
                  <c:v>4.1178980000000003</c:v>
                </c:pt>
                <c:pt idx="18">
                  <c:v>4.115596</c:v>
                </c:pt>
                <c:pt idx="19">
                  <c:v>4.1142089999999998</c:v>
                </c:pt>
                <c:pt idx="20">
                  <c:v>4.090382</c:v>
                </c:pt>
                <c:pt idx="21">
                  <c:v>4.0902640000000003</c:v>
                </c:pt>
                <c:pt idx="22">
                  <c:v>4.0811000000000002</c:v>
                </c:pt>
                <c:pt idx="23">
                  <c:v>4.0775300000000003</c:v>
                </c:pt>
                <c:pt idx="24">
                  <c:v>4.076759</c:v>
                </c:pt>
                <c:pt idx="25">
                  <c:v>4.0744629999999997</c:v>
                </c:pt>
                <c:pt idx="26">
                  <c:v>4.0591030000000003</c:v>
                </c:pt>
                <c:pt idx="27">
                  <c:v>4.0559060000000002</c:v>
                </c:pt>
                <c:pt idx="28">
                  <c:v>4.0499140000000002</c:v>
                </c:pt>
                <c:pt idx="29">
                  <c:v>4.0257769999999997</c:v>
                </c:pt>
                <c:pt idx="30">
                  <c:v>4.0116170000000002</c:v>
                </c:pt>
                <c:pt idx="31">
                  <c:v>4.0100280000000001</c:v>
                </c:pt>
                <c:pt idx="32">
                  <c:v>3.9932370000000001</c:v>
                </c:pt>
                <c:pt idx="33">
                  <c:v>3.9752519999999998</c:v>
                </c:pt>
                <c:pt idx="34">
                  <c:v>3.9263520000000001</c:v>
                </c:pt>
                <c:pt idx="35">
                  <c:v>3.9122659999999998</c:v>
                </c:pt>
                <c:pt idx="36">
                  <c:v>3.7641939999999998</c:v>
                </c:pt>
              </c:numCache>
            </c:numRef>
          </c:val>
          <c:extLst>
            <c:ext xmlns:c16="http://schemas.microsoft.com/office/drawing/2014/chart" uri="{C3380CC4-5D6E-409C-BE32-E72D297353CC}">
              <c16:uniqueId val="{00000000-1AEB-4BA6-ADAF-4DCB2EB76A34}"/>
            </c:ext>
          </c:extLst>
        </c:ser>
        <c:dLbls>
          <c:dLblPos val="outEnd"/>
          <c:showLegendKey val="0"/>
          <c:showVal val="1"/>
          <c:showCatName val="0"/>
          <c:showSerName val="0"/>
          <c:showPercent val="0"/>
          <c:showBubbleSize val="0"/>
        </c:dLbls>
        <c:gapWidth val="219"/>
        <c:overlap val="-27"/>
        <c:axId val="1540338624"/>
        <c:axId val="1540345344"/>
      </c:barChart>
      <c:catAx>
        <c:axId val="1540338624"/>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sz="1200" b="1"/>
                  <a:t>Store</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40345344"/>
        <c:crosses val="autoZero"/>
        <c:auto val="1"/>
        <c:lblAlgn val="ctr"/>
        <c:lblOffset val="100"/>
        <c:noMultiLvlLbl val="0"/>
      </c:catAx>
      <c:valAx>
        <c:axId val="1540345344"/>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IN" sz="1200" b="1"/>
                  <a:t>Average</a:t>
                </a:r>
                <a:r>
                  <a:rPr lang="en-IN" sz="1200" b="1" baseline="0"/>
                  <a:t> Rating</a:t>
                </a:r>
                <a:endParaRPr lang="en-IN" sz="1200" b="1"/>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0338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[ppt_retail_slide.xlsx]slide41!PivotTable3</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a:t>Customer Retention Month</a:t>
            </a:r>
            <a:r>
              <a:rPr lang="en-US" sz="1200" b="1" baseline="0"/>
              <a:t> on Month</a:t>
            </a:r>
            <a:endParaRPr lang="en-US" sz="12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0,&quot;K&quot;;\-#.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0,&quot;K&quot;;\-#.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quot;K&quot;;\-#.0,&quot;K&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slide41!$F$3</c:f>
              <c:strCache>
                <c:ptCount val="1"/>
                <c:pt idx="0">
                  <c:v>Total</c:v>
                </c:pt>
              </c:strCache>
            </c:strRef>
          </c:tx>
          <c:spPr>
            <a:solidFill>
              <a:schemeClr val="accent1"/>
            </a:solidFill>
            <a:ln>
              <a:noFill/>
            </a:ln>
            <a:effectLst/>
          </c:spPr>
          <c:invertIfNegative val="0"/>
          <c:dLbls>
            <c:numFmt formatCode="#.0,&quot;K&quot;;\-#.0,&quot;K&quot;"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slide41!$E$4:$E$31</c:f>
              <c:multiLvlStrCache>
                <c:ptCount val="24"/>
                <c:lvl>
                  <c:pt idx="0">
                    <c:v>9</c:v>
                  </c:pt>
                  <c:pt idx="1">
                    <c:v>10</c:v>
                  </c:pt>
                  <c:pt idx="2">
                    <c:v>12</c:v>
                  </c:pt>
                  <c:pt idx="3">
                    <c:v>1</c:v>
                  </c:pt>
                  <c:pt idx="4">
                    <c:v>2</c:v>
                  </c:pt>
                  <c:pt idx="5">
                    <c:v>3</c:v>
                  </c:pt>
                  <c:pt idx="6">
                    <c:v>4</c:v>
                  </c:pt>
                  <c:pt idx="7">
                    <c:v>5</c:v>
                  </c:pt>
                  <c:pt idx="8">
                    <c:v>6</c:v>
                  </c:pt>
                  <c:pt idx="9">
                    <c:v>7</c:v>
                  </c:pt>
                  <c:pt idx="10">
                    <c:v>8</c:v>
                  </c:pt>
                  <c:pt idx="11">
                    <c:v>9</c:v>
                  </c:pt>
                  <c:pt idx="12">
                    <c:v>10</c:v>
                  </c:pt>
                  <c:pt idx="13">
                    <c:v>11</c:v>
                  </c:pt>
                  <c:pt idx="14">
                    <c:v>12</c:v>
                  </c:pt>
                  <c:pt idx="15">
                    <c:v>1</c:v>
                  </c:pt>
                  <c:pt idx="16">
                    <c:v>2</c:v>
                  </c:pt>
                  <c:pt idx="17">
                    <c:v>3</c:v>
                  </c:pt>
                  <c:pt idx="18">
                    <c:v>4</c:v>
                  </c:pt>
                  <c:pt idx="19">
                    <c:v>5</c:v>
                  </c:pt>
                  <c:pt idx="20">
                    <c:v>6</c:v>
                  </c:pt>
                  <c:pt idx="21">
                    <c:v>7</c:v>
                  </c:pt>
                  <c:pt idx="22">
                    <c:v>8</c:v>
                  </c:pt>
                  <c:pt idx="23">
                    <c:v>9</c:v>
                  </c:pt>
                </c:lvl>
                <c:lvl>
                  <c:pt idx="0">
                    <c:v>2021</c:v>
                  </c:pt>
                  <c:pt idx="3">
                    <c:v>2022</c:v>
                  </c:pt>
                  <c:pt idx="15">
                    <c:v>2023</c:v>
                  </c:pt>
                </c:lvl>
              </c:multiLvlStrCache>
            </c:multiLvlStrRef>
          </c:cat>
          <c:val>
            <c:numRef>
              <c:f>slide41!$F$4:$F$31</c:f>
              <c:numCache>
                <c:formatCode>General</c:formatCode>
                <c:ptCount val="24"/>
                <c:pt idx="0">
                  <c:v>1</c:v>
                </c:pt>
                <c:pt idx="1">
                  <c:v>299</c:v>
                </c:pt>
                <c:pt idx="2">
                  <c:v>1</c:v>
                </c:pt>
                <c:pt idx="3">
                  <c:v>560</c:v>
                </c:pt>
                <c:pt idx="4">
                  <c:v>1606</c:v>
                </c:pt>
                <c:pt idx="5">
                  <c:v>2343</c:v>
                </c:pt>
                <c:pt idx="6">
                  <c:v>2076</c:v>
                </c:pt>
                <c:pt idx="7">
                  <c:v>3574</c:v>
                </c:pt>
                <c:pt idx="8">
                  <c:v>3318</c:v>
                </c:pt>
                <c:pt idx="9">
                  <c:v>3575</c:v>
                </c:pt>
                <c:pt idx="10">
                  <c:v>4314</c:v>
                </c:pt>
                <c:pt idx="11">
                  <c:v>4099</c:v>
                </c:pt>
                <c:pt idx="12">
                  <c:v>4420</c:v>
                </c:pt>
                <c:pt idx="13">
                  <c:v>6179</c:v>
                </c:pt>
                <c:pt idx="14">
                  <c:v>6646</c:v>
                </c:pt>
                <c:pt idx="15">
                  <c:v>6515</c:v>
                </c:pt>
                <c:pt idx="16">
                  <c:v>6324</c:v>
                </c:pt>
                <c:pt idx="17">
                  <c:v>7525</c:v>
                </c:pt>
                <c:pt idx="18">
                  <c:v>6548</c:v>
                </c:pt>
                <c:pt idx="19">
                  <c:v>7444</c:v>
                </c:pt>
                <c:pt idx="20">
                  <c:v>5924</c:v>
                </c:pt>
                <c:pt idx="21">
                  <c:v>5832</c:v>
                </c:pt>
                <c:pt idx="22">
                  <c:v>7698</c:v>
                </c:pt>
                <c:pt idx="23">
                  <c:v>77</c:v>
                </c:pt>
              </c:numCache>
            </c:numRef>
          </c:val>
          <c:extLst>
            <c:ext xmlns:c16="http://schemas.microsoft.com/office/drawing/2014/chart" uri="{C3380CC4-5D6E-409C-BE32-E72D297353CC}">
              <c16:uniqueId val="{00000000-1D8B-491A-B5C3-B1378B6DD20A}"/>
            </c:ext>
          </c:extLst>
        </c:ser>
        <c:dLbls>
          <c:dLblPos val="outEnd"/>
          <c:showLegendKey val="0"/>
          <c:showVal val="1"/>
          <c:showCatName val="0"/>
          <c:showSerName val="0"/>
          <c:showPercent val="0"/>
          <c:showBubbleSize val="0"/>
        </c:dLbls>
        <c:gapWidth val="219"/>
        <c:overlap val="-27"/>
        <c:axId val="43842208"/>
        <c:axId val="43860928"/>
      </c:barChart>
      <c:catAx>
        <c:axId val="438422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Year-Month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60928"/>
        <c:crosses val="autoZero"/>
        <c:auto val="1"/>
        <c:lblAlgn val="ctr"/>
        <c:lblOffset val="100"/>
        <c:noMultiLvlLbl val="0"/>
      </c:catAx>
      <c:valAx>
        <c:axId val="4386092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Customer</a:t>
                </a:r>
                <a:r>
                  <a:rPr lang="en-IN" sz="1100" b="1" baseline="0"/>
                  <a:t> Retention</a:t>
                </a:r>
                <a:endParaRPr lang="en-IN" sz="1100"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0,&quot;K&quot;;\-#.0,&quot;K&quot;"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3842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800" b="1" dirty="0"/>
              <a:t>Time-wise</a:t>
            </a:r>
            <a:r>
              <a:rPr lang="en-US" sz="1800" b="1" baseline="0" dirty="0"/>
              <a:t> </a:t>
            </a:r>
            <a:r>
              <a:rPr lang="en-US" sz="1800" b="1" dirty="0"/>
              <a:t>order</a:t>
            </a:r>
            <a:r>
              <a:rPr lang="en-US" sz="1800" b="1" baseline="0" dirty="0"/>
              <a:t> </a:t>
            </a:r>
            <a:r>
              <a:rPr lang="en-US" sz="1800" b="1" dirty="0"/>
              <a:t>count</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000000000000003"/>
          <c:y val="0.21692193590552361"/>
          <c:w val="0.64611132983377073"/>
          <c:h val="0.68486507627937754"/>
        </c:manualLayout>
      </c:layout>
      <c:pieChart>
        <c:varyColors val="1"/>
        <c:ser>
          <c:idx val="0"/>
          <c:order val="0"/>
          <c:tx>
            <c:strRef>
              <c:f>slide42!$B$1</c:f>
              <c:strCache>
                <c:ptCount val="1"/>
                <c:pt idx="0">
                  <c:v>order_count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C07-4D41-B387-3E42BE8679A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C07-4D41-B387-3E42BE8679A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C07-4D41-B387-3E42BE8679A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C07-4D41-B387-3E42BE8679A1}"/>
              </c:ext>
            </c:extLst>
          </c:dPt>
          <c:dLbls>
            <c:dLbl>
              <c:idx val="0"/>
              <c:layout>
                <c:manualLayout>
                  <c:x val="-4.1086395450568677E-2"/>
                  <c:y val="7.5557515538160397E-2"/>
                </c:manualLayout>
              </c:layout>
              <c:numFmt formatCode="#.00,&quot;K&quot;;\-#.00,&quot;K&quot;" sourceLinked="0"/>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prstClr val="white">
                          <a:lumMod val="75000"/>
                          <a:lumOff val="25000"/>
                        </a:prst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41782261592300962"/>
                      <c:h val="0.10399266175365683"/>
                    </c:manualLayout>
                  </c15:layout>
                </c:ext>
                <c:ext xmlns:c16="http://schemas.microsoft.com/office/drawing/2014/chart" uri="{C3380CC4-5D6E-409C-BE32-E72D297353CC}">
                  <c16:uniqueId val="{00000001-AC07-4D41-B387-3E42BE8679A1}"/>
                </c:ext>
              </c:extLst>
            </c:dLbl>
            <c:dLbl>
              <c:idx val="1"/>
              <c:layout>
                <c:manualLayout>
                  <c:x val="-2.3611001749781278E-2"/>
                  <c:y val="-9.8973403303094523E-2"/>
                </c:manualLayout>
              </c:layout>
              <c:numFmt formatCode="#.00,&quot;K&quot;;\-#.00,&quot;K&quot;" sourceLinked="0"/>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prstClr val="white">
                          <a:lumMod val="75000"/>
                          <a:lumOff val="25000"/>
                        </a:prst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3913751093613298"/>
                      <c:h val="0.10399267898700661"/>
                    </c:manualLayout>
                  </c15:layout>
                </c:ext>
                <c:ext xmlns:c16="http://schemas.microsoft.com/office/drawing/2014/chart" uri="{C3380CC4-5D6E-409C-BE32-E72D297353CC}">
                  <c16:uniqueId val="{00000003-AC07-4D41-B387-3E42BE8679A1}"/>
                </c:ext>
              </c:extLst>
            </c:dLbl>
            <c:dLbl>
              <c:idx val="2"/>
              <c:dLblPos val="outEnd"/>
              <c:showLegendKey val="0"/>
              <c:showVal val="1"/>
              <c:showCatName val="1"/>
              <c:showSerName val="0"/>
              <c:showPercent val="0"/>
              <c:showBubbleSize val="0"/>
              <c:extLst>
                <c:ext xmlns:c15="http://schemas.microsoft.com/office/drawing/2012/chart" uri="{CE6537A1-D6FC-4f65-9D91-7224C49458BB}">
                  <c15:layout>
                    <c:manualLayout>
                      <c:w val="0.46561111111111109"/>
                      <c:h val="8.6990110283556549E-2"/>
                    </c:manualLayout>
                  </c15:layout>
                </c:ext>
                <c:ext xmlns:c16="http://schemas.microsoft.com/office/drawing/2014/chart" uri="{C3380CC4-5D6E-409C-BE32-E72D297353CC}">
                  <c16:uniqueId val="{00000005-AC07-4D41-B387-3E42BE8679A1}"/>
                </c:ext>
              </c:extLst>
            </c:dLbl>
            <c:dLbl>
              <c:idx val="3"/>
              <c:layout>
                <c:manualLayout>
                  <c:x val="0.1"/>
                  <c:y val="0.12309728079633971"/>
                </c:manualLayout>
              </c:layout>
              <c:tx>
                <c:rich>
                  <a:bodyPr rot="0" spcFirstLastPara="1" vertOverflow="ellipsis" vert="horz" wrap="square" lIns="38100" tIns="19050" rIns="38100" bIns="19050" anchor="ctr" anchorCtr="0">
                    <a:spAutoFit/>
                  </a:bodyPr>
                  <a:lstStyle/>
                  <a:p>
                    <a:pPr algn="ctr" rtl="0">
                      <a:defRPr lang="en-US" sz="1200" b="1" i="0" u="none" strike="noStrike" kern="1200" baseline="0">
                        <a:solidFill>
                          <a:prstClr val="white">
                            <a:lumMod val="75000"/>
                            <a:lumOff val="25000"/>
                          </a:prstClr>
                        </a:solidFill>
                        <a:latin typeface="+mn-lt"/>
                        <a:ea typeface="+mn-ea"/>
                        <a:cs typeface="+mn-cs"/>
                      </a:defRPr>
                    </a:pPr>
                    <a:fld id="{9F6CCEA4-01F8-4B77-A266-8FC8D5F1D3B7}" type="CATEGORYNAME">
                      <a:rPr lang="en-US" sz="1200" b="1" i="0" u="none" strike="noStrike" kern="1200" baseline="0">
                        <a:solidFill>
                          <a:prstClr val="white">
                            <a:lumMod val="75000"/>
                            <a:lumOff val="25000"/>
                          </a:prstClr>
                        </a:solidFill>
                        <a:latin typeface="+mn-lt"/>
                        <a:ea typeface="+mn-ea"/>
                        <a:cs typeface="+mn-cs"/>
                      </a:rPr>
                      <a:pPr algn="ctr" rtl="0">
                        <a:defRPr lang="en-US" sz="1200" b="1">
                          <a:solidFill>
                            <a:prstClr val="white">
                              <a:lumMod val="75000"/>
                              <a:lumOff val="25000"/>
                            </a:prstClr>
                          </a:solidFill>
                        </a:defRPr>
                      </a:pPr>
                      <a:t>[CATEGORY NAME]</a:t>
                    </a:fld>
                    <a:r>
                      <a:rPr lang="en-US" sz="1200" baseline="0" dirty="0"/>
                      <a:t>, </a:t>
                    </a:r>
                    <a:fld id="{4DD585C4-EF6D-4D24-B8C8-C0C89AA81BF1}" type="VALUE">
                      <a:rPr lang="en-US" sz="1200" baseline="0"/>
                      <a:pPr algn="ctr" rtl="0">
                        <a:defRPr lang="en-US" sz="1200" b="1">
                          <a:solidFill>
                            <a:prstClr val="white">
                              <a:lumMod val="75000"/>
                              <a:lumOff val="25000"/>
                            </a:prstClr>
                          </a:solidFill>
                        </a:defRPr>
                      </a:pPr>
                      <a:t>[VALUE]</a:t>
                    </a:fld>
                    <a:endParaRPr lang="en-US" sz="1200" baseline="0" dirty="0"/>
                  </a:p>
                </c:rich>
              </c:tx>
              <c:numFmt formatCode="#.00,&quot;K&quot;;\-#.00,&quot;K&quot;" sourceLinked="0"/>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prstClr val="white">
                          <a:lumMod val="75000"/>
                          <a:lumOff val="25000"/>
                        </a:prst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31358333333333333"/>
                      <c:h val="0.10399261432469104"/>
                    </c:manualLayout>
                  </c15:layout>
                  <c15:dlblFieldTable/>
                  <c15:showDataLabelsRange val="0"/>
                </c:ext>
                <c:ext xmlns:c16="http://schemas.microsoft.com/office/drawing/2014/chart" uri="{C3380CC4-5D6E-409C-BE32-E72D297353CC}">
                  <c16:uniqueId val="{00000007-AC07-4D41-B387-3E42BE8679A1}"/>
                </c:ext>
              </c:extLst>
            </c:dLbl>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slide42!$A$2:$A$5</c:f>
              <c:strCache>
                <c:ptCount val="4"/>
                <c:pt idx="0">
                  <c:v>Morning_order</c:v>
                </c:pt>
                <c:pt idx="1">
                  <c:v>Afternoon_order</c:v>
                </c:pt>
                <c:pt idx="2">
                  <c:v>Evening_order</c:v>
                </c:pt>
                <c:pt idx="3">
                  <c:v>Night_order</c:v>
                </c:pt>
              </c:strCache>
            </c:strRef>
          </c:cat>
          <c:val>
            <c:numRef>
              <c:f>slide42!$B$2:$B$5</c:f>
              <c:numCache>
                <c:formatCode>General</c:formatCode>
                <c:ptCount val="4"/>
                <c:pt idx="0">
                  <c:v>22056</c:v>
                </c:pt>
                <c:pt idx="1">
                  <c:v>12288</c:v>
                </c:pt>
                <c:pt idx="2">
                  <c:v>11588</c:v>
                </c:pt>
                <c:pt idx="3">
                  <c:v>7957</c:v>
                </c:pt>
              </c:numCache>
            </c:numRef>
          </c:val>
          <c:extLst>
            <c:ext xmlns:c16="http://schemas.microsoft.com/office/drawing/2014/chart" uri="{C3380CC4-5D6E-409C-BE32-E72D297353CC}">
              <c16:uniqueId val="{00000008-AC07-4D41-B387-3E42BE8679A1}"/>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t>Time-wise Revenue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807895888013998"/>
          <c:y val="0.20173997242666647"/>
          <c:w val="0.63625940507436574"/>
          <c:h val="0.79479013720547598"/>
        </c:manualLayout>
      </c:layout>
      <c:pieChart>
        <c:varyColors val="1"/>
        <c:ser>
          <c:idx val="0"/>
          <c:order val="0"/>
          <c:tx>
            <c:strRef>
              <c:f>slide42!$I$1</c:f>
              <c:strCache>
                <c:ptCount val="1"/>
                <c:pt idx="0">
                  <c:v>revenue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979-4769-9196-C489D2FE7D7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979-4769-9196-C489D2FE7D7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979-4769-9196-C489D2FE7D7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979-4769-9196-C489D2FE7D71}"/>
              </c:ext>
            </c:extLst>
          </c:dPt>
          <c:dLbls>
            <c:dLbl>
              <c:idx val="0"/>
              <c:layout>
                <c:manualLayout>
                  <c:x val="-0.23333333333333345"/>
                  <c:y val="0.10062682066786927"/>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979-4769-9196-C489D2FE7D71}"/>
                </c:ext>
              </c:extLst>
            </c:dLbl>
            <c:dLbl>
              <c:idx val="1"/>
              <c:layout>
                <c:manualLayout>
                  <c:x val="0.10555555555555556"/>
                  <c:y val="-0.16655473765716269"/>
                </c:manualLayout>
              </c:layout>
              <c:tx>
                <c:rich>
                  <a:bodyPr/>
                  <a:lstStyle/>
                  <a:p>
                    <a:fld id="{9C4C228D-B9F3-4416-BB80-BC396AD4958E}" type="CATEGORYNAME">
                      <a:rPr lang="en-US" sz="1100" b="1" i="0" u="none" strike="noStrike" kern="1200" baseline="0">
                        <a:solidFill>
                          <a:prstClr val="white">
                            <a:lumMod val="75000"/>
                            <a:lumOff val="25000"/>
                          </a:prstClr>
                        </a:solidFill>
                        <a:latin typeface="+mn-lt"/>
                        <a:ea typeface="+mn-ea"/>
                        <a:cs typeface="+mn-cs"/>
                      </a:rPr>
                      <a:pPr/>
                      <a:t>[CATEGORY NAME]</a:t>
                    </a:fld>
                    <a:r>
                      <a:rPr lang="en-US" sz="1100" b="1" i="0" u="none" strike="noStrike" kern="1200" baseline="0">
                        <a:solidFill>
                          <a:prstClr val="white">
                            <a:lumMod val="75000"/>
                            <a:lumOff val="25000"/>
                          </a:prstClr>
                        </a:solidFill>
                        <a:latin typeface="+mn-lt"/>
                        <a:ea typeface="+mn-ea"/>
                        <a:cs typeface="+mn-cs"/>
                      </a:rPr>
                      <a:t>, </a:t>
                    </a:r>
                    <a:fld id="{E632E93D-9EF7-42FD-935E-BC2B26F87770}" type="VALUE">
                      <a:rPr lang="en-US" sz="1100" b="1" i="0" u="none" strike="noStrike" kern="1200" baseline="0">
                        <a:solidFill>
                          <a:prstClr val="white">
                            <a:lumMod val="75000"/>
                            <a:lumOff val="25000"/>
                          </a:prstClr>
                        </a:solidFill>
                        <a:latin typeface="+mn-lt"/>
                        <a:ea typeface="+mn-ea"/>
                        <a:cs typeface="+mn-cs"/>
                      </a:rPr>
                      <a:pPr/>
                      <a:t>[VALUE]</a:t>
                    </a:fld>
                    <a:endParaRPr lang="en-US" sz="1100" b="1" i="0" u="none" strike="noStrike" kern="1200" baseline="0">
                      <a:solidFill>
                        <a:prstClr val="white">
                          <a:lumMod val="75000"/>
                          <a:lumOff val="25000"/>
                        </a:prstClr>
                      </a:solidFill>
                      <a:latin typeface="+mn-lt"/>
                      <a:ea typeface="+mn-ea"/>
                      <a:cs typeface="+mn-cs"/>
                    </a:endParaRPr>
                  </a:p>
                </c:rich>
              </c:tx>
              <c:dLblPos val="bestFit"/>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B979-4769-9196-C489D2FE7D71}"/>
                </c:ext>
              </c:extLst>
            </c:dLbl>
            <c:dLbl>
              <c:idx val="2"/>
              <c:layout>
                <c:manualLayout>
                  <c:x val="0.23333333333333328"/>
                  <c:y val="1.3879561471430171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979-4769-9196-C489D2FE7D71}"/>
                </c:ext>
              </c:extLst>
            </c:dLbl>
            <c:dLbl>
              <c:idx val="3"/>
              <c:layout>
                <c:manualLayout>
                  <c:x val="0.125"/>
                  <c:y val="0.14573539545001746"/>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979-4769-9196-C489D2FE7D71}"/>
                </c:ext>
              </c:extLst>
            </c:dLbl>
            <c:numFmt formatCode="#.00,,&quot;M&quot;;\-#.00,,&quot;M&quot;" sourceLinked="0"/>
            <c:spPr>
              <a:noFill/>
              <a:ln>
                <a:noFill/>
              </a:ln>
              <a:effectLst/>
            </c:spPr>
            <c:txPr>
              <a:bodyPr rot="0" spcFirstLastPara="1" vertOverflow="ellipsis" vert="horz" wrap="square" lIns="38100" tIns="19050" rIns="38100" bIns="19050" anchor="ctr" anchorCtr="0">
                <a:spAutoFit/>
              </a:bodyPr>
              <a:lstStyle/>
              <a:p>
                <a:pPr algn="ctr">
                  <a:defRPr lang="en-US" sz="1200" b="1" i="0" u="none" strike="noStrike" kern="1200" baseline="0">
                    <a:solidFill>
                      <a:prstClr val="white">
                        <a:lumMod val="75000"/>
                        <a:lumOff val="25000"/>
                      </a:prstClr>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slide42!$H$2:$H$5</c:f>
              <c:strCache>
                <c:ptCount val="4"/>
                <c:pt idx="0">
                  <c:v>Morning_order</c:v>
                </c:pt>
                <c:pt idx="1">
                  <c:v>Afternoon_order</c:v>
                </c:pt>
                <c:pt idx="2">
                  <c:v>Evening_order</c:v>
                </c:pt>
                <c:pt idx="3">
                  <c:v>Night_order</c:v>
                </c:pt>
              </c:strCache>
            </c:strRef>
          </c:cat>
          <c:val>
            <c:numRef>
              <c:f>slide42!$I$2:$I$5</c:f>
              <c:numCache>
                <c:formatCode>General</c:formatCode>
                <c:ptCount val="4"/>
                <c:pt idx="0">
                  <c:v>6667149</c:v>
                </c:pt>
                <c:pt idx="1">
                  <c:v>3540766</c:v>
                </c:pt>
                <c:pt idx="2">
                  <c:v>3191303</c:v>
                </c:pt>
                <c:pt idx="3">
                  <c:v>2055531</c:v>
                </c:pt>
              </c:numCache>
            </c:numRef>
          </c:val>
          <c:extLst>
            <c:ext xmlns:c16="http://schemas.microsoft.com/office/drawing/2014/chart" uri="{C3380CC4-5D6E-409C-BE32-E72D297353CC}">
              <c16:uniqueId val="{00000008-B979-4769-9196-C489D2FE7D7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t>Total_Sales by</a:t>
            </a:r>
            <a:r>
              <a:rPr lang="en-US" sz="1600" b="1" baseline="0"/>
              <a:t> Category</a:t>
            </a:r>
            <a:endParaRPr lang="en-US" sz="16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slide6!$B$1</c:f>
              <c:strCache>
                <c:ptCount val="1"/>
                <c:pt idx="0">
                  <c:v>Total_Sales</c:v>
                </c:pt>
              </c:strCache>
            </c:strRef>
          </c:tx>
          <c:spPr>
            <a:solidFill>
              <a:schemeClr val="accent1"/>
            </a:solidFill>
            <a:ln>
              <a:noFill/>
            </a:ln>
            <a:effectLst/>
          </c:spPr>
          <c:invertIfNegative val="0"/>
          <c:dLbls>
            <c:numFmt formatCode="#.#,,&quot;M&quot;;\-#.#,,&quot;M&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slide6!$A$2:$A$15</c:f>
              <c:strCache>
                <c:ptCount val="14"/>
                <c:pt idx="0">
                  <c:v>Toys &amp; Gifts</c:v>
                </c:pt>
                <c:pt idx="1">
                  <c:v>Home_Appliances</c:v>
                </c:pt>
                <c:pt idx="2">
                  <c:v>Baby</c:v>
                </c:pt>
                <c:pt idx="3">
                  <c:v>Food &amp; Beverages</c:v>
                </c:pt>
                <c:pt idx="4">
                  <c:v>Luggage_Accessories</c:v>
                </c:pt>
                <c:pt idx="5">
                  <c:v>Furniture</c:v>
                </c:pt>
                <c:pt idx="6">
                  <c:v>Computers &amp; Accessories</c:v>
                </c:pt>
                <c:pt idx="7">
                  <c:v>Construction_Tools</c:v>
                </c:pt>
                <c:pt idx="8">
                  <c:v>Stationery</c:v>
                </c:pt>
                <c:pt idx="9">
                  <c:v>Auto</c:v>
                </c:pt>
                <c:pt idx="10">
                  <c:v>Electronics</c:v>
                </c:pt>
                <c:pt idx="11">
                  <c:v>Pet_Shop</c:v>
                </c:pt>
                <c:pt idx="12">
                  <c:v>Fashion</c:v>
                </c:pt>
                <c:pt idx="13">
                  <c:v>Others</c:v>
                </c:pt>
              </c:strCache>
            </c:strRef>
          </c:cat>
          <c:val>
            <c:numRef>
              <c:f>slide6!$B$2:$B$15</c:f>
              <c:numCache>
                <c:formatCode>General</c:formatCode>
                <c:ptCount val="14"/>
                <c:pt idx="0">
                  <c:v>2599779.10720638</c:v>
                </c:pt>
                <c:pt idx="1">
                  <c:v>1756928.4317889099</c:v>
                </c:pt>
                <c:pt idx="2">
                  <c:v>1638927.6303258601</c:v>
                </c:pt>
                <c:pt idx="3">
                  <c:v>1624785.6196256301</c:v>
                </c:pt>
                <c:pt idx="4">
                  <c:v>1619715.3498086899</c:v>
                </c:pt>
                <c:pt idx="5">
                  <c:v>1304725.0901188799</c:v>
                </c:pt>
                <c:pt idx="6">
                  <c:v>1257200.53954573</c:v>
                </c:pt>
                <c:pt idx="7">
                  <c:v>1089578.8802765401</c:v>
                </c:pt>
                <c:pt idx="8">
                  <c:v>664706.35984668694</c:v>
                </c:pt>
                <c:pt idx="9">
                  <c:v>664250.67007668805</c:v>
                </c:pt>
                <c:pt idx="10">
                  <c:v>544334.41030558595</c:v>
                </c:pt>
                <c:pt idx="11">
                  <c:v>247922.000254313</c:v>
                </c:pt>
                <c:pt idx="12">
                  <c:v>230227.589984894</c:v>
                </c:pt>
                <c:pt idx="13">
                  <c:v>211183.18044796001</c:v>
                </c:pt>
              </c:numCache>
            </c:numRef>
          </c:val>
          <c:extLst>
            <c:ext xmlns:c16="http://schemas.microsoft.com/office/drawing/2014/chart" uri="{C3380CC4-5D6E-409C-BE32-E72D297353CC}">
              <c16:uniqueId val="{00000000-184B-4E3C-8D59-0CFA731A0A9B}"/>
            </c:ext>
          </c:extLst>
        </c:ser>
        <c:dLbls>
          <c:showLegendKey val="0"/>
          <c:showVal val="0"/>
          <c:showCatName val="0"/>
          <c:showSerName val="0"/>
          <c:showPercent val="0"/>
          <c:showBubbleSize val="0"/>
        </c:dLbls>
        <c:gapWidth val="96"/>
        <c:overlap val="10"/>
        <c:axId val="545386432"/>
        <c:axId val="545384992"/>
      </c:barChart>
      <c:catAx>
        <c:axId val="54538643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545384992"/>
        <c:crosses val="autoZero"/>
        <c:auto val="1"/>
        <c:lblAlgn val="ctr"/>
        <c:lblOffset val="100"/>
        <c:noMultiLvlLbl val="0"/>
      </c:catAx>
      <c:valAx>
        <c:axId val="545384992"/>
        <c:scaling>
          <c:orientation val="minMax"/>
        </c:scaling>
        <c:delete val="1"/>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IN" sz="1100" b="1"/>
                  <a:t>Total Sales in</a:t>
                </a:r>
                <a:r>
                  <a:rPr lang="en-IN" sz="1100" b="1" baseline="0"/>
                  <a:t> Millions</a:t>
                </a:r>
                <a:endParaRPr lang="en-IN" sz="1100" b="1"/>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out"/>
        <c:minorTickMark val="none"/>
        <c:tickLblPos val="nextTo"/>
        <c:crossAx val="545386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r>
              <a:rPr lang="en-US" sz="1600" b="1" dirty="0"/>
              <a:t>Top</a:t>
            </a:r>
            <a:r>
              <a:rPr lang="en-US" sz="1600" b="1" baseline="0" dirty="0"/>
              <a:t> 5 Categories in each Region</a:t>
            </a:r>
            <a:endParaRPr lang="en-US" sz="1600" b="1" dirty="0"/>
          </a:p>
        </c:rich>
      </c:tx>
      <c:overlay val="0"/>
      <c:spPr>
        <a:noFill/>
        <a:ln>
          <a:noFill/>
        </a:ln>
        <a:effectLst/>
      </c:spPr>
      <c:txPr>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slide7!$C$1</c:f>
              <c:strCache>
                <c:ptCount val="1"/>
                <c:pt idx="0">
                  <c:v>Total_Category_Ordered</c:v>
                </c:pt>
              </c:strCache>
            </c:strRef>
          </c:tx>
          <c:spPr>
            <a:solidFill>
              <a:schemeClr val="accent1"/>
            </a:solidFill>
            <a:ln w="0">
              <a:solidFill>
                <a:schemeClr val="accent1"/>
              </a:solidFill>
            </a:ln>
            <a:effectLst/>
          </c:spPr>
          <c:invertIfNegative val="0"/>
          <c:dPt>
            <c:idx val="0"/>
            <c:invertIfNegative val="0"/>
            <c:bubble3D val="0"/>
            <c:spPr>
              <a:solidFill>
                <a:schemeClr val="accent4">
                  <a:lumMod val="20000"/>
                  <a:lumOff val="80000"/>
                </a:schemeClr>
              </a:solidFill>
              <a:ln w="0">
                <a:solidFill>
                  <a:schemeClr val="accent1"/>
                </a:solidFill>
              </a:ln>
              <a:effectLst/>
            </c:spPr>
            <c:extLst>
              <c:ext xmlns:c16="http://schemas.microsoft.com/office/drawing/2014/chart" uri="{C3380CC4-5D6E-409C-BE32-E72D297353CC}">
                <c16:uniqueId val="{00000001-D730-4E3E-8E89-3BEFCA3B4637}"/>
              </c:ext>
            </c:extLst>
          </c:dPt>
          <c:dPt>
            <c:idx val="5"/>
            <c:invertIfNegative val="0"/>
            <c:bubble3D val="0"/>
            <c:spPr>
              <a:solidFill>
                <a:schemeClr val="accent4">
                  <a:lumMod val="20000"/>
                  <a:lumOff val="80000"/>
                </a:schemeClr>
              </a:solidFill>
              <a:ln w="0">
                <a:solidFill>
                  <a:schemeClr val="accent1"/>
                </a:solidFill>
              </a:ln>
              <a:effectLst/>
            </c:spPr>
            <c:extLst>
              <c:ext xmlns:c16="http://schemas.microsoft.com/office/drawing/2014/chart" uri="{C3380CC4-5D6E-409C-BE32-E72D297353CC}">
                <c16:uniqueId val="{00000003-D730-4E3E-8E89-3BEFCA3B4637}"/>
              </c:ext>
            </c:extLst>
          </c:dPt>
          <c:dPt>
            <c:idx val="10"/>
            <c:invertIfNegative val="0"/>
            <c:bubble3D val="0"/>
            <c:spPr>
              <a:solidFill>
                <a:schemeClr val="accent4">
                  <a:lumMod val="40000"/>
                  <a:lumOff val="60000"/>
                </a:schemeClr>
              </a:solidFill>
              <a:ln w="0">
                <a:solidFill>
                  <a:schemeClr val="accent1"/>
                </a:solidFill>
              </a:ln>
              <a:effectLst/>
            </c:spPr>
            <c:extLst>
              <c:ext xmlns:c16="http://schemas.microsoft.com/office/drawing/2014/chart" uri="{C3380CC4-5D6E-409C-BE32-E72D297353CC}">
                <c16:uniqueId val="{00000005-D730-4E3E-8E89-3BEFCA3B4637}"/>
              </c:ext>
            </c:extLst>
          </c:dPt>
          <c:dPt>
            <c:idx val="15"/>
            <c:invertIfNegative val="0"/>
            <c:bubble3D val="0"/>
            <c:spPr>
              <a:solidFill>
                <a:schemeClr val="accent4">
                  <a:lumMod val="40000"/>
                  <a:lumOff val="60000"/>
                </a:schemeClr>
              </a:solidFill>
              <a:ln w="0">
                <a:solidFill>
                  <a:schemeClr val="accent1"/>
                </a:solidFill>
              </a:ln>
              <a:effectLst/>
            </c:spPr>
            <c:extLst>
              <c:ext xmlns:c16="http://schemas.microsoft.com/office/drawing/2014/chart" uri="{C3380CC4-5D6E-409C-BE32-E72D297353CC}">
                <c16:uniqueId val="{00000008-0885-46B4-AECA-0C24F8C00858}"/>
              </c:ext>
            </c:extLst>
          </c:dPt>
          <c:dPt>
            <c:idx val="16"/>
            <c:invertIfNegative val="0"/>
            <c:bubble3D val="0"/>
            <c:spPr>
              <a:solidFill>
                <a:srgbClr val="B01513"/>
              </a:solidFill>
              <a:ln w="0">
                <a:solidFill>
                  <a:schemeClr val="accent1"/>
                </a:solidFill>
              </a:ln>
              <a:effectLst/>
            </c:spPr>
            <c:extLst>
              <c:ext xmlns:c16="http://schemas.microsoft.com/office/drawing/2014/chart" uri="{C3380CC4-5D6E-409C-BE32-E72D297353CC}">
                <c16:uniqueId val="{00000007-D730-4E3E-8E89-3BEFCA3B4637}"/>
              </c:ext>
            </c:extLst>
          </c:dPt>
          <c:dLbls>
            <c:dLbl>
              <c:idx val="0"/>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lang="en-US"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D730-4E3E-8E89-3BEFCA3B4637}"/>
                </c:ext>
              </c:extLst>
            </c:dLbl>
            <c:dLbl>
              <c:idx val="5"/>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lang="en-US"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D730-4E3E-8E89-3BEFCA3B4637}"/>
                </c:ext>
              </c:extLst>
            </c:dLbl>
            <c:dLbl>
              <c:idx val="10"/>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lang="en-US"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D730-4E3E-8E89-3BEFCA3B4637}"/>
                </c:ext>
              </c:extLst>
            </c:dLbl>
            <c:dLbl>
              <c:idx val="15"/>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lang="en-US" sz="10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8-0885-46B4-AECA-0C24F8C00858}"/>
                </c:ext>
              </c:extLst>
            </c:dLbl>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slide7!$B$2:$B$21</c:f>
              <c:strCache>
                <c:ptCount val="20"/>
                <c:pt idx="0">
                  <c:v>Home_Appliances</c:v>
                </c:pt>
                <c:pt idx="1">
                  <c:v>Auto</c:v>
                </c:pt>
                <c:pt idx="2">
                  <c:v>Computers &amp; Accessories</c:v>
                </c:pt>
                <c:pt idx="3">
                  <c:v>Luggage_Accessories</c:v>
                </c:pt>
                <c:pt idx="4">
                  <c:v>Food &amp; Beverages</c:v>
                </c:pt>
                <c:pt idx="5">
                  <c:v>Luggage_Accessories</c:v>
                </c:pt>
                <c:pt idx="6">
                  <c:v>Toys &amp; Gifts</c:v>
                </c:pt>
                <c:pt idx="7">
                  <c:v>Home_Appliances</c:v>
                </c:pt>
                <c:pt idx="8">
                  <c:v>Food &amp; Beverages</c:v>
                </c:pt>
                <c:pt idx="9">
                  <c:v>Baby</c:v>
                </c:pt>
                <c:pt idx="10">
                  <c:v>Toys &amp; Gifts</c:v>
                </c:pt>
                <c:pt idx="11">
                  <c:v>Home_Appliances</c:v>
                </c:pt>
                <c:pt idx="12">
                  <c:v>Food &amp; Beverages</c:v>
                </c:pt>
                <c:pt idx="13">
                  <c:v>Luggage_Accessories</c:v>
                </c:pt>
                <c:pt idx="14">
                  <c:v>Furniture</c:v>
                </c:pt>
                <c:pt idx="15">
                  <c:v>Baby</c:v>
                </c:pt>
                <c:pt idx="16">
                  <c:v>Toys &amp; Gifts</c:v>
                </c:pt>
                <c:pt idx="17">
                  <c:v>Furniture</c:v>
                </c:pt>
                <c:pt idx="18">
                  <c:v>Luggage_Accessories</c:v>
                </c:pt>
                <c:pt idx="19">
                  <c:v>Home_Appliances</c:v>
                </c:pt>
              </c:strCache>
              <c:extLst/>
            </c:strRef>
          </c:cat>
          <c:val>
            <c:numRef>
              <c:f>slide7!$C$2:$C$21</c:f>
              <c:numCache>
                <c:formatCode>General</c:formatCode>
                <c:ptCount val="20"/>
                <c:pt idx="0">
                  <c:v>422</c:v>
                </c:pt>
                <c:pt idx="1">
                  <c:v>364</c:v>
                </c:pt>
                <c:pt idx="2">
                  <c:v>324</c:v>
                </c:pt>
                <c:pt idx="3">
                  <c:v>204</c:v>
                </c:pt>
                <c:pt idx="4">
                  <c:v>177</c:v>
                </c:pt>
                <c:pt idx="5">
                  <c:v>1605</c:v>
                </c:pt>
                <c:pt idx="6">
                  <c:v>1420</c:v>
                </c:pt>
                <c:pt idx="7">
                  <c:v>1343</c:v>
                </c:pt>
                <c:pt idx="8">
                  <c:v>1240</c:v>
                </c:pt>
                <c:pt idx="9">
                  <c:v>1177</c:v>
                </c:pt>
                <c:pt idx="10">
                  <c:v>11919</c:v>
                </c:pt>
                <c:pt idx="11">
                  <c:v>9011</c:v>
                </c:pt>
                <c:pt idx="12">
                  <c:v>8593</c:v>
                </c:pt>
                <c:pt idx="13">
                  <c:v>7291</c:v>
                </c:pt>
                <c:pt idx="14">
                  <c:v>6285</c:v>
                </c:pt>
                <c:pt idx="15">
                  <c:v>5402</c:v>
                </c:pt>
                <c:pt idx="16">
                  <c:v>1455</c:v>
                </c:pt>
                <c:pt idx="17">
                  <c:v>984</c:v>
                </c:pt>
                <c:pt idx="18">
                  <c:v>745</c:v>
                </c:pt>
                <c:pt idx="19">
                  <c:v>669</c:v>
                </c:pt>
              </c:numCache>
            </c:numRef>
          </c:val>
          <c:extLst>
            <c:ext xmlns:c16="http://schemas.microsoft.com/office/drawing/2014/chart" uri="{C3380CC4-5D6E-409C-BE32-E72D297353CC}">
              <c16:uniqueId val="{00000008-D730-4E3E-8E89-3BEFCA3B4637}"/>
            </c:ext>
          </c:extLst>
        </c:ser>
        <c:dLbls>
          <c:dLblPos val="outEnd"/>
          <c:showLegendKey val="0"/>
          <c:showVal val="1"/>
          <c:showCatName val="0"/>
          <c:showSerName val="0"/>
          <c:showPercent val="0"/>
          <c:showBubbleSize val="0"/>
        </c:dLbls>
        <c:gapWidth val="85"/>
        <c:overlap val="-19"/>
        <c:axId val="850562192"/>
        <c:axId val="850546832"/>
      </c:barChart>
      <c:catAx>
        <c:axId val="850562192"/>
        <c:scaling>
          <c:orientation val="minMax"/>
        </c:scaling>
        <c:delete val="0"/>
        <c:axPos val="b"/>
        <c:title>
          <c:tx>
            <c:rich>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r>
                  <a:rPr lang="en-IN" b="1"/>
                  <a:t>EAST</a:t>
                </a:r>
                <a:r>
                  <a:rPr lang="en-IN" b="1" baseline="0"/>
                  <a:t>                                                        NORTH                                                         SOUTH                                              WEST</a:t>
                </a:r>
                <a:endParaRPr lang="en-IN" b="1"/>
              </a:p>
            </c:rich>
          </c:tx>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lang="en-US" sz="1000" b="1" i="0" u="none" strike="noStrike" kern="1200" baseline="0">
                <a:solidFill>
                  <a:schemeClr val="tx1"/>
                </a:solidFill>
                <a:latin typeface="+mn-lt"/>
                <a:ea typeface="+mn-ea"/>
                <a:cs typeface="+mn-cs"/>
              </a:defRPr>
            </a:pPr>
            <a:endParaRPr lang="en-US"/>
          </a:p>
        </c:txPr>
        <c:crossAx val="850546832"/>
        <c:crosses val="autoZero"/>
        <c:auto val="1"/>
        <c:lblAlgn val="ctr"/>
        <c:lblOffset val="100"/>
        <c:noMultiLvlLbl val="0"/>
      </c:catAx>
      <c:valAx>
        <c:axId val="850546832"/>
        <c:scaling>
          <c:orientation val="minMax"/>
        </c:scaling>
        <c:delete val="0"/>
        <c:axPos val="l"/>
        <c:title>
          <c:tx>
            <c:rich>
              <a:bodyPr rot="-54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r>
                  <a:rPr lang="en-IN" b="1" baseline="0"/>
                  <a:t>Count of Categories</a:t>
                </a:r>
                <a:endParaRPr lang="en-IN" b="1"/>
              </a:p>
            </c:rich>
          </c:tx>
          <c:overlay val="0"/>
          <c:spPr>
            <a:noFill/>
            <a:ln>
              <a:noFill/>
            </a:ln>
            <a:effectLst/>
          </c:spPr>
          <c:txPr>
            <a:bodyPr rot="-54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IN"/>
            </a:p>
          </c:txPr>
        </c:title>
        <c:numFmt formatCode="#,&quot;K&quot;;\-#,&quot;K&quot;" sourceLinked="0"/>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850562192"/>
        <c:crosses val="autoZero"/>
        <c:crossBetween val="between"/>
      </c:valAx>
      <c:spPr>
        <a:noFill/>
        <a:ln w="6350">
          <a:solidFill>
            <a:schemeClr val="accent1"/>
          </a:solidFill>
        </a:ln>
        <a:effectLst/>
      </c:spPr>
    </c:plotArea>
    <c:plotVisOnly val="1"/>
    <c:dispBlanksAs val="gap"/>
    <c:showDLblsOverMax val="0"/>
  </c:chart>
  <c:spPr>
    <a:no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[ppt_retail_slide.xlsx]slide8!PivotTable50</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dirty="0"/>
              <a:t>TOP 5 CATEGORY IN</a:t>
            </a:r>
            <a:r>
              <a:rPr lang="en-IN" b="1" baseline="0" dirty="0"/>
              <a:t> EACH</a:t>
            </a:r>
            <a:r>
              <a:rPr lang="en-IN" b="1" dirty="0"/>
              <a:t> STATE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numFmt formatCode="#.0,&quot;K&quot;;\-#.0,\'\k\'"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numFmt formatCode="#.0,&quot;K&quot;;\-#.0,\'\k\'"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numFmt formatCode="#.0,&quot;K&quot;;\-#.0,\'\k\'"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slide8!$B$1</c:f>
              <c:strCache>
                <c:ptCount val="1"/>
                <c:pt idx="0">
                  <c:v>Total</c:v>
                </c:pt>
              </c:strCache>
            </c:strRef>
          </c:tx>
          <c:spPr>
            <a:solidFill>
              <a:schemeClr val="accent1"/>
            </a:solidFill>
            <a:ln>
              <a:noFill/>
            </a:ln>
            <a:effectLst/>
          </c:spPr>
          <c:invertIfNegative val="0"/>
          <c:dLbls>
            <c:numFmt formatCode="#.0,&quot;K&quot;;\-#.0,\'\k\'"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slide8!$A$2:$A$44</c:f>
              <c:multiLvlStrCache>
                <c:ptCount val="35"/>
                <c:lvl>
                  <c:pt idx="0">
                    <c:v>Food &amp; Beverages</c:v>
                  </c:pt>
                  <c:pt idx="1">
                    <c:v>Furniture</c:v>
                  </c:pt>
                  <c:pt idx="2">
                    <c:v>Home_Appliances</c:v>
                  </c:pt>
                  <c:pt idx="3">
                    <c:v>Luggage_Accessories</c:v>
                  </c:pt>
                  <c:pt idx="4">
                    <c:v>Toys &amp; Gifts</c:v>
                  </c:pt>
                  <c:pt idx="5">
                    <c:v>Baby</c:v>
                  </c:pt>
                  <c:pt idx="6">
                    <c:v>Food &amp; Beverages</c:v>
                  </c:pt>
                  <c:pt idx="7">
                    <c:v>Home_Appliances</c:v>
                  </c:pt>
                  <c:pt idx="8">
                    <c:v>Luggage_Accessories</c:v>
                  </c:pt>
                  <c:pt idx="9">
                    <c:v>Toys &amp; Gifts</c:v>
                  </c:pt>
                  <c:pt idx="10">
                    <c:v>Computers &amp; Accessories</c:v>
                  </c:pt>
                  <c:pt idx="11">
                    <c:v>Construction_Tools</c:v>
                  </c:pt>
                  <c:pt idx="12">
                    <c:v>Food &amp; Beverages</c:v>
                  </c:pt>
                  <c:pt idx="13">
                    <c:v>Luggage_Accessories</c:v>
                  </c:pt>
                  <c:pt idx="14">
                    <c:v>Toys &amp; Gifts</c:v>
                  </c:pt>
                  <c:pt idx="15">
                    <c:v>Baby</c:v>
                  </c:pt>
                  <c:pt idx="16">
                    <c:v>Furniture</c:v>
                  </c:pt>
                  <c:pt idx="17">
                    <c:v>Home_Appliances</c:v>
                  </c:pt>
                  <c:pt idx="18">
                    <c:v>Luggage_Accessories</c:v>
                  </c:pt>
                  <c:pt idx="19">
                    <c:v>Toys &amp; Gifts</c:v>
                  </c:pt>
                  <c:pt idx="20">
                    <c:v>Computers &amp; Accessories</c:v>
                  </c:pt>
                  <c:pt idx="21">
                    <c:v>Food &amp; Beverages</c:v>
                  </c:pt>
                  <c:pt idx="22">
                    <c:v>Home_Appliances</c:v>
                  </c:pt>
                  <c:pt idx="23">
                    <c:v>Luggage_Accessories</c:v>
                  </c:pt>
                  <c:pt idx="24">
                    <c:v>Toys &amp; Gifts</c:v>
                  </c:pt>
                  <c:pt idx="25">
                    <c:v>Baby</c:v>
                  </c:pt>
                  <c:pt idx="26">
                    <c:v>Furniture</c:v>
                  </c:pt>
                  <c:pt idx="27">
                    <c:v>Home_Appliances</c:v>
                  </c:pt>
                  <c:pt idx="28">
                    <c:v>Luggage_Accessories</c:v>
                  </c:pt>
                  <c:pt idx="29">
                    <c:v>Toys &amp; Gifts</c:v>
                  </c:pt>
                  <c:pt idx="30">
                    <c:v>Auto</c:v>
                  </c:pt>
                  <c:pt idx="31">
                    <c:v>Computers &amp; Accessories</c:v>
                  </c:pt>
                  <c:pt idx="32">
                    <c:v>Food &amp; Beverages</c:v>
                  </c:pt>
                  <c:pt idx="33">
                    <c:v>Home_Appliances</c:v>
                  </c:pt>
                  <c:pt idx="34">
                    <c:v>Luggage_Accessories</c:v>
                  </c:pt>
                </c:lvl>
                <c:lvl>
                  <c:pt idx="0">
                    <c:v>Andhra Pradesh</c:v>
                  </c:pt>
                  <c:pt idx="5">
                    <c:v>Chhattisgarh</c:v>
                  </c:pt>
                  <c:pt idx="10">
                    <c:v>Delhi</c:v>
                  </c:pt>
                  <c:pt idx="15">
                    <c:v>Gujarat</c:v>
                  </c:pt>
                  <c:pt idx="20">
                    <c:v>Haryana</c:v>
                  </c:pt>
                  <c:pt idx="25">
                    <c:v>Madhya Pradesh</c:v>
                  </c:pt>
                  <c:pt idx="30">
                    <c:v>West Bengal</c:v>
                  </c:pt>
                </c:lvl>
              </c:multiLvlStrCache>
            </c:multiLvlStrRef>
          </c:cat>
          <c:val>
            <c:numRef>
              <c:f>slide8!$B$2:$B$44</c:f>
              <c:numCache>
                <c:formatCode>General</c:formatCode>
                <c:ptCount val="35"/>
                <c:pt idx="0">
                  <c:v>8593</c:v>
                </c:pt>
                <c:pt idx="1">
                  <c:v>6285</c:v>
                </c:pt>
                <c:pt idx="2">
                  <c:v>9011</c:v>
                </c:pt>
                <c:pt idx="3">
                  <c:v>7291</c:v>
                </c:pt>
                <c:pt idx="4">
                  <c:v>11919</c:v>
                </c:pt>
                <c:pt idx="5">
                  <c:v>549</c:v>
                </c:pt>
                <c:pt idx="6">
                  <c:v>343</c:v>
                </c:pt>
                <c:pt idx="7">
                  <c:v>420</c:v>
                </c:pt>
                <c:pt idx="8">
                  <c:v>329</c:v>
                </c:pt>
                <c:pt idx="9">
                  <c:v>637</c:v>
                </c:pt>
                <c:pt idx="10">
                  <c:v>267</c:v>
                </c:pt>
                <c:pt idx="11">
                  <c:v>260</c:v>
                </c:pt>
                <c:pt idx="12">
                  <c:v>302</c:v>
                </c:pt>
                <c:pt idx="13">
                  <c:v>262</c:v>
                </c:pt>
                <c:pt idx="14">
                  <c:v>298</c:v>
                </c:pt>
                <c:pt idx="15">
                  <c:v>5402</c:v>
                </c:pt>
                <c:pt idx="16">
                  <c:v>984</c:v>
                </c:pt>
                <c:pt idx="17">
                  <c:v>669</c:v>
                </c:pt>
                <c:pt idx="18">
                  <c:v>745</c:v>
                </c:pt>
                <c:pt idx="19">
                  <c:v>1455</c:v>
                </c:pt>
                <c:pt idx="20">
                  <c:v>172</c:v>
                </c:pt>
                <c:pt idx="21">
                  <c:v>495</c:v>
                </c:pt>
                <c:pt idx="22">
                  <c:v>621</c:v>
                </c:pt>
                <c:pt idx="23">
                  <c:v>595</c:v>
                </c:pt>
                <c:pt idx="24">
                  <c:v>172</c:v>
                </c:pt>
                <c:pt idx="25">
                  <c:v>419</c:v>
                </c:pt>
                <c:pt idx="26">
                  <c:v>382</c:v>
                </c:pt>
                <c:pt idx="27">
                  <c:v>185</c:v>
                </c:pt>
                <c:pt idx="28">
                  <c:v>419</c:v>
                </c:pt>
                <c:pt idx="29">
                  <c:v>313</c:v>
                </c:pt>
                <c:pt idx="30">
                  <c:v>364</c:v>
                </c:pt>
                <c:pt idx="31">
                  <c:v>324</c:v>
                </c:pt>
                <c:pt idx="32">
                  <c:v>177</c:v>
                </c:pt>
                <c:pt idx="33">
                  <c:v>422</c:v>
                </c:pt>
                <c:pt idx="34">
                  <c:v>204</c:v>
                </c:pt>
              </c:numCache>
            </c:numRef>
          </c:val>
          <c:extLst>
            <c:ext xmlns:c16="http://schemas.microsoft.com/office/drawing/2014/chart" uri="{C3380CC4-5D6E-409C-BE32-E72D297353CC}">
              <c16:uniqueId val="{00000000-9377-4A42-98AA-09B32D7F38D4}"/>
            </c:ext>
          </c:extLst>
        </c:ser>
        <c:dLbls>
          <c:dLblPos val="outEnd"/>
          <c:showLegendKey val="0"/>
          <c:showVal val="1"/>
          <c:showCatName val="0"/>
          <c:showSerName val="0"/>
          <c:showPercent val="0"/>
          <c:showBubbleSize val="0"/>
        </c:dLbls>
        <c:gapWidth val="219"/>
        <c:overlap val="-27"/>
        <c:axId val="850843664"/>
        <c:axId val="850864304"/>
      </c:barChart>
      <c:catAx>
        <c:axId val="8508436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 State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0864304"/>
        <c:crosses val="autoZero"/>
        <c:auto val="1"/>
        <c:lblAlgn val="ctr"/>
        <c:lblOffset val="100"/>
        <c:noMultiLvlLbl val="0"/>
      </c:catAx>
      <c:valAx>
        <c:axId val="85086430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Sales</a:t>
                </a:r>
                <a:r>
                  <a:rPr lang="en-IN" b="1" baseline="0"/>
                  <a:t> in Thousands</a:t>
                </a:r>
                <a:endParaRPr lang="en-IN"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0,&quot;K&quot;;\-#.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0843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a:t>TOP</a:t>
            </a:r>
            <a:r>
              <a:rPr lang="en-US" sz="1200" b="1" baseline="0" dirty="0"/>
              <a:t> 5 MOST EXPENSIVE CATEGORY</a:t>
            </a:r>
            <a:endParaRPr lang="en-US" sz="12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slide9!$E$1</c:f>
              <c:strCache>
                <c:ptCount val="1"/>
                <c:pt idx="0">
                  <c:v>MRP</c:v>
                </c:pt>
              </c:strCache>
            </c:strRef>
          </c:tx>
          <c:spPr>
            <a:solidFill>
              <a:schemeClr val="accent1"/>
            </a:solidFill>
            <a:ln>
              <a:noFill/>
            </a:ln>
            <a:effectLst/>
          </c:spPr>
          <c:invertIfNegative val="0"/>
          <c:dLbls>
            <c:numFmt formatCode="#.00,&quot;K&quot;;\-#.00,&quot;K&quot;"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slide9!$D$2:$D$6</c:f>
              <c:strCache>
                <c:ptCount val="5"/>
                <c:pt idx="0">
                  <c:v>Computers &amp; Accessories</c:v>
                </c:pt>
                <c:pt idx="1">
                  <c:v>Home_Appliances</c:v>
                </c:pt>
                <c:pt idx="2">
                  <c:v>Toys &amp; Gifts</c:v>
                </c:pt>
                <c:pt idx="3">
                  <c:v>Luggage_Accessories</c:v>
                </c:pt>
                <c:pt idx="4">
                  <c:v>Electronics</c:v>
                </c:pt>
              </c:strCache>
            </c:strRef>
          </c:cat>
          <c:val>
            <c:numRef>
              <c:f>slide9!$E$2:$E$6</c:f>
              <c:numCache>
                <c:formatCode>General</c:formatCode>
                <c:ptCount val="5"/>
                <c:pt idx="0">
                  <c:v>7060</c:v>
                </c:pt>
                <c:pt idx="1">
                  <c:v>6929</c:v>
                </c:pt>
                <c:pt idx="2">
                  <c:v>6862</c:v>
                </c:pt>
                <c:pt idx="3">
                  <c:v>4950</c:v>
                </c:pt>
                <c:pt idx="4">
                  <c:v>4513</c:v>
                </c:pt>
              </c:numCache>
            </c:numRef>
          </c:val>
          <c:extLst>
            <c:ext xmlns:c16="http://schemas.microsoft.com/office/drawing/2014/chart" uri="{C3380CC4-5D6E-409C-BE32-E72D297353CC}">
              <c16:uniqueId val="{00000000-85CC-4F62-AF83-621AC291C5E4}"/>
            </c:ext>
          </c:extLst>
        </c:ser>
        <c:dLbls>
          <c:dLblPos val="outEnd"/>
          <c:showLegendKey val="0"/>
          <c:showVal val="1"/>
          <c:showCatName val="0"/>
          <c:showSerName val="0"/>
          <c:showPercent val="0"/>
          <c:showBubbleSize val="0"/>
        </c:dLbls>
        <c:gapWidth val="219"/>
        <c:overlap val="-27"/>
        <c:axId val="1478667375"/>
        <c:axId val="1478679375"/>
      </c:barChart>
      <c:catAx>
        <c:axId val="14786673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 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78679375"/>
        <c:crosses val="autoZero"/>
        <c:auto val="1"/>
        <c:lblAlgn val="ctr"/>
        <c:lblOffset val="100"/>
        <c:noMultiLvlLbl val="0"/>
      </c:catAx>
      <c:valAx>
        <c:axId val="147867937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MRP</a:t>
                </a:r>
                <a:r>
                  <a:rPr lang="en-IN" b="1" baseline="0"/>
                  <a:t> in Thousands</a:t>
                </a:r>
                <a:endParaRPr lang="en-IN"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00,&quot;K&quot;;\-#.0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866737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a:t>Sales</a:t>
            </a:r>
            <a:r>
              <a:rPr lang="en-IN" sz="1600" b="1" baseline="0"/>
              <a:t> and Quantity by Channel</a:t>
            </a:r>
            <a:endParaRPr lang="en-IN" sz="1600"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slide10!$B$1</c:f>
              <c:strCache>
                <c:ptCount val="1"/>
                <c:pt idx="0">
                  <c:v>Sales</c:v>
                </c:pt>
              </c:strCache>
            </c:strRef>
          </c:tx>
          <c:spPr>
            <a:solidFill>
              <a:schemeClr val="accent1"/>
            </a:solidFill>
            <a:ln>
              <a:noFill/>
              <a:prstDash val="solid"/>
            </a:ln>
            <a:effectLst/>
          </c:spPr>
          <c:invertIfNegative val="0"/>
          <c:dLbls>
            <c:dLbl>
              <c:idx val="1"/>
              <c:layout>
                <c:manualLayout>
                  <c:x val="-1.1074520623678634E-2"/>
                  <c:y val="-6.08423866560443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84A-4219-99B8-E4B51DA20BBA}"/>
                </c:ext>
              </c:extLst>
            </c:dLbl>
            <c:dLbl>
              <c:idx val="2"/>
              <c:layout>
                <c:manualLayout>
                  <c:x val="-1.3694224504982814E-2"/>
                  <c:y val="-8.546422178446075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84A-4219-99B8-E4B51DA20BBA}"/>
                </c:ext>
              </c:extLst>
            </c:dLbl>
            <c:numFmt formatCode="#.0,&quot;K&quot;;\-#.0,&quot;K&quot;"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slide10!$A$2:$A$5</c:f>
              <c:strCache>
                <c:ptCount val="3"/>
                <c:pt idx="0">
                  <c:v>Instore</c:v>
                </c:pt>
                <c:pt idx="1">
                  <c:v>Phone Delivery</c:v>
                </c:pt>
                <c:pt idx="2">
                  <c:v>Online</c:v>
                </c:pt>
              </c:strCache>
            </c:strRef>
          </c:cat>
          <c:val>
            <c:numRef>
              <c:f>slide10!$B$2:$B$5</c:f>
              <c:numCache>
                <c:formatCode>General</c:formatCode>
                <c:ptCount val="4"/>
                <c:pt idx="0">
                  <c:v>13545653</c:v>
                </c:pt>
                <c:pt idx="1">
                  <c:v>1626899</c:v>
                </c:pt>
                <c:pt idx="2">
                  <c:v>281713</c:v>
                </c:pt>
              </c:numCache>
            </c:numRef>
          </c:val>
          <c:extLst>
            <c:ext xmlns:c16="http://schemas.microsoft.com/office/drawing/2014/chart" uri="{C3380CC4-5D6E-409C-BE32-E72D297353CC}">
              <c16:uniqueId val="{00000002-284A-4219-99B8-E4B51DA20BBA}"/>
            </c:ext>
          </c:extLst>
        </c:ser>
        <c:dLbls>
          <c:showLegendKey val="0"/>
          <c:showVal val="1"/>
          <c:showCatName val="0"/>
          <c:showSerName val="0"/>
          <c:showPercent val="0"/>
          <c:showBubbleSize val="0"/>
        </c:dLbls>
        <c:gapWidth val="219"/>
        <c:axId val="989165120"/>
        <c:axId val="989185760"/>
      </c:barChart>
      <c:lineChart>
        <c:grouping val="standard"/>
        <c:varyColors val="0"/>
        <c:ser>
          <c:idx val="1"/>
          <c:order val="1"/>
          <c:tx>
            <c:strRef>
              <c:f>slide10!$C$1</c:f>
              <c:strCache>
                <c:ptCount val="1"/>
                <c:pt idx="0">
                  <c:v>Quantity</c:v>
                </c:pt>
              </c:strCache>
            </c:strRef>
          </c:tx>
          <c:spPr>
            <a:ln w="28575" cap="rnd">
              <a:solidFill>
                <a:schemeClr val="accent2"/>
              </a:solidFill>
              <a:round/>
            </a:ln>
            <a:effectLst/>
          </c:spPr>
          <c:marker>
            <c:symbol val="none"/>
          </c:marker>
          <c:dLbls>
            <c:dLbl>
              <c:idx val="0"/>
              <c:layout>
                <c:manualLayout>
                  <c:x val="4.4298082494714536E-2"/>
                  <c:y val="1.073689176283136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84A-4219-99B8-E4B51DA20BBA}"/>
                </c:ext>
              </c:extLst>
            </c:dLbl>
            <c:dLbl>
              <c:idx val="1"/>
              <c:layout>
                <c:manualLayout>
                  <c:x val="2.2325484468606327E-2"/>
                  <c:y val="-5.368445881415680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84A-4219-99B8-E4B51DA20BBA}"/>
                </c:ext>
              </c:extLst>
            </c:dLbl>
            <c:dLbl>
              <c:idx val="2"/>
              <c:layout>
                <c:manualLayout>
                  <c:x val="2.4706251541669836E-2"/>
                  <c:y val="-3.95520602573528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84A-4219-99B8-E4B51DA20BBA}"/>
                </c:ext>
              </c:extLst>
            </c:dLbl>
            <c:numFmt formatCode="#.0,&quot;K&quot;;\-#.0,\'\k\'" sourceLinked="0"/>
            <c:spPr>
              <a:noFill/>
              <a:ln>
                <a:noFill/>
              </a:ln>
              <a:effectLst/>
            </c:spPr>
            <c:txPr>
              <a:bodyPr rot="0" spcFirstLastPara="1" vertOverflow="ellipsis" vert="horz" wrap="square" lIns="38100" tIns="19050" rIns="38100" bIns="19050" anchor="b" anchorCtr="0">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slide10!$A$2:$A$5</c:f>
              <c:strCache>
                <c:ptCount val="3"/>
                <c:pt idx="0">
                  <c:v>Instore</c:v>
                </c:pt>
                <c:pt idx="1">
                  <c:v>Phone Delivery</c:v>
                </c:pt>
                <c:pt idx="2">
                  <c:v>Online</c:v>
                </c:pt>
              </c:strCache>
            </c:strRef>
          </c:cat>
          <c:val>
            <c:numRef>
              <c:f>slide10!$C$2:$C$5</c:f>
              <c:numCache>
                <c:formatCode>General</c:formatCode>
                <c:ptCount val="4"/>
                <c:pt idx="0">
                  <c:v>95796</c:v>
                </c:pt>
                <c:pt idx="1">
                  <c:v>11387</c:v>
                </c:pt>
                <c:pt idx="2">
                  <c:v>1694</c:v>
                </c:pt>
              </c:numCache>
            </c:numRef>
          </c:val>
          <c:smooth val="0"/>
          <c:extLst>
            <c:ext xmlns:c16="http://schemas.microsoft.com/office/drawing/2014/chart" uri="{C3380CC4-5D6E-409C-BE32-E72D297353CC}">
              <c16:uniqueId val="{00000006-284A-4219-99B8-E4B51DA20BBA}"/>
            </c:ext>
          </c:extLst>
        </c:ser>
        <c:dLbls>
          <c:showLegendKey val="0"/>
          <c:showVal val="0"/>
          <c:showCatName val="0"/>
          <c:showSerName val="0"/>
          <c:showPercent val="0"/>
          <c:showBubbleSize val="0"/>
        </c:dLbls>
        <c:marker val="1"/>
        <c:smooth val="0"/>
        <c:axId val="1668642496"/>
        <c:axId val="1668629536"/>
      </c:lineChart>
      <c:catAx>
        <c:axId val="989165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dirty="0"/>
                  <a:t>Channel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989185760"/>
        <c:crosses val="autoZero"/>
        <c:auto val="1"/>
        <c:lblAlgn val="ctr"/>
        <c:lblOffset val="100"/>
        <c:noMultiLvlLbl val="0"/>
      </c:catAx>
      <c:valAx>
        <c:axId val="98918576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dirty="0"/>
                  <a:t>Sales</a:t>
                </a:r>
                <a:r>
                  <a:rPr lang="en-IN" b="1" baseline="0" dirty="0"/>
                  <a:t> in Thousands</a:t>
                </a:r>
                <a:endParaRPr lang="en-IN" b="1"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0,&quot;K&quot;;\-#.0,&quot;K&quot;"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9165120"/>
        <c:crosses val="autoZero"/>
        <c:crossBetween val="between"/>
      </c:valAx>
      <c:valAx>
        <c:axId val="1668629536"/>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dirty="0"/>
                  <a:t>Quantity</a:t>
                </a:r>
                <a:r>
                  <a:rPr lang="en-IN" b="1" baseline="0" dirty="0"/>
                  <a:t> in Thousand</a:t>
                </a:r>
                <a:endParaRPr lang="en-IN" b="1"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00,&quot;K&quot;;\-#.00,&quot;K&quot;"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642496"/>
        <c:crosses val="max"/>
        <c:crossBetween val="between"/>
      </c:valAx>
      <c:catAx>
        <c:axId val="1668642496"/>
        <c:scaling>
          <c:orientation val="minMax"/>
        </c:scaling>
        <c:delete val="1"/>
        <c:axPos val="b"/>
        <c:numFmt formatCode="General" sourceLinked="1"/>
        <c:majorTickMark val="out"/>
        <c:minorTickMark val="none"/>
        <c:tickLblPos val="nextTo"/>
        <c:crossAx val="1668629536"/>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3D019D-2ADD-4D7A-8D09-4CE28E419CBA}" type="datetimeFigureOut">
              <a:rPr lang="en-IN" smtClean="0"/>
              <a:t>12-05-2025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5E6ED-B251-43F6-8D76-F8ABB29999DF}" type="slidenum">
              <a:rPr lang="en-IN" smtClean="0"/>
              <a:t>‹#›</a:t>
            </a:fld>
            <a:endParaRPr lang="en-IN"/>
          </a:p>
        </p:txBody>
      </p:sp>
    </p:spTree>
    <p:extLst>
      <p:ext uri="{BB962C8B-B14F-4D97-AF65-F5344CB8AC3E}">
        <p14:creationId xmlns:p14="http://schemas.microsoft.com/office/powerpoint/2010/main" val="257164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A5E6ED-B251-43F6-8D76-F8ABB29999DF}" type="slidenum">
              <a:rPr lang="en-IN" smtClean="0"/>
              <a:t>12</a:t>
            </a:fld>
            <a:endParaRPr lang="en-IN"/>
          </a:p>
        </p:txBody>
      </p:sp>
    </p:spTree>
    <p:extLst>
      <p:ext uri="{BB962C8B-B14F-4D97-AF65-F5344CB8AC3E}">
        <p14:creationId xmlns:p14="http://schemas.microsoft.com/office/powerpoint/2010/main" val="475218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A5E6ED-B251-43F6-8D76-F8ABB29999DF}" type="slidenum">
              <a:rPr lang="en-IN" smtClean="0"/>
              <a:t>14</a:t>
            </a:fld>
            <a:endParaRPr lang="en-IN"/>
          </a:p>
        </p:txBody>
      </p:sp>
    </p:spTree>
    <p:extLst>
      <p:ext uri="{BB962C8B-B14F-4D97-AF65-F5344CB8AC3E}">
        <p14:creationId xmlns:p14="http://schemas.microsoft.com/office/powerpoint/2010/main" val="2827077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A5E6ED-B251-43F6-8D76-F8ABB29999DF}" type="slidenum">
              <a:rPr lang="en-IN" smtClean="0"/>
              <a:t>49</a:t>
            </a:fld>
            <a:endParaRPr lang="en-IN"/>
          </a:p>
        </p:txBody>
      </p:sp>
    </p:spTree>
    <p:extLst>
      <p:ext uri="{BB962C8B-B14F-4D97-AF65-F5344CB8AC3E}">
        <p14:creationId xmlns:p14="http://schemas.microsoft.com/office/powerpoint/2010/main" val="2709360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D2EF75-5991-4C6F-BC48-A42A9419A625}"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solidFill>
            <a:srgbClr val="B01513"/>
          </a:solidFill>
        </p:spPr>
        <p:txBody>
          <a:bodyPr/>
          <a:lstStyle/>
          <a:p>
            <a:fld id="{B50CD102-46F9-4C1F-BCD6-15046449FA07}" type="slidenum">
              <a:rPr lang="en-IN" smtClean="0"/>
              <a:t>‹#›</a:t>
            </a:fld>
            <a:endParaRPr lang="en-IN"/>
          </a:p>
        </p:txBody>
      </p:sp>
    </p:spTree>
    <p:extLst>
      <p:ext uri="{BB962C8B-B14F-4D97-AF65-F5344CB8AC3E}">
        <p14:creationId xmlns:p14="http://schemas.microsoft.com/office/powerpoint/2010/main" val="2570750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D2EF75-5991-4C6F-BC48-A42A9419A625}"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0CD102-46F9-4C1F-BCD6-15046449FA07}" type="slidenum">
              <a:rPr lang="en-IN" smtClean="0"/>
              <a:t>‹#›</a:t>
            </a:fld>
            <a:endParaRPr lang="en-IN"/>
          </a:p>
        </p:txBody>
      </p:sp>
    </p:spTree>
    <p:extLst>
      <p:ext uri="{BB962C8B-B14F-4D97-AF65-F5344CB8AC3E}">
        <p14:creationId xmlns:p14="http://schemas.microsoft.com/office/powerpoint/2010/main" val="43304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D2EF75-5991-4C6F-BC48-A42A9419A625}"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CD102-46F9-4C1F-BCD6-15046449FA07}" type="slidenum">
              <a:rPr lang="en-IN" smtClean="0"/>
              <a:t>‹#›</a:t>
            </a:fld>
            <a:endParaRPr lang="en-IN"/>
          </a:p>
        </p:txBody>
      </p:sp>
    </p:spTree>
    <p:extLst>
      <p:ext uri="{BB962C8B-B14F-4D97-AF65-F5344CB8AC3E}">
        <p14:creationId xmlns:p14="http://schemas.microsoft.com/office/powerpoint/2010/main" val="190128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D2EF75-5991-4C6F-BC48-A42A9419A625}"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CD102-46F9-4C1F-BCD6-15046449FA07}" type="slidenum">
              <a:rPr lang="en-IN" smtClean="0"/>
              <a:t>‹#›</a:t>
            </a:fld>
            <a:endParaRPr lang="en-IN"/>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38090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2EF75-5991-4C6F-BC48-A42A9419A625}"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CD102-46F9-4C1F-BCD6-15046449FA07}" type="slidenum">
              <a:rPr lang="en-IN" smtClean="0"/>
              <a:t>‹#›</a:t>
            </a:fld>
            <a:endParaRPr lang="en-IN"/>
          </a:p>
        </p:txBody>
      </p:sp>
    </p:spTree>
    <p:extLst>
      <p:ext uri="{BB962C8B-B14F-4D97-AF65-F5344CB8AC3E}">
        <p14:creationId xmlns:p14="http://schemas.microsoft.com/office/powerpoint/2010/main" val="3593171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D2EF75-5991-4C6F-BC48-A42A9419A625}" type="datetimeFigureOut">
              <a:rPr lang="en-IN" smtClean="0"/>
              <a:t>12-05-2025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CD102-46F9-4C1F-BCD6-15046449FA07}" type="slidenum">
              <a:rPr lang="en-IN" smtClean="0"/>
              <a:t>‹#›</a:t>
            </a:fld>
            <a:endParaRPr lang="en-IN"/>
          </a:p>
        </p:txBody>
      </p:sp>
    </p:spTree>
    <p:extLst>
      <p:ext uri="{BB962C8B-B14F-4D97-AF65-F5344CB8AC3E}">
        <p14:creationId xmlns:p14="http://schemas.microsoft.com/office/powerpoint/2010/main" val="3569198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7D2EF75-5991-4C6F-BC48-A42A9419A625}" type="datetimeFigureOut">
              <a:rPr lang="en-IN" smtClean="0"/>
              <a:t>12-05-2025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CD102-46F9-4C1F-BCD6-15046449FA07}" type="slidenum">
              <a:rPr lang="en-IN" smtClean="0"/>
              <a:t>‹#›</a:t>
            </a:fld>
            <a:endParaRPr lang="en-IN"/>
          </a:p>
        </p:txBody>
      </p:sp>
    </p:spTree>
    <p:extLst>
      <p:ext uri="{BB962C8B-B14F-4D97-AF65-F5344CB8AC3E}">
        <p14:creationId xmlns:p14="http://schemas.microsoft.com/office/powerpoint/2010/main" val="3923133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2EF75-5991-4C6F-BC48-A42A9419A625}"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CD102-46F9-4C1F-BCD6-15046449FA07}" type="slidenum">
              <a:rPr lang="en-IN" smtClean="0"/>
              <a:t>‹#›</a:t>
            </a:fld>
            <a:endParaRPr lang="en-IN"/>
          </a:p>
        </p:txBody>
      </p:sp>
    </p:spTree>
    <p:extLst>
      <p:ext uri="{BB962C8B-B14F-4D97-AF65-F5344CB8AC3E}">
        <p14:creationId xmlns:p14="http://schemas.microsoft.com/office/powerpoint/2010/main" val="23021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2EF75-5991-4C6F-BC48-A42A9419A625}"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CD102-46F9-4C1F-BCD6-15046449FA07}" type="slidenum">
              <a:rPr lang="en-IN" smtClean="0"/>
              <a:t>‹#›</a:t>
            </a:fld>
            <a:endParaRPr lang="en-IN"/>
          </a:p>
        </p:txBody>
      </p:sp>
    </p:spTree>
    <p:extLst>
      <p:ext uri="{BB962C8B-B14F-4D97-AF65-F5344CB8AC3E}">
        <p14:creationId xmlns:p14="http://schemas.microsoft.com/office/powerpoint/2010/main" val="361962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7D2EF75-5991-4C6F-BC48-A42A9419A625}"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CD102-46F9-4C1F-BCD6-15046449FA07}" type="slidenum">
              <a:rPr lang="en-IN" smtClean="0"/>
              <a:t>‹#›</a:t>
            </a:fld>
            <a:endParaRPr lang="en-IN"/>
          </a:p>
        </p:txBody>
      </p:sp>
    </p:spTree>
    <p:extLst>
      <p:ext uri="{BB962C8B-B14F-4D97-AF65-F5344CB8AC3E}">
        <p14:creationId xmlns:p14="http://schemas.microsoft.com/office/powerpoint/2010/main" val="371249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2EF75-5991-4C6F-BC48-A42A9419A625}"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CD102-46F9-4C1F-BCD6-15046449FA07}" type="slidenum">
              <a:rPr lang="en-IN" smtClean="0"/>
              <a:t>‹#›</a:t>
            </a:fld>
            <a:endParaRPr lang="en-IN"/>
          </a:p>
        </p:txBody>
      </p:sp>
    </p:spTree>
    <p:extLst>
      <p:ext uri="{BB962C8B-B14F-4D97-AF65-F5344CB8AC3E}">
        <p14:creationId xmlns:p14="http://schemas.microsoft.com/office/powerpoint/2010/main" val="418978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D2EF75-5991-4C6F-BC48-A42A9419A625}"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0CD102-46F9-4C1F-BCD6-15046449FA07}" type="slidenum">
              <a:rPr lang="en-IN" smtClean="0"/>
              <a:t>‹#›</a:t>
            </a:fld>
            <a:endParaRPr lang="en-IN"/>
          </a:p>
        </p:txBody>
      </p:sp>
    </p:spTree>
    <p:extLst>
      <p:ext uri="{BB962C8B-B14F-4D97-AF65-F5344CB8AC3E}">
        <p14:creationId xmlns:p14="http://schemas.microsoft.com/office/powerpoint/2010/main" val="2188575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D2EF75-5991-4C6F-BC48-A42A9419A625}" type="datetimeFigureOut">
              <a:rPr lang="en-IN" smtClean="0"/>
              <a:t>12-05-2025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0CD102-46F9-4C1F-BCD6-15046449FA07}" type="slidenum">
              <a:rPr lang="en-IN" smtClean="0"/>
              <a:t>‹#›</a:t>
            </a:fld>
            <a:endParaRPr lang="en-IN"/>
          </a:p>
        </p:txBody>
      </p:sp>
    </p:spTree>
    <p:extLst>
      <p:ext uri="{BB962C8B-B14F-4D97-AF65-F5344CB8AC3E}">
        <p14:creationId xmlns:p14="http://schemas.microsoft.com/office/powerpoint/2010/main" val="594175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7D2EF75-5991-4C6F-BC48-A42A9419A625}" type="datetimeFigureOut">
              <a:rPr lang="en-IN" smtClean="0"/>
              <a:t>12-05-2025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50CD102-46F9-4C1F-BCD6-15046449FA07}" type="slidenum">
              <a:rPr lang="en-IN" smtClean="0"/>
              <a:t>‹#›</a:t>
            </a:fld>
            <a:endParaRPr lang="en-IN"/>
          </a:p>
        </p:txBody>
      </p:sp>
    </p:spTree>
    <p:extLst>
      <p:ext uri="{BB962C8B-B14F-4D97-AF65-F5344CB8AC3E}">
        <p14:creationId xmlns:p14="http://schemas.microsoft.com/office/powerpoint/2010/main" val="92671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7D2EF75-5991-4C6F-BC48-A42A9419A625}" type="datetimeFigureOut">
              <a:rPr lang="en-IN" smtClean="0"/>
              <a:t>12-05-2025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50CD102-46F9-4C1F-BCD6-15046449FA07}" type="slidenum">
              <a:rPr lang="en-IN" smtClean="0"/>
              <a:t>‹#›</a:t>
            </a:fld>
            <a:endParaRPr lang="en-IN"/>
          </a:p>
        </p:txBody>
      </p:sp>
    </p:spTree>
    <p:extLst>
      <p:ext uri="{BB962C8B-B14F-4D97-AF65-F5344CB8AC3E}">
        <p14:creationId xmlns:p14="http://schemas.microsoft.com/office/powerpoint/2010/main" val="3740677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7D2EF75-5991-4C6F-BC48-A42A9419A625}" type="datetimeFigureOut">
              <a:rPr lang="en-IN" smtClean="0"/>
              <a:t>12-05-2025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50CD102-46F9-4C1F-BCD6-15046449FA07}" type="slidenum">
              <a:rPr lang="en-IN" smtClean="0"/>
              <a:t>‹#›</a:t>
            </a:fld>
            <a:endParaRPr lang="en-IN"/>
          </a:p>
        </p:txBody>
      </p:sp>
    </p:spTree>
    <p:extLst>
      <p:ext uri="{BB962C8B-B14F-4D97-AF65-F5344CB8AC3E}">
        <p14:creationId xmlns:p14="http://schemas.microsoft.com/office/powerpoint/2010/main" val="332282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D2EF75-5991-4C6F-BC48-A42A9419A625}"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0CD102-46F9-4C1F-BCD6-15046449FA07}" type="slidenum">
              <a:rPr lang="en-IN" smtClean="0"/>
              <a:t>‹#›</a:t>
            </a:fld>
            <a:endParaRPr lang="en-IN"/>
          </a:p>
        </p:txBody>
      </p:sp>
    </p:spTree>
    <p:extLst>
      <p:ext uri="{BB962C8B-B14F-4D97-AF65-F5344CB8AC3E}">
        <p14:creationId xmlns:p14="http://schemas.microsoft.com/office/powerpoint/2010/main" val="393358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7D2EF75-5991-4C6F-BC48-A42A9419A625}" type="datetimeFigureOut">
              <a:rPr lang="en-IN" smtClean="0"/>
              <a:t>12-05-2025</a:t>
            </a:fld>
            <a:endParaRPr lang="en-IN"/>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50CD102-46F9-4C1F-BCD6-15046449FA07}" type="slidenum">
              <a:rPr lang="en-IN" smtClean="0"/>
              <a:t>‹#›</a:t>
            </a:fld>
            <a:endParaRPr lang="en-IN"/>
          </a:p>
        </p:txBody>
      </p:sp>
    </p:spTree>
    <p:extLst>
      <p:ext uri="{BB962C8B-B14F-4D97-AF65-F5344CB8AC3E}">
        <p14:creationId xmlns:p14="http://schemas.microsoft.com/office/powerpoint/2010/main" val="444014362"/>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chart" Target="../charts/chart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chart" Target="../charts/chart3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chart" Target="../charts/chart39.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chart" Target="../charts/chart40.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chart" Target="../charts/chart41.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chart" Target="../charts/chart4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chart" Target="../charts/chart43.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chart" Target="../charts/chart4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chart" Target="../charts/chart4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chart" Target="../charts/chart4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chart" Target="../charts/chart4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chart" Target="../charts/chart4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 Things To Know Before Starting A Retail Store">
            <a:extLst>
              <a:ext uri="{FF2B5EF4-FFF2-40B4-BE49-F238E27FC236}">
                <a16:creationId xmlns:a16="http://schemas.microsoft.com/office/drawing/2014/main" id="{966F0254-19E2-B9E8-291C-F98DEF78CCC5}"/>
              </a:ext>
            </a:extLst>
          </p:cNvPr>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18C8001-7A0B-04F4-486E-9722F28AC51B}"/>
              </a:ext>
            </a:extLst>
          </p:cNvPr>
          <p:cNvSpPr/>
          <p:nvPr/>
        </p:nvSpPr>
        <p:spPr>
          <a:xfrm>
            <a:off x="0" y="3578327"/>
            <a:ext cx="9144000" cy="1489587"/>
          </a:xfrm>
          <a:prstGeom prst="rect">
            <a:avLst/>
          </a:prstGeom>
          <a:solidFill>
            <a:schemeClr val="tx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IN" sz="1350"/>
          </a:p>
        </p:txBody>
      </p:sp>
      <p:sp>
        <p:nvSpPr>
          <p:cNvPr id="4" name="TextBox 3">
            <a:extLst>
              <a:ext uri="{FF2B5EF4-FFF2-40B4-BE49-F238E27FC236}">
                <a16:creationId xmlns:a16="http://schemas.microsoft.com/office/drawing/2014/main" id="{DC6604DD-0993-4721-EC6D-B644C1EED4AF}"/>
              </a:ext>
            </a:extLst>
          </p:cNvPr>
          <p:cNvSpPr txBox="1"/>
          <p:nvPr/>
        </p:nvSpPr>
        <p:spPr>
          <a:xfrm>
            <a:off x="1025013" y="3843799"/>
            <a:ext cx="6717890" cy="854080"/>
          </a:xfrm>
          <a:prstGeom prst="rect">
            <a:avLst/>
          </a:prstGeom>
          <a:noFill/>
        </p:spPr>
        <p:txBody>
          <a:bodyPr wrap="square" rtlCol="0">
            <a:spAutoFit/>
          </a:bodyPr>
          <a:lstStyle/>
          <a:p>
            <a:pPr algn="ctr"/>
            <a:r>
              <a:rPr lang="en-IN" sz="4950" b="1" dirty="0"/>
              <a:t>Retail Sales Analysis</a:t>
            </a:r>
            <a:endParaRPr lang="en-IN" sz="1350" b="1" dirty="0"/>
          </a:p>
        </p:txBody>
      </p:sp>
      <p:sp>
        <p:nvSpPr>
          <p:cNvPr id="6" name="TextBox 5">
            <a:extLst>
              <a:ext uri="{FF2B5EF4-FFF2-40B4-BE49-F238E27FC236}">
                <a16:creationId xmlns:a16="http://schemas.microsoft.com/office/drawing/2014/main" id="{9C716E5C-2A41-CFF4-E093-0EC806474529}"/>
              </a:ext>
            </a:extLst>
          </p:cNvPr>
          <p:cNvSpPr txBox="1"/>
          <p:nvPr/>
        </p:nvSpPr>
        <p:spPr>
          <a:xfrm>
            <a:off x="6175888" y="6438750"/>
            <a:ext cx="2614152" cy="300082"/>
          </a:xfrm>
          <a:prstGeom prst="rect">
            <a:avLst/>
          </a:prstGeom>
          <a:noFill/>
        </p:spPr>
        <p:txBody>
          <a:bodyPr wrap="square" rtlCol="0">
            <a:spAutoFit/>
          </a:bodyPr>
          <a:lstStyle/>
          <a:p>
            <a:pPr algn="r"/>
            <a:r>
              <a:rPr lang="en-IN" sz="1350" dirty="0"/>
              <a:t>KAVITA AGRAWAL</a:t>
            </a:r>
          </a:p>
        </p:txBody>
      </p:sp>
    </p:spTree>
    <p:extLst>
      <p:ext uri="{BB962C8B-B14F-4D97-AF65-F5344CB8AC3E}">
        <p14:creationId xmlns:p14="http://schemas.microsoft.com/office/powerpoint/2010/main" val="164046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07A54-368B-6E94-EB6A-BF24E037FAB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2370F56-98FF-6406-EA1D-20F86B421AD4}"/>
              </a:ext>
            </a:extLst>
          </p:cNvPr>
          <p:cNvSpPr txBox="1"/>
          <p:nvPr/>
        </p:nvSpPr>
        <p:spPr>
          <a:xfrm>
            <a:off x="247211" y="256428"/>
            <a:ext cx="7816646" cy="415498"/>
          </a:xfrm>
          <a:prstGeom prst="rect">
            <a:avLst/>
          </a:prstGeom>
          <a:noFill/>
        </p:spPr>
        <p:txBody>
          <a:bodyPr wrap="square" rtlCol="0">
            <a:spAutoFit/>
          </a:bodyPr>
          <a:lstStyle/>
          <a:p>
            <a:r>
              <a:rPr lang="en-IN" sz="2100" b="1" dirty="0">
                <a:solidFill>
                  <a:srgbClr val="00B050"/>
                </a:solidFill>
              </a:rPr>
              <a:t>ORDER REVIEW RATING TABLE </a:t>
            </a:r>
          </a:p>
        </p:txBody>
      </p:sp>
      <p:graphicFrame>
        <p:nvGraphicFramePr>
          <p:cNvPr id="6" name="Table 5">
            <a:extLst>
              <a:ext uri="{FF2B5EF4-FFF2-40B4-BE49-F238E27FC236}">
                <a16:creationId xmlns:a16="http://schemas.microsoft.com/office/drawing/2014/main" id="{DCB4DDE1-C1C6-A9C3-1C8F-20ACC6D784F6}"/>
              </a:ext>
            </a:extLst>
          </p:cNvPr>
          <p:cNvGraphicFramePr>
            <a:graphicFrameLocks noGrp="1"/>
          </p:cNvGraphicFramePr>
          <p:nvPr>
            <p:extLst>
              <p:ext uri="{D42A27DB-BD31-4B8C-83A1-F6EECF244321}">
                <p14:modId xmlns:p14="http://schemas.microsoft.com/office/powerpoint/2010/main" val="2104880794"/>
              </p:ext>
            </p:extLst>
          </p:nvPr>
        </p:nvGraphicFramePr>
        <p:xfrm>
          <a:off x="414864" y="1413935"/>
          <a:ext cx="8204202" cy="889000"/>
        </p:xfrm>
        <a:graphic>
          <a:graphicData uri="http://schemas.openxmlformats.org/drawingml/2006/table">
            <a:tbl>
              <a:tblPr firstRow="1" bandRow="1">
                <a:tableStyleId>{5C22544A-7EE6-4342-B048-85BDC9FD1C3A}</a:tableStyleId>
              </a:tblPr>
              <a:tblGrid>
                <a:gridCol w="8204202">
                  <a:extLst>
                    <a:ext uri="{9D8B030D-6E8A-4147-A177-3AD203B41FA5}">
                      <a16:colId xmlns:a16="http://schemas.microsoft.com/office/drawing/2014/main" val="2685742568"/>
                    </a:ext>
                  </a:extLst>
                </a:gridCol>
              </a:tblGrid>
              <a:tr h="370840">
                <a:tc>
                  <a:txBody>
                    <a:bodyPr/>
                    <a:lstStyle/>
                    <a:p>
                      <a:pPr algn="ctr"/>
                      <a:r>
                        <a:rPr lang="en-IN" sz="1400" dirty="0"/>
                        <a:t>Data Audit</a:t>
                      </a:r>
                    </a:p>
                  </a:txBody>
                  <a:tcPr/>
                </a:tc>
                <a:extLst>
                  <a:ext uri="{0D108BD9-81ED-4DB2-BD59-A6C34878D82A}">
                    <a16:rowId xmlns:a16="http://schemas.microsoft.com/office/drawing/2014/main" val="3075530481"/>
                  </a:ext>
                </a:extLst>
              </a:tr>
              <a:tr h="370840">
                <a:tc>
                  <a:txBody>
                    <a:bodyPr/>
                    <a:lstStyle/>
                    <a:p>
                      <a:pPr marL="285750" marR="0" lvl="0" indent="-285750" algn="l" defTabSz="45720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0" dirty="0"/>
                        <a:t>Distinct </a:t>
                      </a:r>
                      <a:r>
                        <a:rPr lang="en-IN" sz="1400" b="0" dirty="0" err="1"/>
                        <a:t>customer_satisfaction</a:t>
                      </a:r>
                      <a:r>
                        <a:rPr lang="en-IN" sz="1400" b="0" dirty="0"/>
                        <a:t> is1,2,3,4,5</a:t>
                      </a:r>
                    </a:p>
                    <a:p>
                      <a:pPr marL="285750" indent="-285750">
                        <a:lnSpc>
                          <a:spcPct val="100000"/>
                        </a:lnSpc>
                        <a:buFont typeface="Arial" panose="020B0604020202020204" pitchFamily="34" charset="0"/>
                        <a:buChar char="•"/>
                      </a:pPr>
                      <a:endParaRPr lang="en-IN" sz="1400" b="0" dirty="0"/>
                    </a:p>
                  </a:txBody>
                  <a:tcPr/>
                </a:tc>
                <a:extLst>
                  <a:ext uri="{0D108BD9-81ED-4DB2-BD59-A6C34878D82A}">
                    <a16:rowId xmlns:a16="http://schemas.microsoft.com/office/drawing/2014/main" val="902310354"/>
                  </a:ext>
                </a:extLst>
              </a:tr>
            </a:tbl>
          </a:graphicData>
        </a:graphic>
      </p:graphicFrame>
      <p:graphicFrame>
        <p:nvGraphicFramePr>
          <p:cNvPr id="7" name="Table 6">
            <a:extLst>
              <a:ext uri="{FF2B5EF4-FFF2-40B4-BE49-F238E27FC236}">
                <a16:creationId xmlns:a16="http://schemas.microsoft.com/office/drawing/2014/main" id="{5E5B0E2B-D65E-4167-248B-DA22DAB8FD86}"/>
              </a:ext>
            </a:extLst>
          </p:cNvPr>
          <p:cNvGraphicFramePr>
            <a:graphicFrameLocks noGrp="1"/>
          </p:cNvGraphicFramePr>
          <p:nvPr>
            <p:extLst>
              <p:ext uri="{D42A27DB-BD31-4B8C-83A1-F6EECF244321}">
                <p14:modId xmlns:p14="http://schemas.microsoft.com/office/powerpoint/2010/main" val="1115913088"/>
              </p:ext>
            </p:extLst>
          </p:nvPr>
        </p:nvGraphicFramePr>
        <p:xfrm>
          <a:off x="406396" y="2971804"/>
          <a:ext cx="8204203" cy="2982024"/>
        </p:xfrm>
        <a:graphic>
          <a:graphicData uri="http://schemas.openxmlformats.org/drawingml/2006/table">
            <a:tbl>
              <a:tblPr firstRow="1" bandRow="1">
                <a:tableStyleId>{5C22544A-7EE6-4342-B048-85BDC9FD1C3A}</a:tableStyleId>
              </a:tblPr>
              <a:tblGrid>
                <a:gridCol w="8204203">
                  <a:extLst>
                    <a:ext uri="{9D8B030D-6E8A-4147-A177-3AD203B41FA5}">
                      <a16:colId xmlns:a16="http://schemas.microsoft.com/office/drawing/2014/main" val="2685742568"/>
                    </a:ext>
                  </a:extLst>
                </a:gridCol>
              </a:tblGrid>
              <a:tr h="370840">
                <a:tc>
                  <a:txBody>
                    <a:bodyPr/>
                    <a:lstStyle/>
                    <a:p>
                      <a:pPr algn="ctr"/>
                      <a:r>
                        <a:rPr lang="en-IN" sz="1400" dirty="0"/>
                        <a:t>Data </a:t>
                      </a:r>
                      <a:r>
                        <a:rPr lang="en-IN" sz="1400" b="1" kern="1200" dirty="0">
                          <a:solidFill>
                            <a:schemeClr val="lt1"/>
                          </a:solidFill>
                          <a:latin typeface="+mn-lt"/>
                          <a:ea typeface="+mn-ea"/>
                          <a:cs typeface="+mn-cs"/>
                        </a:rPr>
                        <a:t>Discrepancies</a:t>
                      </a:r>
                    </a:p>
                  </a:txBody>
                  <a:tcPr/>
                </a:tc>
                <a:extLst>
                  <a:ext uri="{0D108BD9-81ED-4DB2-BD59-A6C34878D82A}">
                    <a16:rowId xmlns:a16="http://schemas.microsoft.com/office/drawing/2014/main" val="3075530481"/>
                  </a:ext>
                </a:extLst>
              </a:tr>
              <a:tr h="370840">
                <a:tc>
                  <a:txBody>
                    <a:bodyPr/>
                    <a:lstStyle/>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t>559 Duplicates - assuming it might be duplicate </a:t>
                      </a:r>
                      <a:endParaRPr lang="en-US" sz="1400" b="0" dirty="0"/>
                    </a:p>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IN" sz="1400" b="0" dirty="0"/>
                    </a:p>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400" b="0" dirty="0"/>
                    </a:p>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IN" sz="1400" kern="1200" dirty="0">
                        <a:solidFill>
                          <a:schemeClr val="dk1"/>
                        </a:solidFill>
                        <a:latin typeface="+mn-lt"/>
                        <a:ea typeface="+mn-ea"/>
                        <a:cs typeface="+mn-cs"/>
                      </a:endParaRPr>
                    </a:p>
                    <a:p>
                      <a:pPr marL="0" marR="0" lvl="0" indent="0" algn="l" defTabSz="457207"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US" sz="1400" kern="1200" dirty="0">
                        <a:solidFill>
                          <a:schemeClr val="dk1"/>
                        </a:solidFill>
                        <a:latin typeface="+mn-lt"/>
                        <a:ea typeface="+mn-ea"/>
                        <a:cs typeface="+mn-cs"/>
                      </a:endParaRPr>
                    </a:p>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400" kern="1200" dirty="0">
                        <a:solidFill>
                          <a:schemeClr val="dk1"/>
                        </a:solidFill>
                        <a:latin typeface="+mn-lt"/>
                        <a:ea typeface="+mn-ea"/>
                        <a:cs typeface="+mn-cs"/>
                      </a:endParaRPr>
                    </a:p>
                    <a:p>
                      <a:pPr marL="285750" indent="-285750">
                        <a:lnSpc>
                          <a:spcPct val="150000"/>
                        </a:lnSpc>
                        <a:buFont typeface="Arial" panose="020B0604020202020204" pitchFamily="34" charset="0"/>
                        <a:buChar char="•"/>
                      </a:pPr>
                      <a:endParaRPr lang="en-US" sz="1400" kern="1200" dirty="0">
                        <a:solidFill>
                          <a:schemeClr val="dk1"/>
                        </a:solidFill>
                        <a:latin typeface="+mn-lt"/>
                        <a:ea typeface="+mn-ea"/>
                        <a:cs typeface="+mn-cs"/>
                      </a:endParaRPr>
                    </a:p>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400" b="0" dirty="0"/>
                    </a:p>
                  </a:txBody>
                  <a:tcPr/>
                </a:tc>
                <a:extLst>
                  <a:ext uri="{0D108BD9-81ED-4DB2-BD59-A6C34878D82A}">
                    <a16:rowId xmlns:a16="http://schemas.microsoft.com/office/drawing/2014/main" val="902310354"/>
                  </a:ext>
                </a:extLst>
              </a:tr>
            </a:tbl>
          </a:graphicData>
        </a:graphic>
      </p:graphicFrame>
    </p:spTree>
    <p:extLst>
      <p:ext uri="{BB962C8B-B14F-4D97-AF65-F5344CB8AC3E}">
        <p14:creationId xmlns:p14="http://schemas.microsoft.com/office/powerpoint/2010/main" val="1552381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2EFB6-322D-C268-2C0E-EA2A3BDD580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89BD24-7EC3-D917-C96E-0C73DB5F8C04}"/>
              </a:ext>
            </a:extLst>
          </p:cNvPr>
          <p:cNvSpPr txBox="1"/>
          <p:nvPr/>
        </p:nvSpPr>
        <p:spPr>
          <a:xfrm>
            <a:off x="247211" y="256428"/>
            <a:ext cx="7816646" cy="415498"/>
          </a:xfrm>
          <a:prstGeom prst="rect">
            <a:avLst/>
          </a:prstGeom>
          <a:noFill/>
        </p:spPr>
        <p:txBody>
          <a:bodyPr wrap="square" rtlCol="0">
            <a:spAutoFit/>
          </a:bodyPr>
          <a:lstStyle/>
          <a:p>
            <a:r>
              <a:rPr lang="en-IN" sz="2100" b="1" dirty="0">
                <a:solidFill>
                  <a:srgbClr val="00B050"/>
                </a:solidFill>
              </a:rPr>
              <a:t>RECOMMENDATIONS</a:t>
            </a:r>
          </a:p>
        </p:txBody>
      </p:sp>
      <p:sp>
        <p:nvSpPr>
          <p:cNvPr id="3" name="TextBox 2">
            <a:extLst>
              <a:ext uri="{FF2B5EF4-FFF2-40B4-BE49-F238E27FC236}">
                <a16:creationId xmlns:a16="http://schemas.microsoft.com/office/drawing/2014/main" id="{4410A941-E96E-82F8-2C9A-5826076E01EF}"/>
              </a:ext>
            </a:extLst>
          </p:cNvPr>
          <p:cNvSpPr txBox="1"/>
          <p:nvPr/>
        </p:nvSpPr>
        <p:spPr>
          <a:xfrm>
            <a:off x="331878" y="982176"/>
            <a:ext cx="8259097" cy="3664721"/>
          </a:xfrm>
          <a:prstGeom prst="rect">
            <a:avLst/>
          </a:prstGeom>
          <a:noFill/>
        </p:spPr>
        <p:txBody>
          <a:bodyPr wrap="square" rtlCol="0">
            <a:spAutoFit/>
          </a:bodyPr>
          <a:lstStyle/>
          <a:p>
            <a:pPr>
              <a:lnSpc>
                <a:spcPct val="150000"/>
              </a:lnSpc>
            </a:pPr>
            <a:r>
              <a:rPr lang="en-US" sz="1200" b="1" u="sng" dirty="0"/>
              <a:t>Order Master</a:t>
            </a:r>
          </a:p>
          <a:p>
            <a:pPr marL="171450" indent="-171450">
              <a:lnSpc>
                <a:spcPct val="150000"/>
              </a:lnSpc>
              <a:buFont typeface="Arial" panose="020B0604020202020204" pitchFamily="34" charset="0"/>
              <a:buChar char="•"/>
            </a:pPr>
            <a:r>
              <a:rPr lang="en-US" sz="1200" dirty="0"/>
              <a:t>Bill date format should be in standard datetime format across all stores</a:t>
            </a:r>
          </a:p>
          <a:p>
            <a:pPr marL="171450" indent="-171450">
              <a:lnSpc>
                <a:spcPct val="150000"/>
              </a:lnSpc>
              <a:buFont typeface="Arial" panose="020B0604020202020204" pitchFamily="34" charset="0"/>
              <a:buChar char="•"/>
            </a:pPr>
            <a:r>
              <a:rPr lang="en-US" sz="1200" dirty="0"/>
              <a:t>To check the formula for amount calculation and discuss with the concern team</a:t>
            </a:r>
          </a:p>
          <a:p>
            <a:pPr marL="171450" indent="-171450">
              <a:lnSpc>
                <a:spcPct val="150000"/>
              </a:lnSpc>
              <a:buFont typeface="Arial" panose="020B0604020202020204" pitchFamily="34" charset="0"/>
              <a:buChar char="•"/>
            </a:pPr>
            <a:r>
              <a:rPr lang="en-US" sz="1200" dirty="0"/>
              <a:t>Same Product id should and should appear once in each order ID</a:t>
            </a:r>
          </a:p>
          <a:p>
            <a:pPr marL="171450" indent="-171450">
              <a:lnSpc>
                <a:spcPct val="150000"/>
              </a:lnSpc>
              <a:buFont typeface="Arial" panose="020B0604020202020204" pitchFamily="34" charset="0"/>
              <a:buChar char="•"/>
            </a:pPr>
            <a:endParaRPr lang="en-US" sz="1200" dirty="0"/>
          </a:p>
          <a:p>
            <a:pPr>
              <a:lnSpc>
                <a:spcPct val="150000"/>
              </a:lnSpc>
            </a:pPr>
            <a:r>
              <a:rPr lang="en-US" sz="1200" b="1" u="sng" dirty="0"/>
              <a:t>Order Payment</a:t>
            </a:r>
          </a:p>
          <a:p>
            <a:pPr marL="171450" indent="-171450">
              <a:lnSpc>
                <a:spcPct val="150000"/>
              </a:lnSpc>
              <a:buFont typeface="Arial" panose="020B0604020202020204" pitchFamily="34" charset="0"/>
              <a:buChar char="•"/>
            </a:pPr>
            <a:r>
              <a:rPr lang="en-US" sz="1200" dirty="0"/>
              <a:t>Need to investigate why </a:t>
            </a:r>
            <a:r>
              <a:rPr lang="en-US" sz="1200" dirty="0" err="1"/>
              <a:t>payment_type</a:t>
            </a:r>
            <a:r>
              <a:rPr lang="en-US" sz="1200" dirty="0"/>
              <a:t>(voucher) is appearing multiple times 	</a:t>
            </a:r>
          </a:p>
          <a:p>
            <a:pPr>
              <a:lnSpc>
                <a:spcPct val="150000"/>
              </a:lnSpc>
            </a:pPr>
            <a:endParaRPr lang="en-US" sz="1200" dirty="0"/>
          </a:p>
          <a:p>
            <a:pPr>
              <a:lnSpc>
                <a:spcPct val="150000"/>
              </a:lnSpc>
            </a:pPr>
            <a:r>
              <a:rPr lang="en-US" sz="1200" b="1" u="sng" dirty="0"/>
              <a:t>Product Master</a:t>
            </a:r>
            <a:endParaRPr lang="en-US" sz="1200" dirty="0"/>
          </a:p>
          <a:p>
            <a:pPr marL="171450" indent="-171450">
              <a:lnSpc>
                <a:spcPct val="150000"/>
              </a:lnSpc>
              <a:buFont typeface="Arial" panose="020B0604020202020204" pitchFamily="34" charset="0"/>
              <a:buChar char="•"/>
            </a:pPr>
            <a:r>
              <a:rPr lang="en-US" sz="1200" dirty="0"/>
              <a:t>Category need to be updated for all products </a:t>
            </a:r>
          </a:p>
          <a:p>
            <a:pPr marL="171450" indent="-171450">
              <a:lnSpc>
                <a:spcPct val="150000"/>
              </a:lnSpc>
              <a:buFont typeface="Arial" panose="020B0604020202020204" pitchFamily="34" charset="0"/>
              <a:buChar char="•"/>
            </a:pPr>
            <a:endParaRPr lang="en-US" sz="1200" dirty="0"/>
          </a:p>
          <a:p>
            <a:pPr>
              <a:lnSpc>
                <a:spcPct val="150000"/>
              </a:lnSpc>
            </a:pPr>
            <a:r>
              <a:rPr lang="en-US" sz="1200" b="1" u="sng" dirty="0"/>
              <a:t>Stores Master</a:t>
            </a:r>
            <a:endParaRPr lang="en-US" sz="1200" dirty="0"/>
          </a:p>
          <a:p>
            <a:pPr marL="171450" indent="-171450">
              <a:lnSpc>
                <a:spcPct val="150000"/>
              </a:lnSpc>
              <a:buFont typeface="Arial" panose="020B0604020202020204" pitchFamily="34" charset="0"/>
              <a:buChar char="•"/>
            </a:pPr>
            <a:r>
              <a:rPr lang="en-IN" sz="1200" dirty="0"/>
              <a:t>Remove duplicate Store ID</a:t>
            </a:r>
          </a:p>
        </p:txBody>
      </p:sp>
    </p:spTree>
    <p:extLst>
      <p:ext uri="{BB962C8B-B14F-4D97-AF65-F5344CB8AC3E}">
        <p14:creationId xmlns:p14="http://schemas.microsoft.com/office/powerpoint/2010/main" val="2842049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8F6F5-17AA-D50D-C6F1-02AD70D75C0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90F581A-B26F-11EE-64C7-D5E7C11632C3}"/>
              </a:ext>
            </a:extLst>
          </p:cNvPr>
          <p:cNvSpPr txBox="1"/>
          <p:nvPr/>
        </p:nvSpPr>
        <p:spPr>
          <a:xfrm>
            <a:off x="247211" y="48679"/>
            <a:ext cx="7816646" cy="830997"/>
          </a:xfrm>
          <a:prstGeom prst="rect">
            <a:avLst/>
          </a:prstGeom>
          <a:noFill/>
        </p:spPr>
        <p:txBody>
          <a:bodyPr wrap="square" rtlCol="0" anchor="ctr">
            <a:spAutoFit/>
          </a:bodyPr>
          <a:lstStyle/>
          <a:p>
            <a:pPr algn="ctr"/>
            <a:r>
              <a:rPr lang="en-IN" sz="2400" b="1" dirty="0">
                <a:solidFill>
                  <a:srgbClr val="00B050"/>
                </a:solidFill>
              </a:rPr>
              <a:t>EXPLORATORY DATA ANALYSIS</a:t>
            </a:r>
          </a:p>
          <a:p>
            <a:pPr algn="ctr"/>
            <a:endParaRPr lang="en-IN" sz="2400" b="1" dirty="0"/>
          </a:p>
        </p:txBody>
      </p:sp>
      <p:sp>
        <p:nvSpPr>
          <p:cNvPr id="3" name="Rectangle: Rounded Corners 2">
            <a:extLst>
              <a:ext uri="{FF2B5EF4-FFF2-40B4-BE49-F238E27FC236}">
                <a16:creationId xmlns:a16="http://schemas.microsoft.com/office/drawing/2014/main" id="{5FD09E7D-3902-2EFA-0DAA-0CDEB429BBDB}"/>
              </a:ext>
            </a:extLst>
          </p:cNvPr>
          <p:cNvSpPr/>
          <p:nvPr/>
        </p:nvSpPr>
        <p:spPr>
          <a:xfrm>
            <a:off x="576251" y="879676"/>
            <a:ext cx="3431800" cy="35645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Rounded Corners 3">
            <a:extLst>
              <a:ext uri="{FF2B5EF4-FFF2-40B4-BE49-F238E27FC236}">
                <a16:creationId xmlns:a16="http://schemas.microsoft.com/office/drawing/2014/main" id="{86F2637D-D33B-445F-9C73-36BF921968FA}"/>
              </a:ext>
            </a:extLst>
          </p:cNvPr>
          <p:cNvSpPr/>
          <p:nvPr/>
        </p:nvSpPr>
        <p:spPr>
          <a:xfrm>
            <a:off x="4675068" y="807990"/>
            <a:ext cx="3431800" cy="363619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6B43D4C9-78BB-C730-20CA-E4635556F56A}"/>
              </a:ext>
            </a:extLst>
          </p:cNvPr>
          <p:cNvSpPr txBox="1"/>
          <p:nvPr/>
        </p:nvSpPr>
        <p:spPr>
          <a:xfrm>
            <a:off x="1085411" y="1199555"/>
            <a:ext cx="2477729" cy="369332"/>
          </a:xfrm>
          <a:prstGeom prst="rect">
            <a:avLst/>
          </a:prstGeom>
          <a:noFill/>
        </p:spPr>
        <p:txBody>
          <a:bodyPr wrap="square" rtlCol="0">
            <a:spAutoFit/>
          </a:bodyPr>
          <a:lstStyle/>
          <a:p>
            <a:pPr algn="ctr"/>
            <a:r>
              <a:rPr lang="en-IN" b="1" dirty="0"/>
              <a:t>SALES INFORMATION</a:t>
            </a:r>
          </a:p>
        </p:txBody>
      </p:sp>
      <p:sp>
        <p:nvSpPr>
          <p:cNvPr id="7" name="TextBox 6">
            <a:extLst>
              <a:ext uri="{FF2B5EF4-FFF2-40B4-BE49-F238E27FC236}">
                <a16:creationId xmlns:a16="http://schemas.microsoft.com/office/drawing/2014/main" id="{5B6ACD09-C6D3-C019-1135-C3BECF0A3AE7}"/>
              </a:ext>
            </a:extLst>
          </p:cNvPr>
          <p:cNvSpPr txBox="1"/>
          <p:nvPr/>
        </p:nvSpPr>
        <p:spPr>
          <a:xfrm>
            <a:off x="5063612" y="1141637"/>
            <a:ext cx="2654711" cy="338554"/>
          </a:xfrm>
          <a:prstGeom prst="rect">
            <a:avLst/>
          </a:prstGeom>
          <a:noFill/>
        </p:spPr>
        <p:txBody>
          <a:bodyPr wrap="square" rtlCol="0">
            <a:spAutoFit/>
          </a:bodyPr>
          <a:lstStyle/>
          <a:p>
            <a:pPr algn="ctr"/>
            <a:r>
              <a:rPr lang="en-IN" sz="1600" b="1" dirty="0"/>
              <a:t>ORDERS INFORMATION</a:t>
            </a:r>
          </a:p>
        </p:txBody>
      </p:sp>
      <p:sp>
        <p:nvSpPr>
          <p:cNvPr id="8" name="TextBox 7">
            <a:extLst>
              <a:ext uri="{FF2B5EF4-FFF2-40B4-BE49-F238E27FC236}">
                <a16:creationId xmlns:a16="http://schemas.microsoft.com/office/drawing/2014/main" id="{24E7A571-4580-067E-2C49-02E1FE72A235}"/>
              </a:ext>
            </a:extLst>
          </p:cNvPr>
          <p:cNvSpPr txBox="1"/>
          <p:nvPr/>
        </p:nvSpPr>
        <p:spPr>
          <a:xfrm>
            <a:off x="1037132" y="1896316"/>
            <a:ext cx="3239025" cy="2062103"/>
          </a:xfrm>
          <a:prstGeom prst="rect">
            <a:avLst/>
          </a:prstGeom>
          <a:noFill/>
        </p:spPr>
        <p:txBody>
          <a:bodyPr wrap="square" rtlCol="0">
            <a:spAutoFit/>
          </a:bodyPr>
          <a:lstStyle/>
          <a:p>
            <a:pPr algn="l"/>
            <a:r>
              <a:rPr lang="en-IN" sz="1600" b="1" dirty="0">
                <a:solidFill>
                  <a:schemeClr val="tx1">
                    <a:lumMod val="85000"/>
                  </a:schemeClr>
                </a:solidFill>
                <a:latin typeface="Calibri-Bold"/>
              </a:rPr>
              <a:t>Total Revenue: ₹ </a:t>
            </a:r>
            <a:r>
              <a:rPr lang="en-IN" sz="1600" b="1" u="sng" dirty="0">
                <a:solidFill>
                  <a:schemeClr val="tx1">
                    <a:lumMod val="85000"/>
                  </a:schemeClr>
                </a:solidFill>
                <a:latin typeface="Calibri-Bold"/>
              </a:rPr>
              <a:t>15.45M</a:t>
            </a:r>
          </a:p>
          <a:p>
            <a:pPr algn="l"/>
            <a:r>
              <a:rPr lang="en-IN" sz="1600" b="1" dirty="0">
                <a:solidFill>
                  <a:schemeClr val="tx1">
                    <a:lumMod val="85000"/>
                  </a:schemeClr>
                </a:solidFill>
                <a:latin typeface="Calibri-Bold"/>
              </a:rPr>
              <a:t>Total Cost: ₹ </a:t>
            </a:r>
            <a:r>
              <a:rPr lang="en-IN" sz="1600" b="1" u="sng" dirty="0">
                <a:solidFill>
                  <a:schemeClr val="tx1">
                    <a:lumMod val="85000"/>
                  </a:schemeClr>
                </a:solidFill>
                <a:latin typeface="Calibri-Bold"/>
              </a:rPr>
              <a:t>13.27M</a:t>
            </a:r>
          </a:p>
          <a:p>
            <a:pPr algn="l"/>
            <a:r>
              <a:rPr lang="en-IN" sz="1600" b="1" dirty="0">
                <a:solidFill>
                  <a:schemeClr val="tx1">
                    <a:lumMod val="85000"/>
                  </a:schemeClr>
                </a:solidFill>
                <a:latin typeface="Calibri-Bold"/>
              </a:rPr>
              <a:t>Total Discount: ₹ </a:t>
            </a:r>
            <a:r>
              <a:rPr lang="en-IN" sz="1600" b="1" u="sng" dirty="0">
                <a:solidFill>
                  <a:schemeClr val="tx1">
                    <a:lumMod val="85000"/>
                  </a:schemeClr>
                </a:solidFill>
                <a:latin typeface="Calibri-Bold"/>
              </a:rPr>
              <a:t>4.9 L</a:t>
            </a:r>
          </a:p>
          <a:p>
            <a:pPr algn="l"/>
            <a:r>
              <a:rPr lang="en-IN" sz="1600" b="1" dirty="0">
                <a:solidFill>
                  <a:schemeClr val="tx1">
                    <a:lumMod val="85000"/>
                  </a:schemeClr>
                </a:solidFill>
                <a:latin typeface="Calibri-Bold"/>
              </a:rPr>
              <a:t>Total Profit: ₹ </a:t>
            </a:r>
            <a:r>
              <a:rPr lang="en-IN" sz="1600" b="1" u="sng" dirty="0">
                <a:solidFill>
                  <a:schemeClr val="tx1">
                    <a:lumMod val="85000"/>
                  </a:schemeClr>
                </a:solidFill>
                <a:latin typeface="Calibri-Bold"/>
              </a:rPr>
              <a:t>2.18 M</a:t>
            </a:r>
          </a:p>
          <a:p>
            <a:pPr algn="l"/>
            <a:r>
              <a:rPr lang="en-IN" sz="1600" b="1" dirty="0">
                <a:solidFill>
                  <a:schemeClr val="tx1">
                    <a:lumMod val="85000"/>
                  </a:schemeClr>
                </a:solidFill>
                <a:latin typeface="Calibri-Bold"/>
              </a:rPr>
              <a:t>Percentage of Discount: </a:t>
            </a:r>
            <a:r>
              <a:rPr lang="en-IN" sz="1600" b="1" u="sng" dirty="0">
                <a:solidFill>
                  <a:schemeClr val="tx1">
                    <a:lumMod val="85000"/>
                  </a:schemeClr>
                </a:solidFill>
                <a:latin typeface="Calibri-Bold"/>
              </a:rPr>
              <a:t>3.31%</a:t>
            </a:r>
          </a:p>
          <a:p>
            <a:pPr algn="l"/>
            <a:r>
              <a:rPr lang="en-IN" sz="1600" b="1" dirty="0">
                <a:solidFill>
                  <a:schemeClr val="tx1">
                    <a:lumMod val="85000"/>
                  </a:schemeClr>
                </a:solidFill>
                <a:latin typeface="Calibri-Bold"/>
              </a:rPr>
              <a:t>Percentage of Profit: </a:t>
            </a:r>
            <a:r>
              <a:rPr lang="en-IN" sz="1600" b="1" u="sng" dirty="0">
                <a:solidFill>
                  <a:schemeClr val="tx1">
                    <a:lumMod val="85000"/>
                  </a:schemeClr>
                </a:solidFill>
                <a:latin typeface="Calibri-Bold"/>
              </a:rPr>
              <a:t>16.46%</a:t>
            </a:r>
          </a:p>
          <a:p>
            <a:pPr algn="l"/>
            <a:r>
              <a:rPr lang="en-IN" sz="1600" b="1" dirty="0">
                <a:solidFill>
                  <a:schemeClr val="tx1">
                    <a:lumMod val="85000"/>
                  </a:schemeClr>
                </a:solidFill>
                <a:latin typeface="Calibri-Bold"/>
              </a:rPr>
              <a:t>Weekday Revenue: ₹ </a:t>
            </a:r>
            <a:r>
              <a:rPr lang="en-IN" sz="1600" b="1" u="sng" dirty="0">
                <a:solidFill>
                  <a:schemeClr val="tx1">
                    <a:lumMod val="85000"/>
                  </a:schemeClr>
                </a:solidFill>
                <a:latin typeface="Calibri-Bold"/>
              </a:rPr>
              <a:t>12.25M</a:t>
            </a:r>
          </a:p>
          <a:p>
            <a:pPr algn="l"/>
            <a:r>
              <a:rPr lang="en-IN" sz="1600" b="1" dirty="0">
                <a:solidFill>
                  <a:schemeClr val="tx1">
                    <a:lumMod val="85000"/>
                  </a:schemeClr>
                </a:solidFill>
                <a:latin typeface="Calibri-Bold"/>
              </a:rPr>
              <a:t>Weekend Revenue: ₹ </a:t>
            </a:r>
            <a:r>
              <a:rPr lang="en-IN" sz="1600" b="1" u="sng" dirty="0">
                <a:solidFill>
                  <a:schemeClr val="tx1">
                    <a:lumMod val="85000"/>
                  </a:schemeClr>
                </a:solidFill>
                <a:latin typeface="Calibri-Bold"/>
              </a:rPr>
              <a:t>3.21M</a:t>
            </a:r>
          </a:p>
        </p:txBody>
      </p:sp>
      <p:sp>
        <p:nvSpPr>
          <p:cNvPr id="10" name="TextBox 9">
            <a:extLst>
              <a:ext uri="{FF2B5EF4-FFF2-40B4-BE49-F238E27FC236}">
                <a16:creationId xmlns:a16="http://schemas.microsoft.com/office/drawing/2014/main" id="{3FB689CB-41B0-A860-C847-20610597F833}"/>
              </a:ext>
            </a:extLst>
          </p:cNvPr>
          <p:cNvSpPr txBox="1"/>
          <p:nvPr/>
        </p:nvSpPr>
        <p:spPr>
          <a:xfrm>
            <a:off x="5226545" y="1742152"/>
            <a:ext cx="2654711" cy="2554545"/>
          </a:xfrm>
          <a:prstGeom prst="rect">
            <a:avLst/>
          </a:prstGeom>
          <a:noFill/>
        </p:spPr>
        <p:txBody>
          <a:bodyPr wrap="square" rtlCol="0">
            <a:spAutoFit/>
          </a:bodyPr>
          <a:lstStyle/>
          <a:p>
            <a:pPr algn="l"/>
            <a:r>
              <a:rPr lang="en-IN" sz="1600" b="1" i="0" u="none" strike="noStrike" baseline="0" dirty="0">
                <a:solidFill>
                  <a:schemeClr val="tx1">
                    <a:lumMod val="85000"/>
                  </a:schemeClr>
                </a:solidFill>
                <a:latin typeface="Calibri-Bold"/>
              </a:rPr>
              <a:t>Order Count: </a:t>
            </a:r>
            <a:r>
              <a:rPr lang="en-IN" sz="1600" b="1" i="0" u="sng" strike="noStrike" baseline="0" dirty="0">
                <a:solidFill>
                  <a:schemeClr val="tx1">
                    <a:lumMod val="85000"/>
                  </a:schemeClr>
                </a:solidFill>
                <a:latin typeface="Calibri-Bold"/>
              </a:rPr>
              <a:t>96,893</a:t>
            </a:r>
          </a:p>
          <a:p>
            <a:pPr algn="l"/>
            <a:r>
              <a:rPr lang="en-IN" sz="1600" b="1" i="0" u="none" strike="noStrike" baseline="0" dirty="0">
                <a:solidFill>
                  <a:schemeClr val="tx1">
                    <a:lumMod val="85000"/>
                  </a:schemeClr>
                </a:solidFill>
                <a:latin typeface="Calibri-Bold"/>
              </a:rPr>
              <a:t>Total Payment Method: </a:t>
            </a:r>
            <a:r>
              <a:rPr lang="en-IN" sz="1600" b="1" u="sng" strike="noStrike" baseline="0" dirty="0">
                <a:solidFill>
                  <a:schemeClr val="tx1">
                    <a:lumMod val="85000"/>
                  </a:schemeClr>
                </a:solidFill>
                <a:latin typeface="Calibri-Bold"/>
              </a:rPr>
              <a:t>4</a:t>
            </a:r>
          </a:p>
          <a:p>
            <a:pPr algn="l"/>
            <a:r>
              <a:rPr lang="en-IN" sz="1600" b="1" i="0" u="none" strike="noStrike" baseline="0" dirty="0">
                <a:solidFill>
                  <a:schemeClr val="tx1">
                    <a:lumMod val="85000"/>
                  </a:schemeClr>
                </a:solidFill>
                <a:latin typeface="Calibri-Bold"/>
              </a:rPr>
              <a:t>Total channel: </a:t>
            </a:r>
            <a:r>
              <a:rPr lang="en-IN" sz="1600" b="1" i="0" u="sng" strike="noStrike" baseline="0" dirty="0">
                <a:solidFill>
                  <a:schemeClr val="tx1">
                    <a:lumMod val="85000"/>
                  </a:schemeClr>
                </a:solidFill>
                <a:latin typeface="Calibri-Bold"/>
              </a:rPr>
              <a:t>3</a:t>
            </a:r>
          </a:p>
          <a:p>
            <a:pPr algn="l"/>
            <a:r>
              <a:rPr lang="en-US" sz="1600" b="1" i="0" u="none" strike="noStrike" baseline="0" dirty="0">
                <a:solidFill>
                  <a:schemeClr val="tx1">
                    <a:lumMod val="85000"/>
                  </a:schemeClr>
                </a:solidFill>
                <a:latin typeface="Calibri-Bold"/>
              </a:rPr>
              <a:t>Average Discount Per Order: ₹ </a:t>
            </a:r>
            <a:r>
              <a:rPr lang="en-US" sz="1600" b="1" i="0" u="sng" strike="noStrike" baseline="0" dirty="0">
                <a:solidFill>
                  <a:schemeClr val="tx1">
                    <a:lumMod val="85000"/>
                  </a:schemeClr>
                </a:solidFill>
                <a:latin typeface="Calibri-Bold"/>
              </a:rPr>
              <a:t>5.08</a:t>
            </a:r>
          </a:p>
          <a:p>
            <a:pPr algn="l"/>
            <a:r>
              <a:rPr lang="en-IN" sz="1600" b="1" i="0" u="none" strike="noStrike" baseline="0" dirty="0">
                <a:solidFill>
                  <a:schemeClr val="tx1">
                    <a:lumMod val="85000"/>
                  </a:schemeClr>
                </a:solidFill>
                <a:latin typeface="Calibri-Bold"/>
              </a:rPr>
              <a:t>Average Order Value: ₹ </a:t>
            </a:r>
            <a:r>
              <a:rPr lang="en-IN" sz="1600" b="1" i="0" u="sng" strike="noStrike" baseline="0" dirty="0">
                <a:solidFill>
                  <a:schemeClr val="tx1">
                    <a:lumMod val="85000"/>
                  </a:schemeClr>
                </a:solidFill>
                <a:latin typeface="Calibri-Bold"/>
              </a:rPr>
              <a:t>159.5</a:t>
            </a:r>
          </a:p>
          <a:p>
            <a:pPr algn="l"/>
            <a:r>
              <a:rPr lang="en-US" sz="1600" b="1" i="0" u="none" strike="noStrike" baseline="0" dirty="0">
                <a:solidFill>
                  <a:schemeClr val="tx1">
                    <a:lumMod val="85000"/>
                  </a:schemeClr>
                </a:solidFill>
                <a:latin typeface="Calibri-Bold"/>
              </a:rPr>
              <a:t>Average Categories per order: </a:t>
            </a:r>
            <a:r>
              <a:rPr lang="en-US" sz="1600" b="1" i="0" u="sng" strike="noStrike" baseline="0" dirty="0">
                <a:solidFill>
                  <a:schemeClr val="tx1">
                    <a:lumMod val="85000"/>
                  </a:schemeClr>
                </a:solidFill>
                <a:latin typeface="Calibri-Bold"/>
              </a:rPr>
              <a:t>1.005</a:t>
            </a:r>
          </a:p>
          <a:p>
            <a:pPr algn="l"/>
            <a:r>
              <a:rPr lang="en-US" sz="1600" b="1" i="0" u="none" strike="noStrike" baseline="0" dirty="0">
                <a:solidFill>
                  <a:schemeClr val="tx1">
                    <a:lumMod val="85000"/>
                  </a:schemeClr>
                </a:solidFill>
                <a:latin typeface="Calibri-Bold"/>
              </a:rPr>
              <a:t>Average Items Per Order: </a:t>
            </a:r>
            <a:r>
              <a:rPr lang="en-US" sz="1600" b="1" i="0" u="sng" strike="noStrike" baseline="0" dirty="0">
                <a:solidFill>
                  <a:schemeClr val="tx1">
                    <a:lumMod val="85000"/>
                  </a:schemeClr>
                </a:solidFill>
                <a:latin typeface="Calibri-Bold"/>
              </a:rPr>
              <a:t>1.014</a:t>
            </a:r>
            <a:endParaRPr lang="en-IN" sz="1600" u="sng" dirty="0">
              <a:solidFill>
                <a:schemeClr val="tx1">
                  <a:lumMod val="85000"/>
                </a:schemeClr>
              </a:solidFill>
            </a:endParaRPr>
          </a:p>
        </p:txBody>
      </p:sp>
      <p:sp>
        <p:nvSpPr>
          <p:cNvPr id="6" name="Rectangle: Rounded Corners 5">
            <a:extLst>
              <a:ext uri="{FF2B5EF4-FFF2-40B4-BE49-F238E27FC236}">
                <a16:creationId xmlns:a16="http://schemas.microsoft.com/office/drawing/2014/main" id="{016EA7D4-6CF5-5C5C-634E-A74CD39C6FAE}"/>
              </a:ext>
            </a:extLst>
          </p:cNvPr>
          <p:cNvSpPr/>
          <p:nvPr/>
        </p:nvSpPr>
        <p:spPr>
          <a:xfrm>
            <a:off x="191645" y="4876800"/>
            <a:ext cx="4006730" cy="13175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9" name="Table 8">
            <a:extLst>
              <a:ext uri="{FF2B5EF4-FFF2-40B4-BE49-F238E27FC236}">
                <a16:creationId xmlns:a16="http://schemas.microsoft.com/office/drawing/2014/main" id="{883AEED7-322B-4E64-47BC-2CAB7F36B73B}"/>
              </a:ext>
            </a:extLst>
          </p:cNvPr>
          <p:cNvGraphicFramePr>
            <a:graphicFrameLocks noGrp="1"/>
          </p:cNvGraphicFramePr>
          <p:nvPr>
            <p:extLst>
              <p:ext uri="{D42A27DB-BD31-4B8C-83A1-F6EECF244321}">
                <p14:modId xmlns:p14="http://schemas.microsoft.com/office/powerpoint/2010/main" val="4056401486"/>
              </p:ext>
            </p:extLst>
          </p:nvPr>
        </p:nvGraphicFramePr>
        <p:xfrm>
          <a:off x="306738" y="4992258"/>
          <a:ext cx="3755370" cy="1073929"/>
        </p:xfrm>
        <a:graphic>
          <a:graphicData uri="http://schemas.openxmlformats.org/drawingml/2006/table">
            <a:tbl>
              <a:tblPr firstRow="1" bandRow="1">
                <a:tableStyleId>{5C22544A-7EE6-4342-B048-85BDC9FD1C3A}</a:tableStyleId>
              </a:tblPr>
              <a:tblGrid>
                <a:gridCol w="982332">
                  <a:extLst>
                    <a:ext uri="{9D8B030D-6E8A-4147-A177-3AD203B41FA5}">
                      <a16:colId xmlns:a16="http://schemas.microsoft.com/office/drawing/2014/main" val="963618559"/>
                    </a:ext>
                  </a:extLst>
                </a:gridCol>
                <a:gridCol w="1494503">
                  <a:extLst>
                    <a:ext uri="{9D8B030D-6E8A-4147-A177-3AD203B41FA5}">
                      <a16:colId xmlns:a16="http://schemas.microsoft.com/office/drawing/2014/main" val="2830472296"/>
                    </a:ext>
                  </a:extLst>
                </a:gridCol>
                <a:gridCol w="1278535">
                  <a:extLst>
                    <a:ext uri="{9D8B030D-6E8A-4147-A177-3AD203B41FA5}">
                      <a16:colId xmlns:a16="http://schemas.microsoft.com/office/drawing/2014/main" val="1980842961"/>
                    </a:ext>
                  </a:extLst>
                </a:gridCol>
              </a:tblGrid>
              <a:tr h="353568">
                <a:tc>
                  <a:txBody>
                    <a:bodyPr/>
                    <a:lstStyle/>
                    <a:p>
                      <a:r>
                        <a:rPr lang="en-IN" sz="1400" dirty="0"/>
                        <a:t>Gender</a:t>
                      </a:r>
                    </a:p>
                  </a:txBody>
                  <a:tcPr/>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400" dirty="0"/>
                        <a:t>Total Revenue</a:t>
                      </a:r>
                    </a:p>
                  </a:txBody>
                  <a:tcPr/>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400" dirty="0"/>
                        <a:t>Revenue_%</a:t>
                      </a:r>
                    </a:p>
                  </a:txBody>
                  <a:tcPr/>
                </a:tc>
                <a:extLst>
                  <a:ext uri="{0D108BD9-81ED-4DB2-BD59-A6C34878D82A}">
                    <a16:rowId xmlns:a16="http://schemas.microsoft.com/office/drawing/2014/main" val="2148754044"/>
                  </a:ext>
                </a:extLst>
              </a:tr>
              <a:tr h="349521">
                <a:tc>
                  <a:txBody>
                    <a:bodyPr/>
                    <a:lstStyle/>
                    <a:p>
                      <a:r>
                        <a:rPr lang="en-IN" sz="1400" dirty="0"/>
                        <a:t>Female</a:t>
                      </a:r>
                    </a:p>
                  </a:txBody>
                  <a:tcPr/>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400">
                          <a:solidFill>
                            <a:srgbClr val="008000"/>
                          </a:solidFill>
                          <a:latin typeface="Consolas" panose="020B0609020204030204" pitchFamily="49" charset="0"/>
                        </a:rPr>
                        <a:t>10.81M</a:t>
                      </a:r>
                      <a:endParaRPr lang="en-IN" sz="1400" dirty="0"/>
                    </a:p>
                  </a:txBody>
                  <a:tcPr/>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400" dirty="0">
                          <a:solidFill>
                            <a:srgbClr val="008000"/>
                          </a:solidFill>
                          <a:latin typeface="Consolas" panose="020B0609020204030204" pitchFamily="49" charset="0"/>
                        </a:rPr>
                        <a:t>69.93%</a:t>
                      </a:r>
                      <a:endParaRPr lang="en-IN" sz="1400" dirty="0"/>
                    </a:p>
                  </a:txBody>
                  <a:tcPr/>
                </a:tc>
                <a:extLst>
                  <a:ext uri="{0D108BD9-81ED-4DB2-BD59-A6C34878D82A}">
                    <a16:rowId xmlns:a16="http://schemas.microsoft.com/office/drawing/2014/main" val="2805934825"/>
                  </a:ext>
                </a:extLst>
              </a:tr>
              <a:tr h="370840">
                <a:tc>
                  <a:txBody>
                    <a:bodyPr/>
                    <a:lstStyle/>
                    <a:p>
                      <a:r>
                        <a:rPr lang="en-IN" sz="1400" dirty="0"/>
                        <a:t>Male</a:t>
                      </a:r>
                    </a:p>
                  </a:txBody>
                  <a:tcPr/>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400" dirty="0">
                          <a:solidFill>
                            <a:srgbClr val="008000"/>
                          </a:solidFill>
                          <a:latin typeface="Consolas" panose="020B0609020204030204" pitchFamily="49" charset="0"/>
                        </a:rPr>
                        <a:t>4.65M</a:t>
                      </a:r>
                      <a:endParaRPr lang="en-IN" sz="1400" dirty="0"/>
                    </a:p>
                  </a:txBody>
                  <a:tcPr/>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400" dirty="0">
                          <a:solidFill>
                            <a:srgbClr val="008000"/>
                          </a:solidFill>
                          <a:latin typeface="Consolas" panose="020B0609020204030204" pitchFamily="49" charset="0"/>
                        </a:rPr>
                        <a:t>30.07%</a:t>
                      </a:r>
                      <a:endParaRPr lang="en-IN" sz="1400" dirty="0"/>
                    </a:p>
                  </a:txBody>
                  <a:tcPr/>
                </a:tc>
                <a:extLst>
                  <a:ext uri="{0D108BD9-81ED-4DB2-BD59-A6C34878D82A}">
                    <a16:rowId xmlns:a16="http://schemas.microsoft.com/office/drawing/2014/main" val="2928893940"/>
                  </a:ext>
                </a:extLst>
              </a:tr>
            </a:tbl>
          </a:graphicData>
        </a:graphic>
      </p:graphicFrame>
      <p:sp>
        <p:nvSpPr>
          <p:cNvPr id="13" name="Rectangle: Rounded Corners 12">
            <a:extLst>
              <a:ext uri="{FF2B5EF4-FFF2-40B4-BE49-F238E27FC236}">
                <a16:creationId xmlns:a16="http://schemas.microsoft.com/office/drawing/2014/main" id="{3AB1C65E-66A3-9D14-6F62-26F2DE0A4F45}"/>
              </a:ext>
            </a:extLst>
          </p:cNvPr>
          <p:cNvSpPr/>
          <p:nvPr/>
        </p:nvSpPr>
        <p:spPr>
          <a:xfrm>
            <a:off x="4387602" y="4800529"/>
            <a:ext cx="4006730" cy="13175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14" name="Table 13">
            <a:extLst>
              <a:ext uri="{FF2B5EF4-FFF2-40B4-BE49-F238E27FC236}">
                <a16:creationId xmlns:a16="http://schemas.microsoft.com/office/drawing/2014/main" id="{7E103301-DFC4-A5D1-7A66-C180D5EA2D42}"/>
              </a:ext>
            </a:extLst>
          </p:cNvPr>
          <p:cNvGraphicFramePr>
            <a:graphicFrameLocks noGrp="1"/>
          </p:cNvGraphicFramePr>
          <p:nvPr>
            <p:extLst>
              <p:ext uri="{D42A27DB-BD31-4B8C-83A1-F6EECF244321}">
                <p14:modId xmlns:p14="http://schemas.microsoft.com/office/powerpoint/2010/main" val="1101842537"/>
              </p:ext>
            </p:extLst>
          </p:nvPr>
        </p:nvGraphicFramePr>
        <p:xfrm>
          <a:off x="4572000" y="4854057"/>
          <a:ext cx="3637935" cy="1127760"/>
        </p:xfrm>
        <a:graphic>
          <a:graphicData uri="http://schemas.openxmlformats.org/drawingml/2006/table">
            <a:tbl>
              <a:tblPr firstRow="1" bandRow="1">
                <a:tableStyleId>{5C22544A-7EE6-4342-B048-85BDC9FD1C3A}</a:tableStyleId>
              </a:tblPr>
              <a:tblGrid>
                <a:gridCol w="1580659">
                  <a:extLst>
                    <a:ext uri="{9D8B030D-6E8A-4147-A177-3AD203B41FA5}">
                      <a16:colId xmlns:a16="http://schemas.microsoft.com/office/drawing/2014/main" val="963618559"/>
                    </a:ext>
                  </a:extLst>
                </a:gridCol>
                <a:gridCol w="2057276">
                  <a:extLst>
                    <a:ext uri="{9D8B030D-6E8A-4147-A177-3AD203B41FA5}">
                      <a16:colId xmlns:a16="http://schemas.microsoft.com/office/drawing/2014/main" val="1980842961"/>
                    </a:ext>
                  </a:extLst>
                </a:gridCol>
              </a:tblGrid>
              <a:tr h="261607">
                <a:tc>
                  <a:txBody>
                    <a:bodyPr/>
                    <a:lstStyle/>
                    <a:p>
                      <a:r>
                        <a:rPr lang="en-IN" sz="1400" dirty="0"/>
                        <a:t>Year</a:t>
                      </a:r>
                    </a:p>
                  </a:txBody>
                  <a:tcPr/>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400" dirty="0"/>
                        <a:t>Total Revenue</a:t>
                      </a:r>
                    </a:p>
                  </a:txBody>
                  <a:tcPr/>
                </a:tc>
                <a:extLst>
                  <a:ext uri="{0D108BD9-81ED-4DB2-BD59-A6C34878D82A}">
                    <a16:rowId xmlns:a16="http://schemas.microsoft.com/office/drawing/2014/main" val="2148754044"/>
                  </a:ext>
                </a:extLst>
              </a:tr>
              <a:tr h="261607">
                <a:tc>
                  <a:txBody>
                    <a:bodyPr/>
                    <a:lstStyle/>
                    <a:p>
                      <a:r>
                        <a:rPr lang="en-IN" sz="1200" dirty="0"/>
                        <a:t>2021</a:t>
                      </a:r>
                    </a:p>
                  </a:txBody>
                  <a:tcPr/>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200" dirty="0">
                          <a:solidFill>
                            <a:srgbClr val="008000"/>
                          </a:solidFill>
                          <a:latin typeface="Consolas" panose="020B0609020204030204" pitchFamily="49" charset="0"/>
                        </a:rPr>
                        <a:t>0.06M</a:t>
                      </a:r>
                      <a:endParaRPr lang="en-IN" sz="1200" dirty="0"/>
                    </a:p>
                  </a:txBody>
                  <a:tcPr/>
                </a:tc>
                <a:extLst>
                  <a:ext uri="{0D108BD9-81ED-4DB2-BD59-A6C34878D82A}">
                    <a16:rowId xmlns:a16="http://schemas.microsoft.com/office/drawing/2014/main" val="2805934825"/>
                  </a:ext>
                </a:extLst>
              </a:tr>
              <a:tr h="261607">
                <a:tc>
                  <a:txBody>
                    <a:bodyPr/>
                    <a:lstStyle/>
                    <a:p>
                      <a:r>
                        <a:rPr lang="en-IN" sz="1200" dirty="0"/>
                        <a:t>2022</a:t>
                      </a:r>
                    </a:p>
                  </a:txBody>
                  <a:tcPr/>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200" dirty="0">
                          <a:solidFill>
                            <a:srgbClr val="008000"/>
                          </a:solidFill>
                          <a:latin typeface="Consolas" panose="020B0609020204030204" pitchFamily="49" charset="0"/>
                        </a:rPr>
                        <a:t>6.82M</a:t>
                      </a:r>
                      <a:endParaRPr lang="en-IN" sz="1200" dirty="0"/>
                    </a:p>
                  </a:txBody>
                  <a:tcPr/>
                </a:tc>
                <a:extLst>
                  <a:ext uri="{0D108BD9-81ED-4DB2-BD59-A6C34878D82A}">
                    <a16:rowId xmlns:a16="http://schemas.microsoft.com/office/drawing/2014/main" val="2928893940"/>
                  </a:ext>
                </a:extLst>
              </a:tr>
              <a:tr h="261607">
                <a:tc>
                  <a:txBody>
                    <a:bodyPr/>
                    <a:lstStyle/>
                    <a:p>
                      <a:r>
                        <a:rPr lang="en-IN" sz="1200" dirty="0"/>
                        <a:t>2023</a:t>
                      </a:r>
                    </a:p>
                  </a:txBody>
                  <a:tcPr/>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200" dirty="0">
                          <a:solidFill>
                            <a:srgbClr val="008000"/>
                          </a:solidFill>
                          <a:latin typeface="Consolas" panose="020B0609020204030204" pitchFamily="49" charset="0"/>
                        </a:rPr>
                        <a:t>8.59M</a:t>
                      </a:r>
                      <a:endParaRPr lang="en-IN" sz="1200" dirty="0"/>
                    </a:p>
                  </a:txBody>
                  <a:tcPr/>
                </a:tc>
                <a:extLst>
                  <a:ext uri="{0D108BD9-81ED-4DB2-BD59-A6C34878D82A}">
                    <a16:rowId xmlns:a16="http://schemas.microsoft.com/office/drawing/2014/main" val="1701049223"/>
                  </a:ext>
                </a:extLst>
              </a:tr>
            </a:tbl>
          </a:graphicData>
        </a:graphic>
      </p:graphicFrame>
    </p:spTree>
    <p:extLst>
      <p:ext uri="{BB962C8B-B14F-4D97-AF65-F5344CB8AC3E}">
        <p14:creationId xmlns:p14="http://schemas.microsoft.com/office/powerpoint/2010/main" val="1634158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27CE-0AD0-2400-A3D4-5DF32122F1E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ABEE54E-477E-0989-1558-CC10DAAA2774}"/>
              </a:ext>
            </a:extLst>
          </p:cNvPr>
          <p:cNvSpPr txBox="1"/>
          <p:nvPr/>
        </p:nvSpPr>
        <p:spPr>
          <a:xfrm>
            <a:off x="247211" y="48679"/>
            <a:ext cx="7816646" cy="830997"/>
          </a:xfrm>
          <a:prstGeom prst="rect">
            <a:avLst/>
          </a:prstGeom>
          <a:noFill/>
        </p:spPr>
        <p:txBody>
          <a:bodyPr wrap="square" rtlCol="0" anchor="ctr">
            <a:spAutoFit/>
          </a:bodyPr>
          <a:lstStyle/>
          <a:p>
            <a:pPr algn="ctr"/>
            <a:r>
              <a:rPr lang="en-IN" sz="2400" b="1" dirty="0">
                <a:solidFill>
                  <a:srgbClr val="00B050"/>
                </a:solidFill>
              </a:rPr>
              <a:t>EXPLORATORY DATA ANALYSIS</a:t>
            </a:r>
          </a:p>
          <a:p>
            <a:pPr algn="ctr"/>
            <a:endParaRPr lang="en-IN" sz="2400" b="1" dirty="0"/>
          </a:p>
        </p:txBody>
      </p:sp>
      <p:sp>
        <p:nvSpPr>
          <p:cNvPr id="4" name="Rectangle: Rounded Corners 3">
            <a:extLst>
              <a:ext uri="{FF2B5EF4-FFF2-40B4-BE49-F238E27FC236}">
                <a16:creationId xmlns:a16="http://schemas.microsoft.com/office/drawing/2014/main" id="{75848079-7317-B9CB-C088-52BE7FBF8B34}"/>
              </a:ext>
            </a:extLst>
          </p:cNvPr>
          <p:cNvSpPr/>
          <p:nvPr/>
        </p:nvSpPr>
        <p:spPr>
          <a:xfrm>
            <a:off x="501445" y="1257657"/>
            <a:ext cx="7914968" cy="24294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6B1DE33C-0FF9-CCA5-268B-94C457B31B2C}"/>
              </a:ext>
            </a:extLst>
          </p:cNvPr>
          <p:cNvSpPr txBox="1"/>
          <p:nvPr/>
        </p:nvSpPr>
        <p:spPr>
          <a:xfrm>
            <a:off x="2707030" y="1306859"/>
            <a:ext cx="3729939" cy="338554"/>
          </a:xfrm>
          <a:prstGeom prst="rect">
            <a:avLst/>
          </a:prstGeom>
          <a:noFill/>
        </p:spPr>
        <p:txBody>
          <a:bodyPr wrap="square" rtlCol="0">
            <a:spAutoFit/>
          </a:bodyPr>
          <a:lstStyle/>
          <a:p>
            <a:pPr algn="ctr"/>
            <a:r>
              <a:rPr lang="en-IN" sz="1600" b="1" dirty="0"/>
              <a:t>CUSTOMER INFORMATION</a:t>
            </a:r>
          </a:p>
        </p:txBody>
      </p:sp>
      <p:sp>
        <p:nvSpPr>
          <p:cNvPr id="10" name="TextBox 9">
            <a:extLst>
              <a:ext uri="{FF2B5EF4-FFF2-40B4-BE49-F238E27FC236}">
                <a16:creationId xmlns:a16="http://schemas.microsoft.com/office/drawing/2014/main" id="{93FC111F-473B-52C1-239C-A9ECE962A941}"/>
              </a:ext>
            </a:extLst>
          </p:cNvPr>
          <p:cNvSpPr txBox="1"/>
          <p:nvPr/>
        </p:nvSpPr>
        <p:spPr>
          <a:xfrm>
            <a:off x="1127901" y="1613118"/>
            <a:ext cx="6055266" cy="1846659"/>
          </a:xfrm>
          <a:prstGeom prst="rect">
            <a:avLst/>
          </a:prstGeom>
          <a:noFill/>
        </p:spPr>
        <p:txBody>
          <a:bodyPr wrap="square" rtlCol="0">
            <a:spAutoFit/>
          </a:bodyPr>
          <a:lstStyle/>
          <a:p>
            <a:pPr algn="l"/>
            <a:r>
              <a:rPr lang="en-IN" sz="1600" b="1" dirty="0">
                <a:solidFill>
                  <a:schemeClr val="tx1">
                    <a:lumMod val="85000"/>
                  </a:schemeClr>
                </a:solidFill>
                <a:latin typeface="Calibri-Bold"/>
              </a:rPr>
              <a:t>Total Customer: </a:t>
            </a:r>
            <a:r>
              <a:rPr lang="en-IN" sz="1600" b="1" u="sng" dirty="0">
                <a:latin typeface="Calibri-Bold"/>
              </a:rPr>
              <a:t>96,802</a:t>
            </a:r>
          </a:p>
          <a:p>
            <a:pPr algn="l"/>
            <a:r>
              <a:rPr lang="en-US" sz="1600" b="1" dirty="0">
                <a:solidFill>
                  <a:schemeClr val="tx1">
                    <a:lumMod val="85000"/>
                  </a:schemeClr>
                </a:solidFill>
                <a:latin typeface="Calibri-Bold"/>
              </a:rPr>
              <a:t>Average discount per customer: </a:t>
            </a:r>
            <a:r>
              <a:rPr lang="en-US" sz="1600" b="1" u="sng" dirty="0">
                <a:latin typeface="Calibri-Bold"/>
              </a:rPr>
              <a:t>₹ 5.08</a:t>
            </a:r>
          </a:p>
          <a:p>
            <a:pPr algn="l"/>
            <a:r>
              <a:rPr lang="en-US" sz="1600" b="1" dirty="0">
                <a:solidFill>
                  <a:schemeClr val="tx1">
                    <a:lumMod val="85000"/>
                  </a:schemeClr>
                </a:solidFill>
                <a:latin typeface="Calibri-Bold"/>
              </a:rPr>
              <a:t>Average sales per customer: </a:t>
            </a:r>
            <a:r>
              <a:rPr lang="en-US" sz="1600" b="1" u="sng" dirty="0">
                <a:latin typeface="Calibri-Bold"/>
              </a:rPr>
              <a:t>₹159.65</a:t>
            </a:r>
          </a:p>
          <a:p>
            <a:pPr algn="l"/>
            <a:r>
              <a:rPr lang="en-IN" i="1" u="sng" dirty="0">
                <a:latin typeface="Calibri-Bold"/>
              </a:rPr>
              <a:t>Seller store information</a:t>
            </a:r>
          </a:p>
          <a:p>
            <a:pPr algn="l"/>
            <a:r>
              <a:rPr lang="en-IN" sz="1600" b="1" dirty="0">
                <a:solidFill>
                  <a:schemeClr val="tx1">
                    <a:lumMod val="85000"/>
                  </a:schemeClr>
                </a:solidFill>
                <a:latin typeface="Calibri-Bold"/>
              </a:rPr>
              <a:t>Average profit per customer: </a:t>
            </a:r>
            <a:r>
              <a:rPr lang="en-IN" sz="1600" b="1" u="sng" dirty="0">
                <a:latin typeface="Calibri-Bold"/>
              </a:rPr>
              <a:t>₹ 22.54</a:t>
            </a:r>
          </a:p>
          <a:p>
            <a:pPr algn="l"/>
            <a:r>
              <a:rPr lang="en-IN" sz="1600" b="1" dirty="0">
                <a:solidFill>
                  <a:schemeClr val="tx1">
                    <a:lumMod val="85000"/>
                  </a:schemeClr>
                </a:solidFill>
                <a:latin typeface="Calibri-Bold"/>
              </a:rPr>
              <a:t>Transaction per customer: </a:t>
            </a:r>
            <a:r>
              <a:rPr lang="en-IN" sz="1600" b="1" u="sng" dirty="0">
                <a:latin typeface="Calibri-Bold"/>
              </a:rPr>
              <a:t>1.0009</a:t>
            </a:r>
          </a:p>
          <a:p>
            <a:pPr algn="l"/>
            <a:r>
              <a:rPr lang="en-US" sz="1600" b="1" dirty="0">
                <a:solidFill>
                  <a:schemeClr val="tx1">
                    <a:lumMod val="85000"/>
                  </a:schemeClr>
                </a:solidFill>
                <a:latin typeface="Calibri-Bold"/>
              </a:rPr>
              <a:t>Avg no. of days between two transactions</a:t>
            </a:r>
            <a:r>
              <a:rPr lang="en-US" sz="1600" b="1" u="sng" dirty="0">
                <a:latin typeface="Calibri-Bold"/>
              </a:rPr>
              <a:t>: 4.09</a:t>
            </a:r>
            <a:endParaRPr lang="en-IN" sz="1600" b="1" u="sng" dirty="0">
              <a:latin typeface="Calibri-Bold"/>
            </a:endParaRPr>
          </a:p>
        </p:txBody>
      </p:sp>
      <p:sp>
        <p:nvSpPr>
          <p:cNvPr id="9" name="Rectangle: Rounded Corners 8">
            <a:extLst>
              <a:ext uri="{FF2B5EF4-FFF2-40B4-BE49-F238E27FC236}">
                <a16:creationId xmlns:a16="http://schemas.microsoft.com/office/drawing/2014/main" id="{61F19D12-3082-83BF-B28B-45F20EA874D6}"/>
              </a:ext>
            </a:extLst>
          </p:cNvPr>
          <p:cNvSpPr/>
          <p:nvPr/>
        </p:nvSpPr>
        <p:spPr>
          <a:xfrm>
            <a:off x="591339" y="3842711"/>
            <a:ext cx="3033253" cy="23083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BBD0BBE3-5ADF-C1C5-1065-E95260CA248E}"/>
              </a:ext>
            </a:extLst>
          </p:cNvPr>
          <p:cNvSpPr/>
          <p:nvPr/>
        </p:nvSpPr>
        <p:spPr>
          <a:xfrm>
            <a:off x="3883565" y="3842711"/>
            <a:ext cx="4527933" cy="23083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E62E371A-D33B-ADB1-64B2-CF8AAF12A76F}"/>
              </a:ext>
            </a:extLst>
          </p:cNvPr>
          <p:cNvSpPr txBox="1"/>
          <p:nvPr/>
        </p:nvSpPr>
        <p:spPr>
          <a:xfrm>
            <a:off x="4571999" y="3952670"/>
            <a:ext cx="3109454" cy="338554"/>
          </a:xfrm>
          <a:prstGeom prst="rect">
            <a:avLst/>
          </a:prstGeom>
          <a:noFill/>
        </p:spPr>
        <p:txBody>
          <a:bodyPr wrap="square" rtlCol="0">
            <a:spAutoFit/>
          </a:bodyPr>
          <a:lstStyle/>
          <a:p>
            <a:pPr algn="ctr"/>
            <a:r>
              <a:rPr lang="en-IN" sz="1600" b="1" dirty="0"/>
              <a:t>SELLER STORE INFORMATION</a:t>
            </a:r>
          </a:p>
        </p:txBody>
      </p:sp>
      <p:sp>
        <p:nvSpPr>
          <p:cNvPr id="13" name="TextBox 12">
            <a:extLst>
              <a:ext uri="{FF2B5EF4-FFF2-40B4-BE49-F238E27FC236}">
                <a16:creationId xmlns:a16="http://schemas.microsoft.com/office/drawing/2014/main" id="{7B9CF1AF-CA92-9C92-67A8-D07796972DA9}"/>
              </a:ext>
            </a:extLst>
          </p:cNvPr>
          <p:cNvSpPr txBox="1"/>
          <p:nvPr/>
        </p:nvSpPr>
        <p:spPr>
          <a:xfrm>
            <a:off x="786579" y="3978941"/>
            <a:ext cx="2654711" cy="338554"/>
          </a:xfrm>
          <a:prstGeom prst="rect">
            <a:avLst/>
          </a:prstGeom>
          <a:noFill/>
        </p:spPr>
        <p:txBody>
          <a:bodyPr wrap="square" rtlCol="0">
            <a:spAutoFit/>
          </a:bodyPr>
          <a:lstStyle/>
          <a:p>
            <a:pPr algn="ctr"/>
            <a:r>
              <a:rPr lang="en-IN" sz="1600" b="1" dirty="0"/>
              <a:t>PRODUCT INFORMATION</a:t>
            </a:r>
          </a:p>
        </p:txBody>
      </p:sp>
      <p:sp>
        <p:nvSpPr>
          <p:cNvPr id="15" name="TextBox 14">
            <a:extLst>
              <a:ext uri="{FF2B5EF4-FFF2-40B4-BE49-F238E27FC236}">
                <a16:creationId xmlns:a16="http://schemas.microsoft.com/office/drawing/2014/main" id="{DC0E6AE7-F710-34C7-A8D2-BBCBD100D8CE}"/>
              </a:ext>
            </a:extLst>
          </p:cNvPr>
          <p:cNvSpPr txBox="1"/>
          <p:nvPr/>
        </p:nvSpPr>
        <p:spPr>
          <a:xfrm>
            <a:off x="1033614" y="4609340"/>
            <a:ext cx="3346831" cy="584775"/>
          </a:xfrm>
          <a:prstGeom prst="rect">
            <a:avLst/>
          </a:prstGeom>
          <a:noFill/>
        </p:spPr>
        <p:txBody>
          <a:bodyPr wrap="square" rtlCol="0">
            <a:spAutoFit/>
          </a:bodyPr>
          <a:lstStyle/>
          <a:p>
            <a:pPr algn="l"/>
            <a:r>
              <a:rPr lang="en-IN" sz="1600" b="1" dirty="0">
                <a:solidFill>
                  <a:schemeClr val="tx1">
                    <a:lumMod val="85000"/>
                  </a:schemeClr>
                </a:solidFill>
                <a:latin typeface="Calibri-Bold"/>
              </a:rPr>
              <a:t>Total product: </a:t>
            </a:r>
            <a:r>
              <a:rPr lang="en-IN" sz="1600" b="1" u="sng" dirty="0">
                <a:latin typeface="Calibri-Bold"/>
              </a:rPr>
              <a:t>31,752</a:t>
            </a:r>
          </a:p>
          <a:p>
            <a:pPr algn="l"/>
            <a:r>
              <a:rPr lang="en-IN" sz="1600" b="1" dirty="0">
                <a:solidFill>
                  <a:schemeClr val="tx1">
                    <a:lumMod val="85000"/>
                  </a:schemeClr>
                </a:solidFill>
                <a:latin typeface="Calibri-Bold"/>
              </a:rPr>
              <a:t>Total category: </a:t>
            </a:r>
            <a:r>
              <a:rPr lang="en-IN" sz="1600" b="1" u="sng" dirty="0">
                <a:latin typeface="Calibri-Bold"/>
              </a:rPr>
              <a:t>14</a:t>
            </a:r>
          </a:p>
        </p:txBody>
      </p:sp>
      <p:sp>
        <p:nvSpPr>
          <p:cNvPr id="16" name="TextBox 15">
            <a:extLst>
              <a:ext uri="{FF2B5EF4-FFF2-40B4-BE49-F238E27FC236}">
                <a16:creationId xmlns:a16="http://schemas.microsoft.com/office/drawing/2014/main" id="{CA1190EE-EF7A-1B98-3097-26E0934170CD}"/>
              </a:ext>
            </a:extLst>
          </p:cNvPr>
          <p:cNvSpPr txBox="1"/>
          <p:nvPr/>
        </p:nvSpPr>
        <p:spPr>
          <a:xfrm>
            <a:off x="4822720" y="4525808"/>
            <a:ext cx="2193647" cy="1077218"/>
          </a:xfrm>
          <a:prstGeom prst="rect">
            <a:avLst/>
          </a:prstGeom>
          <a:noFill/>
        </p:spPr>
        <p:txBody>
          <a:bodyPr wrap="square" rtlCol="0">
            <a:spAutoFit/>
          </a:bodyPr>
          <a:lstStyle/>
          <a:p>
            <a:pPr algn="l"/>
            <a:r>
              <a:rPr lang="en-IN" sz="1600" b="1" dirty="0">
                <a:solidFill>
                  <a:schemeClr val="tx1">
                    <a:lumMod val="85000"/>
                  </a:schemeClr>
                </a:solidFill>
                <a:latin typeface="Calibri-Bold"/>
              </a:rPr>
              <a:t>Total quantity: </a:t>
            </a:r>
            <a:r>
              <a:rPr lang="en-IN" sz="1600" b="1" u="sng" dirty="0">
                <a:latin typeface="Calibri-Bold"/>
              </a:rPr>
              <a:t>1,08,877</a:t>
            </a:r>
          </a:p>
          <a:p>
            <a:pPr algn="l"/>
            <a:r>
              <a:rPr lang="en-IN" sz="1600" b="1" dirty="0">
                <a:solidFill>
                  <a:schemeClr val="tx1">
                    <a:lumMod val="85000"/>
                  </a:schemeClr>
                </a:solidFill>
                <a:latin typeface="Calibri-Bold"/>
              </a:rPr>
              <a:t>Total store: </a:t>
            </a:r>
            <a:r>
              <a:rPr lang="en-IN" sz="1600" b="1" u="sng" dirty="0">
                <a:latin typeface="Calibri-Bold"/>
              </a:rPr>
              <a:t>37</a:t>
            </a:r>
          </a:p>
          <a:p>
            <a:pPr algn="l"/>
            <a:r>
              <a:rPr lang="en-IN" sz="1600" b="1" dirty="0">
                <a:solidFill>
                  <a:schemeClr val="tx1">
                    <a:lumMod val="85000"/>
                  </a:schemeClr>
                </a:solidFill>
                <a:latin typeface="Calibri-Bold"/>
              </a:rPr>
              <a:t>Total states: </a:t>
            </a:r>
            <a:r>
              <a:rPr lang="en-IN" sz="1600" b="1" u="sng" dirty="0">
                <a:latin typeface="Calibri-Bold"/>
              </a:rPr>
              <a:t>7</a:t>
            </a:r>
          </a:p>
          <a:p>
            <a:pPr algn="l"/>
            <a:r>
              <a:rPr lang="en-IN" sz="1600" b="1" dirty="0">
                <a:solidFill>
                  <a:schemeClr val="tx1">
                    <a:lumMod val="85000"/>
                  </a:schemeClr>
                </a:solidFill>
                <a:latin typeface="Calibri-Bold"/>
              </a:rPr>
              <a:t>Total region: </a:t>
            </a:r>
            <a:r>
              <a:rPr lang="en-IN" sz="1600" b="1" u="sng" dirty="0">
                <a:latin typeface="Calibri-Bold"/>
              </a:rPr>
              <a:t>4</a:t>
            </a:r>
          </a:p>
        </p:txBody>
      </p:sp>
    </p:spTree>
    <p:extLst>
      <p:ext uri="{BB962C8B-B14F-4D97-AF65-F5344CB8AC3E}">
        <p14:creationId xmlns:p14="http://schemas.microsoft.com/office/powerpoint/2010/main" val="3204089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2DFA4-1B14-53FD-F980-83D2E2477E0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A26330B-AA6A-1A98-1FCF-B75125EF7CE6}"/>
              </a:ext>
            </a:extLst>
          </p:cNvPr>
          <p:cNvSpPr txBox="1"/>
          <p:nvPr/>
        </p:nvSpPr>
        <p:spPr>
          <a:xfrm>
            <a:off x="320783" y="515259"/>
            <a:ext cx="7816646" cy="738664"/>
          </a:xfrm>
          <a:prstGeom prst="rect">
            <a:avLst/>
          </a:prstGeom>
          <a:noFill/>
        </p:spPr>
        <p:txBody>
          <a:bodyPr wrap="square" rtlCol="0" anchor="ctr">
            <a:spAutoFit/>
          </a:bodyPr>
          <a:lstStyle/>
          <a:p>
            <a:pPr algn="ctr"/>
            <a:r>
              <a:rPr lang="en-IN" sz="2100" b="1" dirty="0">
                <a:solidFill>
                  <a:srgbClr val="00B050"/>
                </a:solidFill>
              </a:rPr>
              <a:t>EXPLORATORY DATA ANALYSIS</a:t>
            </a:r>
          </a:p>
          <a:p>
            <a:pPr algn="ctr"/>
            <a:endParaRPr lang="en-IN" sz="2100" b="1" dirty="0">
              <a:solidFill>
                <a:srgbClr val="00B050"/>
              </a:solidFill>
            </a:endParaRPr>
          </a:p>
        </p:txBody>
      </p:sp>
      <p:graphicFrame>
        <p:nvGraphicFramePr>
          <p:cNvPr id="6" name="Chart 5">
            <a:extLst>
              <a:ext uri="{FF2B5EF4-FFF2-40B4-BE49-F238E27FC236}">
                <a16:creationId xmlns:a16="http://schemas.microsoft.com/office/drawing/2014/main" id="{C65B2CE0-921E-DDFB-87FB-80AC5B57EE34}"/>
              </a:ext>
            </a:extLst>
          </p:cNvPr>
          <p:cNvGraphicFramePr>
            <a:graphicFrameLocks/>
          </p:cNvGraphicFramePr>
          <p:nvPr>
            <p:extLst>
              <p:ext uri="{D42A27DB-BD31-4B8C-83A1-F6EECF244321}">
                <p14:modId xmlns:p14="http://schemas.microsoft.com/office/powerpoint/2010/main" val="2909145516"/>
              </p:ext>
            </p:extLst>
          </p:nvPr>
        </p:nvGraphicFramePr>
        <p:xfrm>
          <a:off x="220980" y="1103585"/>
          <a:ext cx="8746039" cy="50764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22800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A8D80-9580-D82F-1758-02CCC3E5730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55CBDCC-2144-C3C5-A566-CA40E79FA5F6}"/>
              </a:ext>
            </a:extLst>
          </p:cNvPr>
          <p:cNvSpPr txBox="1"/>
          <p:nvPr/>
        </p:nvSpPr>
        <p:spPr>
          <a:xfrm>
            <a:off x="247211" y="256428"/>
            <a:ext cx="7816646" cy="415498"/>
          </a:xfrm>
          <a:prstGeom prst="rect">
            <a:avLst/>
          </a:prstGeom>
          <a:noFill/>
        </p:spPr>
        <p:txBody>
          <a:bodyPr wrap="square" rtlCol="0" anchor="ctr">
            <a:spAutoFit/>
          </a:bodyPr>
          <a:lstStyle/>
          <a:p>
            <a:pPr algn="ctr"/>
            <a:r>
              <a:rPr lang="en-IN" sz="2100" b="1" dirty="0">
                <a:solidFill>
                  <a:srgbClr val="00B050"/>
                </a:solidFill>
              </a:rPr>
              <a:t>EXPLORATORY DATA ANALYSIS</a:t>
            </a:r>
          </a:p>
        </p:txBody>
      </p:sp>
      <p:graphicFrame>
        <p:nvGraphicFramePr>
          <p:cNvPr id="5" name="Chart 4">
            <a:extLst>
              <a:ext uri="{FF2B5EF4-FFF2-40B4-BE49-F238E27FC236}">
                <a16:creationId xmlns:a16="http://schemas.microsoft.com/office/drawing/2014/main" id="{484AFE13-B347-1E76-E173-8529F36855F8}"/>
              </a:ext>
            </a:extLst>
          </p:cNvPr>
          <p:cNvGraphicFramePr>
            <a:graphicFrameLocks/>
          </p:cNvGraphicFramePr>
          <p:nvPr>
            <p:extLst>
              <p:ext uri="{D42A27DB-BD31-4B8C-83A1-F6EECF244321}">
                <p14:modId xmlns:p14="http://schemas.microsoft.com/office/powerpoint/2010/main" val="2432236500"/>
              </p:ext>
            </p:extLst>
          </p:nvPr>
        </p:nvGraphicFramePr>
        <p:xfrm>
          <a:off x="-2" y="977463"/>
          <a:ext cx="9438969" cy="52236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778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B6F6E-C305-A412-3172-05800C433D4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BE9B82A-1C24-261A-8BBC-FBF279DB7EBD}"/>
              </a:ext>
            </a:extLst>
          </p:cNvPr>
          <p:cNvSpPr txBox="1"/>
          <p:nvPr/>
        </p:nvSpPr>
        <p:spPr>
          <a:xfrm>
            <a:off x="247211" y="256428"/>
            <a:ext cx="7816646" cy="415498"/>
          </a:xfrm>
          <a:prstGeom prst="rect">
            <a:avLst/>
          </a:prstGeom>
          <a:noFill/>
        </p:spPr>
        <p:txBody>
          <a:bodyPr wrap="square" rtlCol="0" anchor="ctr">
            <a:spAutoFit/>
          </a:bodyPr>
          <a:lstStyle/>
          <a:p>
            <a:pPr algn="ctr"/>
            <a:r>
              <a:rPr lang="en-IN" sz="2100" b="1" dirty="0">
                <a:solidFill>
                  <a:srgbClr val="00B050"/>
                </a:solidFill>
              </a:rPr>
              <a:t>EXPLORATORY DATA ANALYSIS</a:t>
            </a:r>
          </a:p>
        </p:txBody>
      </p:sp>
      <p:graphicFrame>
        <p:nvGraphicFramePr>
          <p:cNvPr id="3" name="Chart 2">
            <a:extLst>
              <a:ext uri="{FF2B5EF4-FFF2-40B4-BE49-F238E27FC236}">
                <a16:creationId xmlns:a16="http://schemas.microsoft.com/office/drawing/2014/main" id="{1454C373-6BB5-9DE2-37EE-6D4F7CDBB1D9}"/>
              </a:ext>
            </a:extLst>
          </p:cNvPr>
          <p:cNvGraphicFramePr>
            <a:graphicFrameLocks/>
          </p:cNvGraphicFramePr>
          <p:nvPr>
            <p:extLst>
              <p:ext uri="{D42A27DB-BD31-4B8C-83A1-F6EECF244321}">
                <p14:modId xmlns:p14="http://schemas.microsoft.com/office/powerpoint/2010/main" val="989565759"/>
              </p:ext>
            </p:extLst>
          </p:nvPr>
        </p:nvGraphicFramePr>
        <p:xfrm>
          <a:off x="95652" y="1388625"/>
          <a:ext cx="4213545" cy="48124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88AC462D-D135-D619-A555-F5883E11CAC6}"/>
              </a:ext>
            </a:extLst>
          </p:cNvPr>
          <p:cNvGraphicFramePr>
            <a:graphicFrameLocks/>
          </p:cNvGraphicFramePr>
          <p:nvPr>
            <p:extLst>
              <p:ext uri="{D42A27DB-BD31-4B8C-83A1-F6EECF244321}">
                <p14:modId xmlns:p14="http://schemas.microsoft.com/office/powerpoint/2010/main" val="1932384145"/>
              </p:ext>
            </p:extLst>
          </p:nvPr>
        </p:nvGraphicFramePr>
        <p:xfrm>
          <a:off x="4481979" y="1413615"/>
          <a:ext cx="4566369" cy="45457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62165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CEB5E-D754-BE2F-43C3-4B6A34EF866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5A00A7D-2F44-9D69-88DE-64BEE14DD577}"/>
              </a:ext>
            </a:extLst>
          </p:cNvPr>
          <p:cNvSpPr txBox="1"/>
          <p:nvPr/>
        </p:nvSpPr>
        <p:spPr>
          <a:xfrm>
            <a:off x="247211" y="256428"/>
            <a:ext cx="7816646" cy="415498"/>
          </a:xfrm>
          <a:prstGeom prst="rect">
            <a:avLst/>
          </a:prstGeom>
          <a:noFill/>
        </p:spPr>
        <p:txBody>
          <a:bodyPr wrap="square" rtlCol="0" anchor="ctr">
            <a:spAutoFit/>
          </a:bodyPr>
          <a:lstStyle/>
          <a:p>
            <a:pPr algn="ctr"/>
            <a:r>
              <a:rPr lang="en-IN" sz="2100" b="1" dirty="0">
                <a:solidFill>
                  <a:srgbClr val="00B050"/>
                </a:solidFill>
              </a:rPr>
              <a:t>EXPLORATORY DATA ANALYSIS</a:t>
            </a:r>
          </a:p>
        </p:txBody>
      </p:sp>
      <p:graphicFrame>
        <p:nvGraphicFramePr>
          <p:cNvPr id="6" name="Chart 5">
            <a:extLst>
              <a:ext uri="{FF2B5EF4-FFF2-40B4-BE49-F238E27FC236}">
                <a16:creationId xmlns:a16="http://schemas.microsoft.com/office/drawing/2014/main" id="{71AF74A3-AF3C-5CB9-2F3A-5CFC5CB3F32B}"/>
              </a:ext>
            </a:extLst>
          </p:cNvPr>
          <p:cNvGraphicFramePr>
            <a:graphicFrameLocks/>
          </p:cNvGraphicFramePr>
          <p:nvPr>
            <p:extLst>
              <p:ext uri="{D42A27DB-BD31-4B8C-83A1-F6EECF244321}">
                <p14:modId xmlns:p14="http://schemas.microsoft.com/office/powerpoint/2010/main" val="3023190001"/>
              </p:ext>
            </p:extLst>
          </p:nvPr>
        </p:nvGraphicFramePr>
        <p:xfrm>
          <a:off x="247211" y="1536218"/>
          <a:ext cx="9075173" cy="45957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4871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BA3DA-B7F5-95F3-7BDC-289DB306222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9EA2A3B-7663-072D-4101-4ACE801A8A51}"/>
              </a:ext>
            </a:extLst>
          </p:cNvPr>
          <p:cNvSpPr txBox="1"/>
          <p:nvPr/>
        </p:nvSpPr>
        <p:spPr>
          <a:xfrm>
            <a:off x="247211" y="256428"/>
            <a:ext cx="7816646" cy="415498"/>
          </a:xfrm>
          <a:prstGeom prst="rect">
            <a:avLst/>
          </a:prstGeom>
          <a:noFill/>
        </p:spPr>
        <p:txBody>
          <a:bodyPr wrap="square" rtlCol="0" anchor="ctr">
            <a:spAutoFit/>
          </a:bodyPr>
          <a:lstStyle/>
          <a:p>
            <a:pPr algn="ctr"/>
            <a:r>
              <a:rPr lang="en-IN" sz="2100" b="1" dirty="0">
                <a:solidFill>
                  <a:srgbClr val="00B050"/>
                </a:solidFill>
              </a:rPr>
              <a:t>EXPLORATORY DATA ANALYSIS</a:t>
            </a:r>
          </a:p>
        </p:txBody>
      </p:sp>
      <p:graphicFrame>
        <p:nvGraphicFramePr>
          <p:cNvPr id="8" name="Chart 7">
            <a:extLst>
              <a:ext uri="{FF2B5EF4-FFF2-40B4-BE49-F238E27FC236}">
                <a16:creationId xmlns:a16="http://schemas.microsoft.com/office/drawing/2014/main" id="{A5ED3D86-3C40-1DEF-C795-3E1C925C90B3}"/>
              </a:ext>
            </a:extLst>
          </p:cNvPr>
          <p:cNvGraphicFramePr>
            <a:graphicFrameLocks/>
          </p:cNvGraphicFramePr>
          <p:nvPr>
            <p:extLst>
              <p:ext uri="{D42A27DB-BD31-4B8C-83A1-F6EECF244321}">
                <p14:modId xmlns:p14="http://schemas.microsoft.com/office/powerpoint/2010/main" val="3207677299"/>
              </p:ext>
            </p:extLst>
          </p:nvPr>
        </p:nvGraphicFramePr>
        <p:xfrm>
          <a:off x="123606" y="993058"/>
          <a:ext cx="8896788" cy="36209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Table 10">
            <a:extLst>
              <a:ext uri="{FF2B5EF4-FFF2-40B4-BE49-F238E27FC236}">
                <a16:creationId xmlns:a16="http://schemas.microsoft.com/office/drawing/2014/main" id="{88AA35D8-244E-858A-22E6-9E9222A35CBC}"/>
              </a:ext>
            </a:extLst>
          </p:cNvPr>
          <p:cNvGraphicFramePr>
            <a:graphicFrameLocks noGrp="1"/>
          </p:cNvGraphicFramePr>
          <p:nvPr>
            <p:extLst>
              <p:ext uri="{D42A27DB-BD31-4B8C-83A1-F6EECF244321}">
                <p14:modId xmlns:p14="http://schemas.microsoft.com/office/powerpoint/2010/main" val="1095109187"/>
              </p:ext>
            </p:extLst>
          </p:nvPr>
        </p:nvGraphicFramePr>
        <p:xfrm>
          <a:off x="123606" y="5101387"/>
          <a:ext cx="8896786" cy="1484028"/>
        </p:xfrm>
        <a:graphic>
          <a:graphicData uri="http://schemas.openxmlformats.org/drawingml/2006/table">
            <a:tbl>
              <a:tblPr firstRow="1" bandRow="1">
                <a:tableStyleId>{17292A2E-F333-43FB-9621-5CBBE7FDCDCB}</a:tableStyleId>
              </a:tblPr>
              <a:tblGrid>
                <a:gridCol w="1951198">
                  <a:extLst>
                    <a:ext uri="{9D8B030D-6E8A-4147-A177-3AD203B41FA5}">
                      <a16:colId xmlns:a16="http://schemas.microsoft.com/office/drawing/2014/main" val="843622048"/>
                    </a:ext>
                  </a:extLst>
                </a:gridCol>
                <a:gridCol w="2315196">
                  <a:extLst>
                    <a:ext uri="{9D8B030D-6E8A-4147-A177-3AD203B41FA5}">
                      <a16:colId xmlns:a16="http://schemas.microsoft.com/office/drawing/2014/main" val="1385333701"/>
                    </a:ext>
                  </a:extLst>
                </a:gridCol>
                <a:gridCol w="2315196">
                  <a:extLst>
                    <a:ext uri="{9D8B030D-6E8A-4147-A177-3AD203B41FA5}">
                      <a16:colId xmlns:a16="http://schemas.microsoft.com/office/drawing/2014/main" val="823657508"/>
                    </a:ext>
                  </a:extLst>
                </a:gridCol>
                <a:gridCol w="2315196">
                  <a:extLst>
                    <a:ext uri="{9D8B030D-6E8A-4147-A177-3AD203B41FA5}">
                      <a16:colId xmlns:a16="http://schemas.microsoft.com/office/drawing/2014/main" val="3944702792"/>
                    </a:ext>
                  </a:extLst>
                </a:gridCol>
              </a:tblGrid>
              <a:tr h="314037">
                <a:tc>
                  <a:txBody>
                    <a:bodyPr/>
                    <a:lstStyle/>
                    <a:p>
                      <a:r>
                        <a:rPr lang="en-IN" sz="1600" dirty="0"/>
                        <a:t>Region</a:t>
                      </a:r>
                    </a:p>
                  </a:txBody>
                  <a:tcPr/>
                </a:tc>
                <a:tc>
                  <a:txBody>
                    <a:bodyPr/>
                    <a:lstStyle/>
                    <a:p>
                      <a:pPr marL="0" algn="l" defTabSz="457207" rtl="0" eaLnBrk="1" latinLnBrk="0" hangingPunct="1"/>
                      <a:r>
                        <a:rPr lang="en-IN" sz="1600" b="1" kern="1200" dirty="0">
                          <a:solidFill>
                            <a:schemeClr val="bg1"/>
                          </a:solidFill>
                          <a:latin typeface="+mn-lt"/>
                          <a:ea typeface="+mn-ea"/>
                          <a:cs typeface="+mn-cs"/>
                        </a:rPr>
                        <a:t>Category</a:t>
                      </a:r>
                    </a:p>
                  </a:txBody>
                  <a:tcPr/>
                </a:tc>
                <a:tc>
                  <a:txBody>
                    <a:bodyPr/>
                    <a:lstStyle/>
                    <a:p>
                      <a:pPr marL="0" algn="l" defTabSz="457207" rtl="0" eaLnBrk="1" latinLnBrk="0" hangingPunct="1"/>
                      <a:r>
                        <a:rPr lang="en-IN" sz="1600" b="1" kern="1200" dirty="0">
                          <a:solidFill>
                            <a:schemeClr val="bg1"/>
                          </a:solidFill>
                          <a:latin typeface="+mn-lt"/>
                          <a:ea typeface="+mn-ea"/>
                          <a:cs typeface="+mn-cs"/>
                        </a:rPr>
                        <a:t>Orders	</a:t>
                      </a:r>
                    </a:p>
                  </a:txBody>
                  <a:tcPr/>
                </a:tc>
                <a:tc>
                  <a:txBody>
                    <a:bodyPr/>
                    <a:lstStyle/>
                    <a:p>
                      <a:pPr marL="0" algn="l" defTabSz="457207" rtl="0" eaLnBrk="1" latinLnBrk="0" hangingPunct="1"/>
                      <a:r>
                        <a:rPr lang="en-IN" sz="1600" b="1" kern="1200" dirty="0">
                          <a:solidFill>
                            <a:schemeClr val="bg1"/>
                          </a:solidFill>
                          <a:latin typeface="+mn-lt"/>
                          <a:ea typeface="+mn-ea"/>
                          <a:cs typeface="+mn-cs"/>
                        </a:rPr>
                        <a:t>Sales</a:t>
                      </a:r>
                    </a:p>
                  </a:txBody>
                  <a:tcPr/>
                </a:tc>
                <a:extLst>
                  <a:ext uri="{0D108BD9-81ED-4DB2-BD59-A6C34878D82A}">
                    <a16:rowId xmlns:a16="http://schemas.microsoft.com/office/drawing/2014/main" val="963914839"/>
                  </a:ext>
                </a:extLst>
              </a:tr>
              <a:tr h="287187">
                <a:tc>
                  <a:txBody>
                    <a:bodyPr/>
                    <a:lstStyle/>
                    <a:p>
                      <a:r>
                        <a:rPr lang="en-IN" sz="1200" dirty="0"/>
                        <a:t>South</a:t>
                      </a:r>
                    </a:p>
                  </a:txBody>
                  <a:tcPr/>
                </a:tc>
                <a:tc>
                  <a:txBody>
                    <a:bodyPr/>
                    <a:lstStyle/>
                    <a:p>
                      <a:pPr marL="0" algn="l" defTabSz="457207" rtl="0" eaLnBrk="1" latinLnBrk="0" hangingPunct="1"/>
                      <a:r>
                        <a:rPr lang="en-IN" sz="1200" kern="1200" dirty="0">
                          <a:solidFill>
                            <a:schemeClr val="tx1"/>
                          </a:solidFill>
                          <a:latin typeface="+mn-lt"/>
                          <a:ea typeface="+mn-ea"/>
                          <a:cs typeface="+mn-cs"/>
                        </a:rPr>
                        <a:t>Toys &amp; Gifts</a:t>
                      </a:r>
                    </a:p>
                  </a:txBody>
                  <a:tcPr/>
                </a:tc>
                <a:tc>
                  <a:txBody>
                    <a:bodyPr/>
                    <a:lstStyle/>
                    <a:p>
                      <a:r>
                        <a:rPr lang="en-IN" sz="1200" dirty="0"/>
                        <a:t>11.92K</a:t>
                      </a:r>
                    </a:p>
                  </a:txBody>
                  <a:tcPr/>
                </a:tc>
                <a:tc>
                  <a:txBody>
                    <a:bodyPr/>
                    <a:lstStyle/>
                    <a:p>
                      <a:r>
                        <a:rPr lang="en-IN" sz="1200" dirty="0"/>
                        <a:t>2.04M</a:t>
                      </a:r>
                    </a:p>
                  </a:txBody>
                  <a:tcPr/>
                </a:tc>
                <a:extLst>
                  <a:ext uri="{0D108BD9-81ED-4DB2-BD59-A6C34878D82A}">
                    <a16:rowId xmlns:a16="http://schemas.microsoft.com/office/drawing/2014/main" val="3992946467"/>
                  </a:ext>
                </a:extLst>
              </a:tr>
              <a:tr h="287187">
                <a:tc>
                  <a:txBody>
                    <a:bodyPr/>
                    <a:lstStyle/>
                    <a:p>
                      <a:r>
                        <a:rPr lang="en-IN" sz="1200" dirty="0"/>
                        <a:t>West</a:t>
                      </a:r>
                    </a:p>
                  </a:txBody>
                  <a:tcPr/>
                </a:tc>
                <a:tc>
                  <a:txBody>
                    <a:bodyPr/>
                    <a:lstStyle/>
                    <a:p>
                      <a:r>
                        <a:rPr lang="en-IN" sz="1200" kern="1200" dirty="0">
                          <a:solidFill>
                            <a:schemeClr val="tx1"/>
                          </a:solidFill>
                          <a:latin typeface="+mn-lt"/>
                          <a:ea typeface="+mn-ea"/>
                          <a:cs typeface="+mn-cs"/>
                        </a:rPr>
                        <a:t>Baby</a:t>
                      </a:r>
                      <a:r>
                        <a:rPr lang="en-IN" sz="1200" b="0" u="none" strike="noStrike" kern="1200" baseline="0" dirty="0">
                          <a:solidFill>
                            <a:schemeClr val="dk1"/>
                          </a:solidFill>
                        </a:rPr>
                        <a:t>	</a:t>
                      </a:r>
                      <a:endParaRPr lang="en-IN" sz="1200" b="0" i="0" u="none" strike="noStrike" kern="1200" baseline="0" dirty="0">
                        <a:solidFill>
                          <a:schemeClr val="dk1"/>
                        </a:solidFill>
                        <a:latin typeface="+mn-lt"/>
                        <a:ea typeface="+mn-ea"/>
                        <a:cs typeface="+mn-cs"/>
                      </a:endParaRPr>
                    </a:p>
                  </a:txBody>
                  <a:tcPr/>
                </a:tc>
                <a:tc>
                  <a:txBody>
                    <a:bodyPr/>
                    <a:lstStyle/>
                    <a:p>
                      <a:r>
                        <a:rPr lang="en-IN" sz="1200" dirty="0"/>
                        <a:t>5.40K</a:t>
                      </a:r>
                    </a:p>
                  </a:txBody>
                  <a:tcPr/>
                </a:tc>
                <a:tc>
                  <a:txBody>
                    <a:bodyPr/>
                    <a:lstStyle/>
                    <a:p>
                      <a:r>
                        <a:rPr lang="en-IN" sz="1200" dirty="0"/>
                        <a:t>0.62M</a:t>
                      </a:r>
                    </a:p>
                  </a:txBody>
                  <a:tcPr/>
                </a:tc>
                <a:extLst>
                  <a:ext uri="{0D108BD9-81ED-4DB2-BD59-A6C34878D82A}">
                    <a16:rowId xmlns:a16="http://schemas.microsoft.com/office/drawing/2014/main" val="3830004159"/>
                  </a:ext>
                </a:extLst>
              </a:tr>
              <a:tr h="287187">
                <a:tc>
                  <a:txBody>
                    <a:bodyPr/>
                    <a:lstStyle/>
                    <a:p>
                      <a:r>
                        <a:rPr lang="en-IN" sz="1200" dirty="0"/>
                        <a:t>North</a:t>
                      </a:r>
                    </a:p>
                  </a:txBody>
                  <a:tcPr/>
                </a:tc>
                <a:tc>
                  <a:txBody>
                    <a:bodyPr/>
                    <a:lstStyle/>
                    <a:p>
                      <a:r>
                        <a:rPr lang="en-IN" sz="1200" dirty="0" err="1"/>
                        <a:t>Luggage_Accessories</a:t>
                      </a:r>
                      <a:endParaRPr lang="en-IN" sz="1200" dirty="0"/>
                    </a:p>
                  </a:txBody>
                  <a:tcPr/>
                </a:tc>
                <a:tc>
                  <a:txBody>
                    <a:bodyPr/>
                    <a:lstStyle/>
                    <a:p>
                      <a:r>
                        <a:rPr lang="en-IN" sz="1200" dirty="0"/>
                        <a:t>1.61K</a:t>
                      </a:r>
                    </a:p>
                  </a:txBody>
                  <a:tcPr/>
                </a:tc>
                <a:tc>
                  <a:txBody>
                    <a:bodyPr/>
                    <a:lstStyle/>
                    <a:p>
                      <a:r>
                        <a:rPr lang="en-IN" sz="1200" dirty="0"/>
                        <a:t>0.32M</a:t>
                      </a:r>
                    </a:p>
                  </a:txBody>
                  <a:tcPr/>
                </a:tc>
                <a:extLst>
                  <a:ext uri="{0D108BD9-81ED-4DB2-BD59-A6C34878D82A}">
                    <a16:rowId xmlns:a16="http://schemas.microsoft.com/office/drawing/2014/main" val="676821677"/>
                  </a:ext>
                </a:extLst>
              </a:tr>
              <a:tr h="287187">
                <a:tc>
                  <a:txBody>
                    <a:bodyPr/>
                    <a:lstStyle/>
                    <a:p>
                      <a:r>
                        <a:rPr lang="en-IN" sz="1200" dirty="0"/>
                        <a:t>East</a:t>
                      </a:r>
                    </a:p>
                  </a:txBody>
                  <a:tcPr/>
                </a:tc>
                <a:tc>
                  <a:txBody>
                    <a:bodyPr/>
                    <a:lstStyle/>
                    <a:p>
                      <a:r>
                        <a:rPr lang="en-IN" sz="1200" dirty="0" err="1"/>
                        <a:t>Home_Appliances</a:t>
                      </a:r>
                      <a:endParaRPr lang="en-IN" sz="1200" dirty="0"/>
                    </a:p>
                  </a:txBody>
                  <a:tcPr/>
                </a:tc>
                <a:tc>
                  <a:txBody>
                    <a:bodyPr/>
                    <a:lstStyle/>
                    <a:p>
                      <a:r>
                        <a:rPr lang="en-IN" sz="1200" dirty="0"/>
                        <a:t>0.42K</a:t>
                      </a:r>
                    </a:p>
                  </a:txBody>
                  <a:tcPr/>
                </a:tc>
                <a:tc>
                  <a:txBody>
                    <a:bodyPr/>
                    <a:lstStyle/>
                    <a:p>
                      <a:r>
                        <a:rPr lang="en-IN" sz="1200" dirty="0"/>
                        <a:t>0.73M</a:t>
                      </a:r>
                    </a:p>
                  </a:txBody>
                  <a:tcPr/>
                </a:tc>
                <a:extLst>
                  <a:ext uri="{0D108BD9-81ED-4DB2-BD59-A6C34878D82A}">
                    <a16:rowId xmlns:a16="http://schemas.microsoft.com/office/drawing/2014/main" val="388867151"/>
                  </a:ext>
                </a:extLst>
              </a:tr>
            </a:tbl>
          </a:graphicData>
        </a:graphic>
      </p:graphicFrame>
    </p:spTree>
    <p:extLst>
      <p:ext uri="{BB962C8B-B14F-4D97-AF65-F5344CB8AC3E}">
        <p14:creationId xmlns:p14="http://schemas.microsoft.com/office/powerpoint/2010/main" val="298008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B54EB-DA17-F654-4B96-F2B4089B1D6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B9E68CD-F182-9D8A-BB2D-65306CF143C4}"/>
              </a:ext>
            </a:extLst>
          </p:cNvPr>
          <p:cNvSpPr txBox="1"/>
          <p:nvPr/>
        </p:nvSpPr>
        <p:spPr>
          <a:xfrm>
            <a:off x="247211" y="256428"/>
            <a:ext cx="7816646" cy="415498"/>
          </a:xfrm>
          <a:prstGeom prst="rect">
            <a:avLst/>
          </a:prstGeom>
          <a:noFill/>
        </p:spPr>
        <p:txBody>
          <a:bodyPr wrap="square" rtlCol="0" anchor="ctr">
            <a:spAutoFit/>
          </a:bodyPr>
          <a:lstStyle/>
          <a:p>
            <a:pPr algn="ctr"/>
            <a:r>
              <a:rPr lang="en-IN" sz="2100" b="1" dirty="0">
                <a:solidFill>
                  <a:srgbClr val="00B050"/>
                </a:solidFill>
              </a:rPr>
              <a:t>EXPLORATORY DATA ANALYSIS</a:t>
            </a:r>
          </a:p>
        </p:txBody>
      </p:sp>
      <p:graphicFrame>
        <p:nvGraphicFramePr>
          <p:cNvPr id="4" name="Chart 3">
            <a:extLst>
              <a:ext uri="{FF2B5EF4-FFF2-40B4-BE49-F238E27FC236}">
                <a16:creationId xmlns:a16="http://schemas.microsoft.com/office/drawing/2014/main" id="{C80B7D4F-C64F-205D-6EEA-4B789BA6F09D}"/>
              </a:ext>
            </a:extLst>
          </p:cNvPr>
          <p:cNvGraphicFramePr>
            <a:graphicFrameLocks/>
          </p:cNvGraphicFramePr>
          <p:nvPr>
            <p:extLst>
              <p:ext uri="{D42A27DB-BD31-4B8C-83A1-F6EECF244321}">
                <p14:modId xmlns:p14="http://schemas.microsoft.com/office/powerpoint/2010/main" val="2043373255"/>
              </p:ext>
            </p:extLst>
          </p:nvPr>
        </p:nvGraphicFramePr>
        <p:xfrm>
          <a:off x="73573" y="851338"/>
          <a:ext cx="9070428" cy="56125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54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9BBE0-3893-6080-9391-67CBDFA8223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47B7449-C8CE-22B1-D4B0-24DE8D5FBF91}"/>
              </a:ext>
            </a:extLst>
          </p:cNvPr>
          <p:cNvSpPr txBox="1"/>
          <p:nvPr/>
        </p:nvSpPr>
        <p:spPr>
          <a:xfrm>
            <a:off x="247211" y="256428"/>
            <a:ext cx="7816646" cy="415498"/>
          </a:xfrm>
          <a:prstGeom prst="rect">
            <a:avLst/>
          </a:prstGeom>
          <a:noFill/>
        </p:spPr>
        <p:txBody>
          <a:bodyPr wrap="square" rtlCol="0">
            <a:spAutoFit/>
          </a:bodyPr>
          <a:lstStyle/>
          <a:p>
            <a:r>
              <a:rPr lang="en-IN" sz="2100" b="1" dirty="0">
                <a:solidFill>
                  <a:srgbClr val="00B050"/>
                </a:solidFill>
              </a:rPr>
              <a:t>CLIENT EXPECTATIONS</a:t>
            </a:r>
          </a:p>
        </p:txBody>
      </p:sp>
      <p:sp>
        <p:nvSpPr>
          <p:cNvPr id="3" name="TextBox 2">
            <a:extLst>
              <a:ext uri="{FF2B5EF4-FFF2-40B4-BE49-F238E27FC236}">
                <a16:creationId xmlns:a16="http://schemas.microsoft.com/office/drawing/2014/main" id="{00AF0462-A295-5F2F-D095-2202E99DA39C}"/>
              </a:ext>
            </a:extLst>
          </p:cNvPr>
          <p:cNvSpPr txBox="1"/>
          <p:nvPr/>
        </p:nvSpPr>
        <p:spPr>
          <a:xfrm>
            <a:off x="247211" y="982176"/>
            <a:ext cx="8259097" cy="4311052"/>
          </a:xfrm>
          <a:prstGeom prst="rect">
            <a:avLst/>
          </a:prstGeom>
          <a:noFill/>
        </p:spPr>
        <p:txBody>
          <a:bodyPr wrap="square" rtlCol="0">
            <a:spAutoFit/>
          </a:bodyPr>
          <a:lstStyle/>
          <a:p>
            <a:pPr marL="214313" indent="-214313">
              <a:buFont typeface="Arial" panose="020B0604020202020204" pitchFamily="34" charset="0"/>
              <a:buChar char="•"/>
            </a:pPr>
            <a:r>
              <a:rPr lang="en-IN" sz="1200" b="1" u="sng" dirty="0"/>
              <a:t>To understand behaviour of</a:t>
            </a:r>
          </a:p>
          <a:p>
            <a:pPr marL="557213" lvl="1" indent="-214313">
              <a:lnSpc>
                <a:spcPct val="150000"/>
              </a:lnSpc>
              <a:buFont typeface="Wingdings" panose="05000000000000000000" pitchFamily="2" charset="2"/>
              <a:buChar char="ü"/>
            </a:pPr>
            <a:r>
              <a:rPr lang="en-IN" sz="1200" dirty="0"/>
              <a:t>Customers</a:t>
            </a:r>
          </a:p>
          <a:p>
            <a:pPr marL="557213" lvl="1" indent="-214313">
              <a:lnSpc>
                <a:spcPct val="150000"/>
              </a:lnSpc>
              <a:buFont typeface="Wingdings" panose="05000000000000000000" pitchFamily="2" charset="2"/>
              <a:buChar char="ü"/>
            </a:pPr>
            <a:r>
              <a:rPr lang="en-IN" sz="1200" dirty="0"/>
              <a:t>Products</a:t>
            </a:r>
          </a:p>
          <a:p>
            <a:pPr marL="557213" lvl="1" indent="-214313">
              <a:lnSpc>
                <a:spcPct val="150000"/>
              </a:lnSpc>
              <a:buFont typeface="Wingdings" panose="05000000000000000000" pitchFamily="2" charset="2"/>
              <a:buChar char="ü"/>
            </a:pPr>
            <a:r>
              <a:rPr lang="en-IN" sz="1200" dirty="0"/>
              <a:t>Stores</a:t>
            </a:r>
          </a:p>
          <a:p>
            <a:pPr marL="557213" lvl="1" indent="-214313">
              <a:lnSpc>
                <a:spcPct val="150000"/>
              </a:lnSpc>
              <a:buFont typeface="Wingdings" panose="05000000000000000000" pitchFamily="2" charset="2"/>
              <a:buChar char="ü"/>
            </a:pPr>
            <a:r>
              <a:rPr lang="en-IN" sz="1200" dirty="0"/>
              <a:t>Channels </a:t>
            </a:r>
          </a:p>
          <a:p>
            <a:pPr marL="214313" indent="-214313">
              <a:buFont typeface="Arial" panose="020B0604020202020204" pitchFamily="34" charset="0"/>
              <a:buChar char="•"/>
            </a:pPr>
            <a:endParaRPr lang="en-US" sz="1200" dirty="0"/>
          </a:p>
          <a:p>
            <a:pPr marL="214313" indent="-214313">
              <a:buFont typeface="Arial" panose="020B0604020202020204" pitchFamily="34" charset="0"/>
              <a:buChar char="•"/>
            </a:pPr>
            <a:r>
              <a:rPr lang="en-US" sz="1200" b="1" u="sng" dirty="0"/>
              <a:t>Analysis of</a:t>
            </a:r>
          </a:p>
          <a:p>
            <a:pPr marL="557213" lvl="1" indent="-214313">
              <a:lnSpc>
                <a:spcPct val="150000"/>
              </a:lnSpc>
              <a:buFont typeface="Wingdings" panose="05000000000000000000" pitchFamily="2" charset="2"/>
              <a:buChar char="ü"/>
            </a:pPr>
            <a:r>
              <a:rPr lang="en-US" sz="1200" dirty="0"/>
              <a:t>Product category </a:t>
            </a:r>
          </a:p>
          <a:p>
            <a:pPr marL="557213" lvl="1" indent="-214313">
              <a:lnSpc>
                <a:spcPct val="150000"/>
              </a:lnSpc>
              <a:buFont typeface="Wingdings" panose="05000000000000000000" pitchFamily="2" charset="2"/>
              <a:buChar char="ü"/>
            </a:pPr>
            <a:r>
              <a:rPr lang="en-US" sz="1200" dirty="0"/>
              <a:t>Customer category &amp; segment</a:t>
            </a:r>
          </a:p>
          <a:p>
            <a:pPr marL="557213" lvl="1" indent="-214313">
              <a:lnSpc>
                <a:spcPct val="150000"/>
              </a:lnSpc>
              <a:buFont typeface="Wingdings" panose="05000000000000000000" pitchFamily="2" charset="2"/>
              <a:buChar char="ü"/>
            </a:pPr>
            <a:r>
              <a:rPr lang="en-US" sz="1200" dirty="0"/>
              <a:t>Sales pattern, trends, &amp; seasonality</a:t>
            </a:r>
          </a:p>
          <a:p>
            <a:pPr marL="557213" lvl="1" indent="-214313">
              <a:lnSpc>
                <a:spcPct val="150000"/>
              </a:lnSpc>
              <a:buFont typeface="Wingdings" panose="05000000000000000000" pitchFamily="2" charset="2"/>
              <a:buChar char="ü"/>
            </a:pPr>
            <a:r>
              <a:rPr lang="en-US" sz="1200" dirty="0"/>
              <a:t>Cross selling</a:t>
            </a:r>
          </a:p>
          <a:p>
            <a:pPr marL="557213" lvl="1" indent="-214313">
              <a:lnSpc>
                <a:spcPct val="150000"/>
              </a:lnSpc>
              <a:buFont typeface="Wingdings" panose="05000000000000000000" pitchFamily="2" charset="2"/>
              <a:buChar char="ü"/>
            </a:pPr>
            <a:r>
              <a:rPr lang="en-US" sz="1200" dirty="0"/>
              <a:t>Customer satisfaction</a:t>
            </a:r>
          </a:p>
          <a:p>
            <a:pPr marL="557213" lvl="1" indent="-214313">
              <a:lnSpc>
                <a:spcPct val="150000"/>
              </a:lnSpc>
              <a:buFont typeface="Wingdings" panose="05000000000000000000" pitchFamily="2" charset="2"/>
              <a:buChar char="ü"/>
            </a:pPr>
            <a:r>
              <a:rPr lang="en-US" sz="1200" dirty="0"/>
              <a:t>Cohort </a:t>
            </a:r>
          </a:p>
          <a:p>
            <a:pPr marL="214313" indent="-214313">
              <a:buFont typeface="Arial" panose="020B0604020202020204" pitchFamily="34" charset="0"/>
              <a:buChar char="•"/>
            </a:pPr>
            <a:endParaRPr lang="en-US" sz="1200" dirty="0"/>
          </a:p>
          <a:p>
            <a:pPr marL="214313" indent="-214313">
              <a:buFont typeface="Arial" panose="020B0604020202020204" pitchFamily="34" charset="0"/>
              <a:buChar char="•"/>
            </a:pPr>
            <a:r>
              <a:rPr lang="en-US" sz="1200" b="1" u="sng" dirty="0"/>
              <a:t>Provide strategies</a:t>
            </a:r>
          </a:p>
          <a:p>
            <a:pPr marL="557213" lvl="1" indent="-214313">
              <a:lnSpc>
                <a:spcPct val="150000"/>
              </a:lnSpc>
              <a:buFont typeface="Wingdings" panose="05000000000000000000" pitchFamily="2" charset="2"/>
              <a:buChar char="ü"/>
            </a:pPr>
            <a:r>
              <a:rPr lang="en-US" sz="1200" dirty="0"/>
              <a:t>To increase sales </a:t>
            </a:r>
          </a:p>
          <a:p>
            <a:pPr marL="557213" lvl="1" indent="-214313">
              <a:lnSpc>
                <a:spcPct val="150000"/>
              </a:lnSpc>
              <a:buFont typeface="Wingdings" panose="05000000000000000000" pitchFamily="2" charset="2"/>
              <a:buChar char="ü"/>
            </a:pPr>
            <a:r>
              <a:rPr lang="en-IN" sz="1200" dirty="0"/>
              <a:t>For Campaign</a:t>
            </a:r>
          </a:p>
        </p:txBody>
      </p:sp>
    </p:spTree>
    <p:extLst>
      <p:ext uri="{BB962C8B-B14F-4D97-AF65-F5344CB8AC3E}">
        <p14:creationId xmlns:p14="http://schemas.microsoft.com/office/powerpoint/2010/main" val="3515021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EA79D-6970-1D29-1E65-5C621682672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AD6BC76-6497-1F6B-7309-519C590CC414}"/>
              </a:ext>
            </a:extLst>
          </p:cNvPr>
          <p:cNvSpPr txBox="1"/>
          <p:nvPr/>
        </p:nvSpPr>
        <p:spPr>
          <a:xfrm>
            <a:off x="247211" y="256428"/>
            <a:ext cx="7816646" cy="415498"/>
          </a:xfrm>
          <a:prstGeom prst="rect">
            <a:avLst/>
          </a:prstGeom>
          <a:noFill/>
        </p:spPr>
        <p:txBody>
          <a:bodyPr wrap="square" rtlCol="0" anchor="ctr">
            <a:spAutoFit/>
          </a:bodyPr>
          <a:lstStyle/>
          <a:p>
            <a:pPr algn="ctr"/>
            <a:r>
              <a:rPr lang="en-IN" sz="2100" b="1" dirty="0">
                <a:solidFill>
                  <a:srgbClr val="00B050"/>
                </a:solidFill>
              </a:rPr>
              <a:t>EXPLORATORY DATA ANALYSIS</a:t>
            </a:r>
          </a:p>
        </p:txBody>
      </p:sp>
      <p:graphicFrame>
        <p:nvGraphicFramePr>
          <p:cNvPr id="4" name="Chart 3">
            <a:extLst>
              <a:ext uri="{FF2B5EF4-FFF2-40B4-BE49-F238E27FC236}">
                <a16:creationId xmlns:a16="http://schemas.microsoft.com/office/drawing/2014/main" id="{49286223-CB6A-8A7D-B8A0-6E6D8A6D4BCD}"/>
              </a:ext>
            </a:extLst>
          </p:cNvPr>
          <p:cNvGraphicFramePr>
            <a:graphicFrameLocks/>
          </p:cNvGraphicFramePr>
          <p:nvPr>
            <p:extLst>
              <p:ext uri="{D42A27DB-BD31-4B8C-83A1-F6EECF244321}">
                <p14:modId xmlns:p14="http://schemas.microsoft.com/office/powerpoint/2010/main" val="2037034058"/>
              </p:ext>
            </p:extLst>
          </p:nvPr>
        </p:nvGraphicFramePr>
        <p:xfrm>
          <a:off x="905435" y="2057399"/>
          <a:ext cx="7816646" cy="43075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23338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F59FD-F329-8237-DE38-0E23BBBD20F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BC0DF62-5EEE-A48E-B36C-D0671DA814D9}"/>
              </a:ext>
            </a:extLst>
          </p:cNvPr>
          <p:cNvSpPr txBox="1"/>
          <p:nvPr/>
        </p:nvSpPr>
        <p:spPr>
          <a:xfrm>
            <a:off x="247211" y="256428"/>
            <a:ext cx="7816646" cy="415498"/>
          </a:xfrm>
          <a:prstGeom prst="rect">
            <a:avLst/>
          </a:prstGeom>
          <a:noFill/>
        </p:spPr>
        <p:txBody>
          <a:bodyPr wrap="square" rtlCol="0" anchor="ctr">
            <a:spAutoFit/>
          </a:bodyPr>
          <a:lstStyle/>
          <a:p>
            <a:pPr algn="ctr"/>
            <a:r>
              <a:rPr lang="en-IN" sz="2100" b="1" dirty="0">
                <a:solidFill>
                  <a:srgbClr val="00B050"/>
                </a:solidFill>
              </a:rPr>
              <a:t>EXPLORATORY DATA ANALYSIS</a:t>
            </a:r>
          </a:p>
        </p:txBody>
      </p:sp>
      <p:graphicFrame>
        <p:nvGraphicFramePr>
          <p:cNvPr id="4" name="Chart 3">
            <a:extLst>
              <a:ext uri="{FF2B5EF4-FFF2-40B4-BE49-F238E27FC236}">
                <a16:creationId xmlns:a16="http://schemas.microsoft.com/office/drawing/2014/main" id="{6953F1D6-FD31-C401-95A3-72EDC278E655}"/>
              </a:ext>
            </a:extLst>
          </p:cNvPr>
          <p:cNvGraphicFramePr>
            <a:graphicFrameLocks/>
          </p:cNvGraphicFramePr>
          <p:nvPr>
            <p:extLst>
              <p:ext uri="{D42A27DB-BD31-4B8C-83A1-F6EECF244321}">
                <p14:modId xmlns:p14="http://schemas.microsoft.com/office/powerpoint/2010/main" val="889825028"/>
              </p:ext>
            </p:extLst>
          </p:nvPr>
        </p:nvGraphicFramePr>
        <p:xfrm>
          <a:off x="1" y="977462"/>
          <a:ext cx="8986684" cy="56241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79815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7EA79-ADE7-00DF-3A61-4C68AC3185E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ED14F21-D0A2-9FEC-161D-3B94C74E7A0B}"/>
              </a:ext>
            </a:extLst>
          </p:cNvPr>
          <p:cNvSpPr txBox="1"/>
          <p:nvPr/>
        </p:nvSpPr>
        <p:spPr>
          <a:xfrm>
            <a:off x="247211" y="256428"/>
            <a:ext cx="7816646" cy="415498"/>
          </a:xfrm>
          <a:prstGeom prst="rect">
            <a:avLst/>
          </a:prstGeom>
          <a:noFill/>
        </p:spPr>
        <p:txBody>
          <a:bodyPr wrap="square" rtlCol="0" anchor="ctr">
            <a:spAutoFit/>
          </a:bodyPr>
          <a:lstStyle/>
          <a:p>
            <a:pPr algn="ctr"/>
            <a:r>
              <a:rPr lang="en-IN" sz="2100" b="1" dirty="0">
                <a:solidFill>
                  <a:srgbClr val="00B050"/>
                </a:solidFill>
              </a:rPr>
              <a:t>EXPLORATORY DATA ANALYSIS</a:t>
            </a:r>
          </a:p>
        </p:txBody>
      </p:sp>
      <p:graphicFrame>
        <p:nvGraphicFramePr>
          <p:cNvPr id="5" name="Chart 4">
            <a:extLst>
              <a:ext uri="{FF2B5EF4-FFF2-40B4-BE49-F238E27FC236}">
                <a16:creationId xmlns:a16="http://schemas.microsoft.com/office/drawing/2014/main" id="{F260DB64-A34C-EFFA-F2CD-9C2113D221F5}"/>
              </a:ext>
            </a:extLst>
          </p:cNvPr>
          <p:cNvGraphicFramePr>
            <a:graphicFrameLocks/>
          </p:cNvGraphicFramePr>
          <p:nvPr>
            <p:extLst>
              <p:ext uri="{D42A27DB-BD31-4B8C-83A1-F6EECF244321}">
                <p14:modId xmlns:p14="http://schemas.microsoft.com/office/powerpoint/2010/main" val="2044721363"/>
              </p:ext>
            </p:extLst>
          </p:nvPr>
        </p:nvGraphicFramePr>
        <p:xfrm>
          <a:off x="-136187" y="1410510"/>
          <a:ext cx="4416357" cy="44844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B6C70E03-4EE8-3919-CF47-52D2327F9C4C}"/>
              </a:ext>
            </a:extLst>
          </p:cNvPr>
          <p:cNvGraphicFramePr>
            <a:graphicFrameLocks/>
          </p:cNvGraphicFramePr>
          <p:nvPr>
            <p:extLst>
              <p:ext uri="{D42A27DB-BD31-4B8C-83A1-F6EECF244321}">
                <p14:modId xmlns:p14="http://schemas.microsoft.com/office/powerpoint/2010/main" val="4113630436"/>
              </p:ext>
            </p:extLst>
          </p:nvPr>
        </p:nvGraphicFramePr>
        <p:xfrm>
          <a:off x="4155534" y="1410510"/>
          <a:ext cx="4572000" cy="44844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50666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13693-DF9D-B060-2516-CA6BC7E1C3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D9BEC1D-E471-2057-1A27-A738D56D1063}"/>
              </a:ext>
            </a:extLst>
          </p:cNvPr>
          <p:cNvSpPr txBox="1"/>
          <p:nvPr/>
        </p:nvSpPr>
        <p:spPr>
          <a:xfrm>
            <a:off x="170508" y="797350"/>
            <a:ext cx="7816646" cy="1061829"/>
          </a:xfrm>
          <a:prstGeom prst="rect">
            <a:avLst/>
          </a:prstGeom>
          <a:noFill/>
        </p:spPr>
        <p:txBody>
          <a:bodyPr wrap="square" rtlCol="0" anchor="ctr">
            <a:spAutoFit/>
          </a:bodyPr>
          <a:lstStyle/>
          <a:p>
            <a:pPr algn="ctr"/>
            <a:r>
              <a:rPr lang="en-IN" sz="2100" b="1" dirty="0">
                <a:solidFill>
                  <a:srgbClr val="00B050"/>
                </a:solidFill>
              </a:rPr>
              <a:t>EXPLORATORY DATA ANALYSIS</a:t>
            </a:r>
          </a:p>
          <a:p>
            <a:pPr algn="ctr"/>
            <a:r>
              <a:rPr lang="en-IN" sz="2100" b="1" dirty="0">
                <a:solidFill>
                  <a:srgbClr val="00B050"/>
                </a:solidFill>
              </a:rPr>
              <a:t>Observations</a:t>
            </a:r>
          </a:p>
          <a:p>
            <a:pPr algn="ctr"/>
            <a:endParaRPr lang="en-IN" sz="2100" b="1" dirty="0">
              <a:solidFill>
                <a:srgbClr val="00B050"/>
              </a:solidFill>
            </a:endParaRPr>
          </a:p>
        </p:txBody>
      </p:sp>
      <p:sp>
        <p:nvSpPr>
          <p:cNvPr id="4" name="TextBox 3">
            <a:extLst>
              <a:ext uri="{FF2B5EF4-FFF2-40B4-BE49-F238E27FC236}">
                <a16:creationId xmlns:a16="http://schemas.microsoft.com/office/drawing/2014/main" id="{AF213686-DE73-9EB2-DD96-4C420B661652}"/>
              </a:ext>
            </a:extLst>
          </p:cNvPr>
          <p:cNvSpPr txBox="1"/>
          <p:nvPr/>
        </p:nvSpPr>
        <p:spPr>
          <a:xfrm>
            <a:off x="539040" y="1382446"/>
            <a:ext cx="7816645" cy="4678204"/>
          </a:xfrm>
          <a:prstGeom prst="rect">
            <a:avLst/>
          </a:prstGeom>
          <a:noFill/>
        </p:spPr>
        <p:txBody>
          <a:bodyPr wrap="square">
            <a:spAutoFit/>
          </a:bodyPr>
          <a:lstStyle/>
          <a:p>
            <a:pPr algn="l"/>
            <a:endParaRPr lang="en-IN" sz="3200" b="0" i="0" u="none" strike="noStrike" baseline="0" dirty="0">
              <a:solidFill>
                <a:srgbClr val="000000"/>
              </a:solidFill>
              <a:latin typeface="Calibri" panose="020F0502020204030204" pitchFamily="34" charset="0"/>
            </a:endParaRPr>
          </a:p>
          <a:p>
            <a:endParaRPr lang="en-IN" sz="3200" b="0" i="0" u="none" strike="noStrike" baseline="0" dirty="0">
              <a:latin typeface="Calibri" panose="020F0502020204030204" pitchFamily="34" charset="0"/>
            </a:endParaRPr>
          </a:p>
          <a:p>
            <a:r>
              <a:rPr lang="en-US" sz="1800" b="0" i="0" u="none" strike="noStrike" baseline="0" dirty="0">
                <a:latin typeface="Calibri" panose="020F0502020204030204" pitchFamily="34" charset="0"/>
              </a:rPr>
              <a:t>The number of new customers were significantly low in 2020 and 2021, after which the business started to acquire a greater number of new customers which peaked in months May and August.</a:t>
            </a:r>
          </a:p>
          <a:p>
            <a:r>
              <a:rPr lang="en-US" sz="1800" b="0" i="0" u="none" strike="noStrike" baseline="0" dirty="0">
                <a:latin typeface="Calibri" panose="020F0502020204030204" pitchFamily="34" charset="0"/>
              </a:rPr>
              <a:t>Revenue generation increased after December 2021 and kept on escalating till August , 2023 followed by a sudden decline in September 2023.</a:t>
            </a:r>
          </a:p>
          <a:p>
            <a:r>
              <a:rPr lang="en-US" sz="1800" b="0" i="0" u="none" strike="noStrike" baseline="0" dirty="0">
                <a:latin typeface="Calibri" panose="020F0502020204030204" pitchFamily="34" charset="0"/>
              </a:rPr>
              <a:t>By region the highest sales were seen in South and North , while the least in East.</a:t>
            </a:r>
          </a:p>
          <a:p>
            <a:r>
              <a:rPr lang="en-US" sz="1800" b="0" i="0" u="none" strike="noStrike" baseline="0" dirty="0">
                <a:latin typeface="Calibri" panose="020F0502020204030204" pitchFamily="34" charset="0"/>
              </a:rPr>
              <a:t>By state the highest sales were seen Andhra Pradesh and Gujarat, while the least in West Bengal.</a:t>
            </a:r>
          </a:p>
          <a:p>
            <a:r>
              <a:rPr lang="en-US" sz="1800" b="0" i="0" u="none" strike="noStrike" baseline="0" dirty="0">
                <a:latin typeface="Calibri" panose="020F0502020204030204" pitchFamily="34" charset="0"/>
              </a:rPr>
              <a:t>Toys &amp; Gifts , Home appliances and Baby category product contribute to the highest sales amount .</a:t>
            </a:r>
          </a:p>
          <a:p>
            <a:r>
              <a:rPr lang="en-US" sz="1800" b="0" i="0" u="none" strike="noStrike" baseline="0" dirty="0">
                <a:latin typeface="Calibri" panose="020F0502020204030204" pitchFamily="34" charset="0"/>
              </a:rPr>
              <a:t>The stores in southern region especially in Andhra Pradesh have the most bought products which has Toys &amp; Gifts , Home appliances and Food &amp; Beverages categories that are most sought after.</a:t>
            </a:r>
          </a:p>
        </p:txBody>
      </p:sp>
    </p:spTree>
    <p:extLst>
      <p:ext uri="{BB962C8B-B14F-4D97-AF65-F5344CB8AC3E}">
        <p14:creationId xmlns:p14="http://schemas.microsoft.com/office/powerpoint/2010/main" val="890483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E47D2-5256-B91E-EDAA-07219331811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3B64FB-72E3-ED69-2768-A04C5800ADD5}"/>
              </a:ext>
            </a:extLst>
          </p:cNvPr>
          <p:cNvSpPr txBox="1"/>
          <p:nvPr/>
        </p:nvSpPr>
        <p:spPr>
          <a:xfrm>
            <a:off x="334760" y="295498"/>
            <a:ext cx="7816646" cy="784830"/>
          </a:xfrm>
          <a:prstGeom prst="rect">
            <a:avLst/>
          </a:prstGeom>
          <a:noFill/>
        </p:spPr>
        <p:txBody>
          <a:bodyPr wrap="square" rtlCol="0" anchor="ctr">
            <a:spAutoFit/>
          </a:bodyPr>
          <a:lstStyle/>
          <a:p>
            <a:pPr algn="ctr"/>
            <a:r>
              <a:rPr lang="en-IN" sz="2400" b="1" dirty="0">
                <a:solidFill>
                  <a:srgbClr val="00B050"/>
                </a:solidFill>
              </a:rPr>
              <a:t>CUSTOMER BEHAVIOUR</a:t>
            </a:r>
          </a:p>
          <a:p>
            <a:pPr algn="ctr"/>
            <a:endParaRPr lang="en-IN" sz="2100" b="1" dirty="0">
              <a:solidFill>
                <a:srgbClr val="00B050"/>
              </a:solidFill>
            </a:endParaRPr>
          </a:p>
        </p:txBody>
      </p:sp>
      <p:graphicFrame>
        <p:nvGraphicFramePr>
          <p:cNvPr id="3" name="Chart 2">
            <a:extLst>
              <a:ext uri="{FF2B5EF4-FFF2-40B4-BE49-F238E27FC236}">
                <a16:creationId xmlns:a16="http://schemas.microsoft.com/office/drawing/2014/main" id="{E49D90C5-F7E6-3AC3-8AFD-E272CAA812CA}"/>
              </a:ext>
            </a:extLst>
          </p:cNvPr>
          <p:cNvGraphicFramePr>
            <a:graphicFrameLocks/>
          </p:cNvGraphicFramePr>
          <p:nvPr>
            <p:extLst>
              <p:ext uri="{D42A27DB-BD31-4B8C-83A1-F6EECF244321}">
                <p14:modId xmlns:p14="http://schemas.microsoft.com/office/powerpoint/2010/main" val="3848887714"/>
              </p:ext>
            </p:extLst>
          </p:nvPr>
        </p:nvGraphicFramePr>
        <p:xfrm>
          <a:off x="0" y="1192123"/>
          <a:ext cx="5194570" cy="52962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4F384A57-D920-9C87-05D4-DA68C6FF03C4}"/>
              </a:ext>
            </a:extLst>
          </p:cNvPr>
          <p:cNvGraphicFramePr>
            <a:graphicFrameLocks/>
          </p:cNvGraphicFramePr>
          <p:nvPr>
            <p:extLst>
              <p:ext uri="{D42A27DB-BD31-4B8C-83A1-F6EECF244321}">
                <p14:modId xmlns:p14="http://schemas.microsoft.com/office/powerpoint/2010/main" val="733809305"/>
              </p:ext>
            </p:extLst>
          </p:nvPr>
        </p:nvGraphicFramePr>
        <p:xfrm>
          <a:off x="5065957" y="1080328"/>
          <a:ext cx="3743283" cy="401546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7EA888D5-875E-C4EE-0D50-12BB9967FB4C}"/>
              </a:ext>
            </a:extLst>
          </p:cNvPr>
          <p:cNvGraphicFramePr>
            <a:graphicFrameLocks noGrp="1"/>
          </p:cNvGraphicFramePr>
          <p:nvPr>
            <p:extLst>
              <p:ext uri="{D42A27DB-BD31-4B8C-83A1-F6EECF244321}">
                <p14:modId xmlns:p14="http://schemas.microsoft.com/office/powerpoint/2010/main" val="270452183"/>
              </p:ext>
            </p:extLst>
          </p:nvPr>
        </p:nvGraphicFramePr>
        <p:xfrm>
          <a:off x="5312557" y="5365836"/>
          <a:ext cx="3704417" cy="1372864"/>
        </p:xfrm>
        <a:graphic>
          <a:graphicData uri="http://schemas.openxmlformats.org/drawingml/2006/table">
            <a:tbl>
              <a:tblPr firstRow="1" bandRow="1">
                <a:tableStyleId>{5C22544A-7EE6-4342-B048-85BDC9FD1C3A}</a:tableStyleId>
              </a:tblPr>
              <a:tblGrid>
                <a:gridCol w="853062">
                  <a:extLst>
                    <a:ext uri="{9D8B030D-6E8A-4147-A177-3AD203B41FA5}">
                      <a16:colId xmlns:a16="http://schemas.microsoft.com/office/drawing/2014/main" val="3419851179"/>
                    </a:ext>
                  </a:extLst>
                </a:gridCol>
                <a:gridCol w="1110252">
                  <a:extLst>
                    <a:ext uri="{9D8B030D-6E8A-4147-A177-3AD203B41FA5}">
                      <a16:colId xmlns:a16="http://schemas.microsoft.com/office/drawing/2014/main" val="2353652033"/>
                    </a:ext>
                  </a:extLst>
                </a:gridCol>
                <a:gridCol w="934858">
                  <a:extLst>
                    <a:ext uri="{9D8B030D-6E8A-4147-A177-3AD203B41FA5}">
                      <a16:colId xmlns:a16="http://schemas.microsoft.com/office/drawing/2014/main" val="3309856996"/>
                    </a:ext>
                  </a:extLst>
                </a:gridCol>
                <a:gridCol w="806245">
                  <a:extLst>
                    <a:ext uri="{9D8B030D-6E8A-4147-A177-3AD203B41FA5}">
                      <a16:colId xmlns:a16="http://schemas.microsoft.com/office/drawing/2014/main" val="1642539140"/>
                    </a:ext>
                  </a:extLst>
                </a:gridCol>
              </a:tblGrid>
              <a:tr h="513854">
                <a:tc>
                  <a:txBody>
                    <a:bodyPr/>
                    <a:lstStyle/>
                    <a:p>
                      <a:pPr algn="ctr"/>
                      <a:r>
                        <a:rPr lang="en-IN" sz="1200" b="1" dirty="0"/>
                        <a:t>Gender</a:t>
                      </a:r>
                    </a:p>
                  </a:txBody>
                  <a:tcPr/>
                </a:tc>
                <a:tc>
                  <a:txBody>
                    <a:bodyPr/>
                    <a:lstStyle/>
                    <a:p>
                      <a:pPr marL="0" algn="ctr" defTabSz="457207" rtl="0" eaLnBrk="1" latinLnBrk="0" hangingPunct="1"/>
                      <a:r>
                        <a:rPr lang="en-IN" sz="1200" b="1" kern="1200" dirty="0">
                          <a:solidFill>
                            <a:schemeClr val="lt1"/>
                          </a:solidFill>
                          <a:latin typeface="+mn-lt"/>
                          <a:ea typeface="+mn-ea"/>
                          <a:cs typeface="+mn-cs"/>
                        </a:rPr>
                        <a:t>Gender</a:t>
                      </a:r>
                    </a:p>
                    <a:p>
                      <a:pPr marL="0" algn="ctr" defTabSz="457207" rtl="0" eaLnBrk="1" latinLnBrk="0" hangingPunct="1"/>
                      <a:r>
                        <a:rPr lang="en-IN" sz="1200" b="1" kern="1200" dirty="0">
                          <a:solidFill>
                            <a:schemeClr val="lt1"/>
                          </a:solidFill>
                          <a:latin typeface="+mn-lt"/>
                          <a:ea typeface="+mn-ea"/>
                          <a:cs typeface="+mn-cs"/>
                        </a:rPr>
                        <a:t>Count</a:t>
                      </a:r>
                    </a:p>
                  </a:txBody>
                  <a:tcPr/>
                </a:tc>
                <a:tc>
                  <a:txBody>
                    <a:bodyPr/>
                    <a:lstStyle/>
                    <a:p>
                      <a:pPr algn="ctr"/>
                      <a:r>
                        <a:rPr lang="en-IN" sz="1200" b="1" dirty="0"/>
                        <a:t>Sales</a:t>
                      </a:r>
                    </a:p>
                  </a:txBody>
                  <a:tcPr/>
                </a:tc>
                <a:tc>
                  <a:txBody>
                    <a:bodyPr/>
                    <a:lstStyle/>
                    <a:p>
                      <a:pPr algn="ctr"/>
                      <a:r>
                        <a:rPr lang="en-IN" sz="1200" b="1" dirty="0"/>
                        <a:t>Sales_%</a:t>
                      </a:r>
                    </a:p>
                  </a:txBody>
                  <a:tcPr/>
                </a:tc>
                <a:extLst>
                  <a:ext uri="{0D108BD9-81ED-4DB2-BD59-A6C34878D82A}">
                    <a16:rowId xmlns:a16="http://schemas.microsoft.com/office/drawing/2014/main" val="2675074553"/>
                  </a:ext>
                </a:extLst>
              </a:tr>
              <a:tr h="429505">
                <a:tc>
                  <a:txBody>
                    <a:bodyPr/>
                    <a:lstStyle/>
                    <a:p>
                      <a:r>
                        <a:rPr lang="en-IN" sz="1200" dirty="0"/>
                        <a:t>Female</a:t>
                      </a:r>
                    </a:p>
                  </a:txBody>
                  <a:tcPr/>
                </a:tc>
                <a:tc>
                  <a:txBody>
                    <a:bodyPr/>
                    <a:lstStyle/>
                    <a:p>
                      <a:r>
                        <a:rPr lang="en-IN" sz="1200" dirty="0"/>
                        <a:t>67.61K</a:t>
                      </a:r>
                    </a:p>
                  </a:txBody>
                  <a:tcPr/>
                </a:tc>
                <a:tc>
                  <a:txBody>
                    <a:bodyPr/>
                    <a:lstStyle/>
                    <a:p>
                      <a:r>
                        <a:rPr lang="en-IN" sz="1200" dirty="0"/>
                        <a:t>10807.07K</a:t>
                      </a:r>
                    </a:p>
                  </a:txBody>
                  <a:tcPr/>
                </a:tc>
                <a:tc>
                  <a:txBody>
                    <a:bodyPr/>
                    <a:lstStyle/>
                    <a:p>
                      <a:r>
                        <a:rPr lang="en-IN" sz="1200" dirty="0"/>
                        <a:t>69.93%</a:t>
                      </a:r>
                    </a:p>
                  </a:txBody>
                  <a:tcPr/>
                </a:tc>
                <a:extLst>
                  <a:ext uri="{0D108BD9-81ED-4DB2-BD59-A6C34878D82A}">
                    <a16:rowId xmlns:a16="http://schemas.microsoft.com/office/drawing/2014/main" val="3543093602"/>
                  </a:ext>
                </a:extLst>
              </a:tr>
              <a:tr h="429505">
                <a:tc>
                  <a:txBody>
                    <a:bodyPr/>
                    <a:lstStyle/>
                    <a:p>
                      <a:r>
                        <a:rPr lang="en-IN" sz="1200" dirty="0"/>
                        <a:t>Male</a:t>
                      </a:r>
                    </a:p>
                  </a:txBody>
                  <a:tcPr/>
                </a:tc>
                <a:tc>
                  <a:txBody>
                    <a:bodyPr/>
                    <a:lstStyle/>
                    <a:p>
                      <a:r>
                        <a:rPr lang="en-IN" sz="1200" dirty="0"/>
                        <a:t>29.195K</a:t>
                      </a:r>
                    </a:p>
                  </a:txBody>
                  <a:tcPr/>
                </a:tc>
                <a:tc>
                  <a:txBody>
                    <a:bodyPr/>
                    <a:lstStyle/>
                    <a:p>
                      <a:r>
                        <a:rPr lang="en-IN" sz="1200" dirty="0"/>
                        <a:t>4647.20K</a:t>
                      </a:r>
                    </a:p>
                  </a:txBody>
                  <a:tcPr/>
                </a:tc>
                <a:tc>
                  <a:txBody>
                    <a:bodyPr/>
                    <a:lstStyle/>
                    <a:p>
                      <a:r>
                        <a:rPr lang="en-IN" sz="1200" dirty="0"/>
                        <a:t>30.07%</a:t>
                      </a:r>
                    </a:p>
                  </a:txBody>
                  <a:tcPr/>
                </a:tc>
                <a:extLst>
                  <a:ext uri="{0D108BD9-81ED-4DB2-BD59-A6C34878D82A}">
                    <a16:rowId xmlns:a16="http://schemas.microsoft.com/office/drawing/2014/main" val="4055988913"/>
                  </a:ext>
                </a:extLst>
              </a:tr>
            </a:tbl>
          </a:graphicData>
        </a:graphic>
      </p:graphicFrame>
    </p:spTree>
    <p:extLst>
      <p:ext uri="{BB962C8B-B14F-4D97-AF65-F5344CB8AC3E}">
        <p14:creationId xmlns:p14="http://schemas.microsoft.com/office/powerpoint/2010/main" val="1365745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7D0B5-4919-4CD3-2466-B27C361BDF1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2D5B250-5062-E3D7-ABB8-5370C7C8F191}"/>
              </a:ext>
            </a:extLst>
          </p:cNvPr>
          <p:cNvSpPr txBox="1"/>
          <p:nvPr/>
        </p:nvSpPr>
        <p:spPr>
          <a:xfrm>
            <a:off x="247211" y="233345"/>
            <a:ext cx="7816646" cy="461665"/>
          </a:xfrm>
          <a:prstGeom prst="rect">
            <a:avLst/>
          </a:prstGeom>
          <a:noFill/>
        </p:spPr>
        <p:txBody>
          <a:bodyPr wrap="square" rtlCol="0" anchor="ctr">
            <a:spAutoFit/>
          </a:bodyPr>
          <a:lstStyle/>
          <a:p>
            <a:pPr algn="ctr"/>
            <a:r>
              <a:rPr lang="en-IN" sz="2400" b="1" dirty="0">
                <a:solidFill>
                  <a:srgbClr val="00B050"/>
                </a:solidFill>
              </a:rPr>
              <a:t>CUSTOMER BEHAVIOUR</a:t>
            </a:r>
          </a:p>
        </p:txBody>
      </p:sp>
      <p:graphicFrame>
        <p:nvGraphicFramePr>
          <p:cNvPr id="4" name="Table 3">
            <a:extLst>
              <a:ext uri="{FF2B5EF4-FFF2-40B4-BE49-F238E27FC236}">
                <a16:creationId xmlns:a16="http://schemas.microsoft.com/office/drawing/2014/main" id="{29CB0404-9FAC-A885-7BB3-7E7D245D7686}"/>
              </a:ext>
            </a:extLst>
          </p:cNvPr>
          <p:cNvGraphicFramePr>
            <a:graphicFrameLocks noGrp="1"/>
          </p:cNvGraphicFramePr>
          <p:nvPr>
            <p:extLst>
              <p:ext uri="{D42A27DB-BD31-4B8C-83A1-F6EECF244321}">
                <p14:modId xmlns:p14="http://schemas.microsoft.com/office/powerpoint/2010/main" val="2925438240"/>
              </p:ext>
            </p:extLst>
          </p:nvPr>
        </p:nvGraphicFramePr>
        <p:xfrm>
          <a:off x="116734" y="1160145"/>
          <a:ext cx="3686781" cy="3474720"/>
        </p:xfrm>
        <a:graphic>
          <a:graphicData uri="http://schemas.openxmlformats.org/drawingml/2006/table">
            <a:tbl>
              <a:tblPr firstRow="1" bandRow="1">
                <a:tableStyleId>{5C22544A-7EE6-4342-B048-85BDC9FD1C3A}</a:tableStyleId>
              </a:tblPr>
              <a:tblGrid>
                <a:gridCol w="1228927">
                  <a:extLst>
                    <a:ext uri="{9D8B030D-6E8A-4147-A177-3AD203B41FA5}">
                      <a16:colId xmlns:a16="http://schemas.microsoft.com/office/drawing/2014/main" val="1396758359"/>
                    </a:ext>
                  </a:extLst>
                </a:gridCol>
                <a:gridCol w="1228927">
                  <a:extLst>
                    <a:ext uri="{9D8B030D-6E8A-4147-A177-3AD203B41FA5}">
                      <a16:colId xmlns:a16="http://schemas.microsoft.com/office/drawing/2014/main" val="3107277422"/>
                    </a:ext>
                  </a:extLst>
                </a:gridCol>
                <a:gridCol w="1228927">
                  <a:extLst>
                    <a:ext uri="{9D8B030D-6E8A-4147-A177-3AD203B41FA5}">
                      <a16:colId xmlns:a16="http://schemas.microsoft.com/office/drawing/2014/main" val="3362112745"/>
                    </a:ext>
                  </a:extLst>
                </a:gridCol>
              </a:tblGrid>
              <a:tr h="388604">
                <a:tc>
                  <a:txBody>
                    <a:bodyPr/>
                    <a:lstStyle/>
                    <a:p>
                      <a:pPr marL="0" algn="ctr" defTabSz="457207" rtl="0" eaLnBrk="1" latinLnBrk="0" hangingPunct="1"/>
                      <a:endParaRPr lang="en-IN" sz="1200" b="1" kern="1200" dirty="0">
                        <a:solidFill>
                          <a:schemeClr val="lt1"/>
                        </a:solidFill>
                        <a:latin typeface="+mn-lt"/>
                        <a:ea typeface="+mn-ea"/>
                        <a:cs typeface="+mn-cs"/>
                      </a:endParaRPr>
                    </a:p>
                    <a:p>
                      <a:pPr marL="0" algn="ctr" defTabSz="457207" rtl="0" eaLnBrk="1" latinLnBrk="0" hangingPunct="1"/>
                      <a:r>
                        <a:rPr lang="en-IN" sz="1200" b="1" kern="1200" dirty="0">
                          <a:solidFill>
                            <a:schemeClr val="lt1"/>
                          </a:solidFill>
                          <a:latin typeface="+mn-lt"/>
                          <a:ea typeface="+mn-ea"/>
                          <a:cs typeface="+mn-cs"/>
                        </a:rPr>
                        <a:t>Types Of Customers	</a:t>
                      </a:r>
                    </a:p>
                    <a:p>
                      <a:pPr marL="0" algn="ctr" defTabSz="457207" rtl="0" eaLnBrk="1" latinLnBrk="0" hangingPunct="1"/>
                      <a:endParaRPr lang="en-IN" sz="1200" b="1" kern="1200" dirty="0">
                        <a:solidFill>
                          <a:schemeClr val="lt1"/>
                        </a:solidFill>
                        <a:latin typeface="+mn-lt"/>
                        <a:ea typeface="+mn-ea"/>
                        <a:cs typeface="+mn-cs"/>
                      </a:endParaRPr>
                    </a:p>
                  </a:txBody>
                  <a:tcPr/>
                </a:tc>
                <a:tc>
                  <a:txBody>
                    <a:bodyPr/>
                    <a:lstStyle/>
                    <a:p>
                      <a:pPr marL="0" algn="ctr" defTabSz="457207" rtl="0" eaLnBrk="1" latinLnBrk="0" hangingPunct="1"/>
                      <a:endParaRPr lang="en-IN" sz="1200" b="1" kern="1200" dirty="0">
                        <a:solidFill>
                          <a:schemeClr val="lt1"/>
                        </a:solidFill>
                        <a:latin typeface="+mn-lt"/>
                        <a:ea typeface="+mn-ea"/>
                        <a:cs typeface="+mn-cs"/>
                      </a:endParaRPr>
                    </a:p>
                    <a:p>
                      <a:pPr marL="0" algn="ctr" defTabSz="457207" rtl="0" eaLnBrk="1" latinLnBrk="0" hangingPunct="1"/>
                      <a:r>
                        <a:rPr lang="en-IN" sz="1200" b="1" kern="1200" dirty="0">
                          <a:solidFill>
                            <a:schemeClr val="lt1"/>
                          </a:solidFill>
                          <a:latin typeface="+mn-lt"/>
                          <a:ea typeface="+mn-ea"/>
                          <a:cs typeface="+mn-cs"/>
                        </a:rPr>
                        <a:t>No Of Customers	</a:t>
                      </a:r>
                    </a:p>
                    <a:p>
                      <a:pPr marL="0" algn="ctr" defTabSz="457207" rtl="0" eaLnBrk="1" latinLnBrk="0" hangingPunct="1"/>
                      <a:endParaRPr lang="en-IN" sz="1200" b="1" kern="1200" dirty="0">
                        <a:solidFill>
                          <a:schemeClr val="lt1"/>
                        </a:solidFill>
                        <a:latin typeface="+mn-lt"/>
                        <a:ea typeface="+mn-ea"/>
                        <a:cs typeface="+mn-cs"/>
                      </a:endParaRPr>
                    </a:p>
                  </a:txBody>
                  <a:tcPr/>
                </a:tc>
                <a:tc>
                  <a:txBody>
                    <a:bodyPr/>
                    <a:lstStyle/>
                    <a:p>
                      <a:pPr marL="0" algn="ctr" defTabSz="457207" rtl="0" eaLnBrk="1" latinLnBrk="0" hangingPunct="1"/>
                      <a:endParaRPr lang="en-IN" sz="1200" b="1" kern="1200" dirty="0">
                        <a:solidFill>
                          <a:schemeClr val="lt1"/>
                        </a:solidFill>
                        <a:latin typeface="+mn-lt"/>
                        <a:ea typeface="+mn-ea"/>
                        <a:cs typeface="+mn-cs"/>
                      </a:endParaRPr>
                    </a:p>
                    <a:p>
                      <a:pPr marL="0" algn="ctr" defTabSz="457207" rtl="0" eaLnBrk="1" latinLnBrk="0" hangingPunct="1"/>
                      <a:r>
                        <a:rPr lang="en-IN" sz="1200" b="1" kern="1200" dirty="0">
                          <a:solidFill>
                            <a:schemeClr val="lt1"/>
                          </a:solidFill>
                          <a:latin typeface="+mn-lt"/>
                          <a:ea typeface="+mn-ea"/>
                          <a:cs typeface="+mn-cs"/>
                        </a:rPr>
                        <a:t>Percentage	</a:t>
                      </a:r>
                    </a:p>
                    <a:p>
                      <a:pPr marL="0" algn="ctr" defTabSz="457207" rtl="0" eaLnBrk="1" latinLnBrk="0" hangingPunct="1"/>
                      <a:endParaRPr lang="en-IN" sz="1200" b="1" kern="1200" dirty="0">
                        <a:solidFill>
                          <a:schemeClr val="lt1"/>
                        </a:solidFill>
                        <a:latin typeface="+mn-lt"/>
                        <a:ea typeface="+mn-ea"/>
                        <a:cs typeface="+mn-cs"/>
                      </a:endParaRPr>
                    </a:p>
                  </a:txBody>
                  <a:tcPr/>
                </a:tc>
                <a:extLst>
                  <a:ext uri="{0D108BD9-81ED-4DB2-BD59-A6C34878D82A}">
                    <a16:rowId xmlns:a16="http://schemas.microsoft.com/office/drawing/2014/main" val="1184855225"/>
                  </a:ext>
                </a:extLst>
              </a:tr>
              <a:tr h="567036">
                <a:tc>
                  <a:txBody>
                    <a:bodyPr/>
                    <a:lstStyle/>
                    <a:p>
                      <a:pPr marL="0" algn="l" defTabSz="457207" rtl="0" eaLnBrk="1" latinLnBrk="0" hangingPunct="1"/>
                      <a:endParaRPr lang="en-IN" sz="1200" b="1" kern="1200" dirty="0">
                        <a:solidFill>
                          <a:schemeClr val="dk1"/>
                        </a:solidFill>
                        <a:latin typeface="+mn-lt"/>
                        <a:ea typeface="+mn-ea"/>
                        <a:cs typeface="+mn-cs"/>
                      </a:endParaRPr>
                    </a:p>
                    <a:p>
                      <a:pPr marL="0" algn="l" defTabSz="457207" rtl="0" eaLnBrk="1" latinLnBrk="0" hangingPunct="1"/>
                      <a:r>
                        <a:rPr lang="en-IN" sz="1200" b="1" kern="1200" dirty="0">
                          <a:solidFill>
                            <a:schemeClr val="dk1"/>
                          </a:solidFill>
                          <a:latin typeface="+mn-lt"/>
                          <a:ea typeface="+mn-ea"/>
                          <a:cs typeface="+mn-cs"/>
                        </a:rPr>
                        <a:t>High Revenue Customers	</a:t>
                      </a:r>
                    </a:p>
                    <a:p>
                      <a:pPr marL="0" algn="l" defTabSz="457207" rtl="0" eaLnBrk="1" latinLnBrk="0" hangingPunct="1"/>
                      <a:endParaRPr lang="en-IN" sz="1200" b="1" kern="1200" dirty="0">
                        <a:solidFill>
                          <a:schemeClr val="dk1"/>
                        </a:solidFill>
                        <a:latin typeface="+mn-lt"/>
                        <a:ea typeface="+mn-ea"/>
                        <a:cs typeface="+mn-cs"/>
                      </a:endParaRPr>
                    </a:p>
                  </a:txBody>
                  <a:tcPr/>
                </a:tc>
                <a:tc>
                  <a:txBody>
                    <a:bodyPr/>
                    <a:lstStyle/>
                    <a:p>
                      <a:pPr marL="0" algn="l" defTabSz="457207" rtl="0" eaLnBrk="1" latinLnBrk="0" hangingPunct="1"/>
                      <a:r>
                        <a:rPr lang="en-IN" sz="1200" b="1" kern="1200" dirty="0">
                          <a:solidFill>
                            <a:schemeClr val="dk1"/>
                          </a:solidFill>
                          <a:latin typeface="+mn-lt"/>
                          <a:ea typeface="+mn-ea"/>
                          <a:cs typeface="+mn-cs"/>
                        </a:rPr>
                        <a:t>96,372</a:t>
                      </a:r>
                    </a:p>
                  </a:txBody>
                  <a:tcPr/>
                </a:tc>
                <a:tc>
                  <a:txBody>
                    <a:bodyPr/>
                    <a:lstStyle/>
                    <a:p>
                      <a:pPr marL="0" algn="l" defTabSz="457207" rtl="0" eaLnBrk="1" latinLnBrk="0" hangingPunct="1"/>
                      <a:r>
                        <a:rPr lang="en-IN" sz="1200" b="1" kern="1200" dirty="0">
                          <a:solidFill>
                            <a:schemeClr val="dk1"/>
                          </a:solidFill>
                          <a:latin typeface="+mn-lt"/>
                          <a:ea typeface="+mn-ea"/>
                          <a:cs typeface="+mn-cs"/>
                        </a:rPr>
                        <a:t>99.56%</a:t>
                      </a:r>
                    </a:p>
                  </a:txBody>
                  <a:tcPr/>
                </a:tc>
                <a:extLst>
                  <a:ext uri="{0D108BD9-81ED-4DB2-BD59-A6C34878D82A}">
                    <a16:rowId xmlns:a16="http://schemas.microsoft.com/office/drawing/2014/main" val="3202480516"/>
                  </a:ext>
                </a:extLst>
              </a:tr>
              <a:tr h="567036">
                <a:tc>
                  <a:txBody>
                    <a:bodyPr/>
                    <a:lstStyle/>
                    <a:p>
                      <a:pPr marL="0" algn="l" defTabSz="457207" rtl="0" eaLnBrk="1" latinLnBrk="0" hangingPunct="1"/>
                      <a:endParaRPr lang="en-IN" sz="1200" b="1" kern="1200" dirty="0">
                        <a:solidFill>
                          <a:schemeClr val="dk1"/>
                        </a:solidFill>
                        <a:latin typeface="+mn-lt"/>
                        <a:ea typeface="+mn-ea"/>
                        <a:cs typeface="+mn-cs"/>
                      </a:endParaRPr>
                    </a:p>
                    <a:p>
                      <a:pPr marL="0" algn="l" defTabSz="457207" rtl="0" eaLnBrk="1" latinLnBrk="0" hangingPunct="1"/>
                      <a:r>
                        <a:rPr lang="en-IN" sz="1200" b="1" kern="1200" dirty="0">
                          <a:solidFill>
                            <a:schemeClr val="dk1"/>
                          </a:solidFill>
                          <a:latin typeface="+mn-lt"/>
                          <a:ea typeface="+mn-ea"/>
                          <a:cs typeface="+mn-cs"/>
                        </a:rPr>
                        <a:t>Medium Revenue</a:t>
                      </a:r>
                    </a:p>
                    <a:p>
                      <a:pPr marL="0" algn="l" defTabSz="457207" rtl="0" eaLnBrk="1" latinLnBrk="0" hangingPunct="1"/>
                      <a:r>
                        <a:rPr lang="en-IN" sz="1200" b="1" kern="1200" dirty="0">
                          <a:solidFill>
                            <a:schemeClr val="dk1"/>
                          </a:solidFill>
                          <a:latin typeface="+mn-lt"/>
                          <a:ea typeface="+mn-ea"/>
                          <a:cs typeface="+mn-cs"/>
                        </a:rPr>
                        <a:t>Customers	</a:t>
                      </a:r>
                    </a:p>
                    <a:p>
                      <a:pPr marL="0" algn="l" defTabSz="457207" rtl="0" eaLnBrk="1" latinLnBrk="0" hangingPunct="1"/>
                      <a:endParaRPr lang="en-IN" sz="1200" b="1" kern="1200" dirty="0">
                        <a:solidFill>
                          <a:schemeClr val="dk1"/>
                        </a:solidFill>
                        <a:latin typeface="+mn-lt"/>
                        <a:ea typeface="+mn-ea"/>
                        <a:cs typeface="+mn-cs"/>
                      </a:endParaRPr>
                    </a:p>
                  </a:txBody>
                  <a:tcPr/>
                </a:tc>
                <a:tc>
                  <a:txBody>
                    <a:bodyPr/>
                    <a:lstStyle/>
                    <a:p>
                      <a:pPr marL="0" algn="l" defTabSz="457207" rtl="0" eaLnBrk="1" latinLnBrk="0" hangingPunct="1"/>
                      <a:r>
                        <a:rPr lang="en-IN" sz="1200" b="1" kern="1200" dirty="0">
                          <a:solidFill>
                            <a:schemeClr val="dk1"/>
                          </a:solidFill>
                          <a:latin typeface="+mn-lt"/>
                          <a:ea typeface="+mn-ea"/>
                          <a:cs typeface="+mn-cs"/>
                        </a:rPr>
                        <a:t>380</a:t>
                      </a:r>
                    </a:p>
                  </a:txBody>
                  <a:tcPr/>
                </a:tc>
                <a:tc>
                  <a:txBody>
                    <a:bodyPr/>
                    <a:lstStyle/>
                    <a:p>
                      <a:pPr marL="0" algn="l" defTabSz="457207" rtl="0" eaLnBrk="1" latinLnBrk="0" hangingPunct="1"/>
                      <a:r>
                        <a:rPr lang="en-IN" sz="1200" b="1" kern="1200" dirty="0">
                          <a:solidFill>
                            <a:schemeClr val="dk1"/>
                          </a:solidFill>
                          <a:latin typeface="+mn-lt"/>
                          <a:ea typeface="+mn-ea"/>
                          <a:cs typeface="+mn-cs"/>
                        </a:rPr>
                        <a:t>0.39%</a:t>
                      </a:r>
                    </a:p>
                  </a:txBody>
                  <a:tcPr/>
                </a:tc>
                <a:extLst>
                  <a:ext uri="{0D108BD9-81ED-4DB2-BD59-A6C34878D82A}">
                    <a16:rowId xmlns:a16="http://schemas.microsoft.com/office/drawing/2014/main" val="447804251"/>
                  </a:ext>
                </a:extLst>
              </a:tr>
              <a:tr h="567036">
                <a:tc>
                  <a:txBody>
                    <a:bodyPr/>
                    <a:lstStyle/>
                    <a:p>
                      <a:pPr marL="0" algn="l" defTabSz="457207" rtl="0" eaLnBrk="1" latinLnBrk="0" hangingPunct="1"/>
                      <a:endParaRPr lang="en-IN" sz="1200" b="1" kern="1200" dirty="0">
                        <a:solidFill>
                          <a:schemeClr val="dk1"/>
                        </a:solidFill>
                        <a:latin typeface="+mn-lt"/>
                        <a:ea typeface="+mn-ea"/>
                        <a:cs typeface="+mn-cs"/>
                      </a:endParaRPr>
                    </a:p>
                    <a:p>
                      <a:pPr marL="0" algn="l" defTabSz="457207" rtl="0" eaLnBrk="1" latinLnBrk="0" hangingPunct="1"/>
                      <a:r>
                        <a:rPr lang="en-IN" sz="1200" b="1" kern="1200" dirty="0">
                          <a:solidFill>
                            <a:schemeClr val="dk1"/>
                          </a:solidFill>
                          <a:latin typeface="+mn-lt"/>
                          <a:ea typeface="+mn-ea"/>
                          <a:cs typeface="+mn-cs"/>
                        </a:rPr>
                        <a:t>Low Revenue</a:t>
                      </a:r>
                    </a:p>
                    <a:p>
                      <a:pPr marL="0" algn="l" defTabSz="457207" rtl="0" eaLnBrk="1" latinLnBrk="0" hangingPunct="1"/>
                      <a:r>
                        <a:rPr lang="en-IN" sz="1200" b="1" kern="1200" dirty="0">
                          <a:solidFill>
                            <a:schemeClr val="dk1"/>
                          </a:solidFill>
                          <a:latin typeface="+mn-lt"/>
                          <a:ea typeface="+mn-ea"/>
                          <a:cs typeface="+mn-cs"/>
                        </a:rPr>
                        <a:t>Customers	</a:t>
                      </a:r>
                    </a:p>
                    <a:p>
                      <a:pPr marL="0" algn="l" defTabSz="457207" rtl="0" eaLnBrk="1" latinLnBrk="0" hangingPunct="1"/>
                      <a:endParaRPr lang="en-IN" sz="1200" b="1" kern="1200" dirty="0">
                        <a:solidFill>
                          <a:schemeClr val="dk1"/>
                        </a:solidFill>
                        <a:latin typeface="+mn-lt"/>
                        <a:ea typeface="+mn-ea"/>
                        <a:cs typeface="+mn-cs"/>
                      </a:endParaRPr>
                    </a:p>
                  </a:txBody>
                  <a:tcPr/>
                </a:tc>
                <a:tc>
                  <a:txBody>
                    <a:bodyPr/>
                    <a:lstStyle/>
                    <a:p>
                      <a:pPr marL="0" algn="l" defTabSz="457207" rtl="0" eaLnBrk="1" latinLnBrk="0" hangingPunct="1"/>
                      <a:r>
                        <a:rPr lang="en-IN" sz="1200" b="1" kern="1200" dirty="0">
                          <a:solidFill>
                            <a:schemeClr val="dk1"/>
                          </a:solidFill>
                          <a:latin typeface="+mn-lt"/>
                          <a:ea typeface="+mn-ea"/>
                          <a:cs typeface="+mn-cs"/>
                        </a:rPr>
                        <a:t>50</a:t>
                      </a:r>
                    </a:p>
                  </a:txBody>
                  <a:tcPr/>
                </a:tc>
                <a:tc>
                  <a:txBody>
                    <a:bodyPr/>
                    <a:lstStyle/>
                    <a:p>
                      <a:pPr marL="0" algn="l" defTabSz="457207" rtl="0" eaLnBrk="1" latinLnBrk="0" hangingPunct="1"/>
                      <a:r>
                        <a:rPr lang="en-IN" sz="1200" b="1" kern="1200" dirty="0">
                          <a:solidFill>
                            <a:schemeClr val="dk1"/>
                          </a:solidFill>
                          <a:latin typeface="+mn-lt"/>
                          <a:ea typeface="+mn-ea"/>
                          <a:cs typeface="+mn-cs"/>
                        </a:rPr>
                        <a:t>0.05%</a:t>
                      </a:r>
                    </a:p>
                  </a:txBody>
                  <a:tcPr/>
                </a:tc>
                <a:extLst>
                  <a:ext uri="{0D108BD9-81ED-4DB2-BD59-A6C34878D82A}">
                    <a16:rowId xmlns:a16="http://schemas.microsoft.com/office/drawing/2014/main" val="1804185230"/>
                  </a:ext>
                </a:extLst>
              </a:tr>
            </a:tbl>
          </a:graphicData>
        </a:graphic>
      </p:graphicFrame>
      <p:sp>
        <p:nvSpPr>
          <p:cNvPr id="6" name="TextBox 5">
            <a:extLst>
              <a:ext uri="{FF2B5EF4-FFF2-40B4-BE49-F238E27FC236}">
                <a16:creationId xmlns:a16="http://schemas.microsoft.com/office/drawing/2014/main" id="{5C5FC5A8-32D0-B8F6-C05E-535B631B3D5D}"/>
              </a:ext>
            </a:extLst>
          </p:cNvPr>
          <p:cNvSpPr txBox="1"/>
          <p:nvPr/>
        </p:nvSpPr>
        <p:spPr>
          <a:xfrm>
            <a:off x="116734" y="3885444"/>
            <a:ext cx="4153710" cy="2739211"/>
          </a:xfrm>
          <a:prstGeom prst="rect">
            <a:avLst/>
          </a:prstGeom>
          <a:noFill/>
        </p:spPr>
        <p:txBody>
          <a:bodyPr wrap="square">
            <a:spAutoFit/>
          </a:bodyPr>
          <a:lstStyle/>
          <a:p>
            <a:pPr algn="l"/>
            <a:endParaRPr lang="en-IN" sz="3200" b="0" i="0" u="none" strike="noStrike" baseline="0" dirty="0">
              <a:solidFill>
                <a:srgbClr val="000000"/>
              </a:solidFill>
              <a:latin typeface="Calibri" panose="020F0502020204030204" pitchFamily="34" charset="0"/>
            </a:endParaRPr>
          </a:p>
          <a:p>
            <a:endParaRPr lang="en-IN" sz="3200" b="0" i="0" u="none" strike="noStrike" baseline="0" dirty="0">
              <a:latin typeface="Calibri" panose="020F0502020204030204" pitchFamily="34" charset="0"/>
            </a:endParaRPr>
          </a:p>
          <a:p>
            <a:r>
              <a:rPr lang="en-US" sz="1800" b="0" i="0" u="none" strike="noStrike" baseline="0" dirty="0">
                <a:latin typeface="Calibri" panose="020F0502020204030204" pitchFamily="34" charset="0"/>
              </a:rPr>
              <a:t>High Revenue Customers Having Revenue (&gt;=3000)</a:t>
            </a:r>
          </a:p>
          <a:p>
            <a:r>
              <a:rPr lang="en-US" sz="1800" b="0" i="0" u="none" strike="noStrike" baseline="0" dirty="0">
                <a:latin typeface="Calibri" panose="020F0502020204030204" pitchFamily="34" charset="0"/>
              </a:rPr>
              <a:t>Medium Revenue Customers Having Revenue (&gt;=1500 and &lt;3000)</a:t>
            </a:r>
          </a:p>
          <a:p>
            <a:r>
              <a:rPr lang="en-US" sz="1800" b="0" i="0" u="none" strike="noStrike" baseline="0" dirty="0">
                <a:latin typeface="Calibri" panose="020F0502020204030204" pitchFamily="34" charset="0"/>
              </a:rPr>
              <a:t>Low revenue customers Having Revenue (&lt;1500)</a:t>
            </a:r>
          </a:p>
        </p:txBody>
      </p:sp>
      <p:graphicFrame>
        <p:nvGraphicFramePr>
          <p:cNvPr id="7" name="Chart 6">
            <a:extLst>
              <a:ext uri="{FF2B5EF4-FFF2-40B4-BE49-F238E27FC236}">
                <a16:creationId xmlns:a16="http://schemas.microsoft.com/office/drawing/2014/main" id="{D6AF7769-A508-C6A2-32E0-20999615EA78}"/>
              </a:ext>
            </a:extLst>
          </p:cNvPr>
          <p:cNvGraphicFramePr>
            <a:graphicFrameLocks/>
          </p:cNvGraphicFramePr>
          <p:nvPr>
            <p:extLst>
              <p:ext uri="{D42A27DB-BD31-4B8C-83A1-F6EECF244321}">
                <p14:modId xmlns:p14="http://schemas.microsoft.com/office/powerpoint/2010/main" val="2083839632"/>
              </p:ext>
            </p:extLst>
          </p:nvPr>
        </p:nvGraphicFramePr>
        <p:xfrm>
          <a:off x="4007796" y="1160145"/>
          <a:ext cx="5136204" cy="51628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1301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F4003-FF27-A6B9-A46B-18855058BCF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5F20049-39F9-3674-BCAC-3E9BF4F05C2E}"/>
              </a:ext>
            </a:extLst>
          </p:cNvPr>
          <p:cNvSpPr txBox="1"/>
          <p:nvPr/>
        </p:nvSpPr>
        <p:spPr>
          <a:xfrm>
            <a:off x="461148" y="430782"/>
            <a:ext cx="7816646" cy="830997"/>
          </a:xfrm>
          <a:prstGeom prst="rect">
            <a:avLst/>
          </a:prstGeom>
          <a:noFill/>
        </p:spPr>
        <p:txBody>
          <a:bodyPr wrap="square" rtlCol="0" anchor="ctr">
            <a:spAutoFit/>
          </a:bodyPr>
          <a:lstStyle/>
          <a:p>
            <a:pPr algn="ctr"/>
            <a:r>
              <a:rPr lang="en-IN" sz="2400" b="1" dirty="0">
                <a:solidFill>
                  <a:srgbClr val="00B050"/>
                </a:solidFill>
              </a:rPr>
              <a:t>CUSTOMER BEHAVIOUR</a:t>
            </a:r>
          </a:p>
          <a:p>
            <a:pPr algn="ctr"/>
            <a:r>
              <a:rPr lang="en-IN" sz="2400" b="1" dirty="0">
                <a:solidFill>
                  <a:srgbClr val="00B050"/>
                </a:solidFill>
              </a:rPr>
              <a:t>RFM Segmentation</a:t>
            </a:r>
          </a:p>
        </p:txBody>
      </p:sp>
      <p:sp>
        <p:nvSpPr>
          <p:cNvPr id="6" name="TextBox 5">
            <a:extLst>
              <a:ext uri="{FF2B5EF4-FFF2-40B4-BE49-F238E27FC236}">
                <a16:creationId xmlns:a16="http://schemas.microsoft.com/office/drawing/2014/main" id="{FF3DEA29-BF38-ABCB-E821-AF1A749BAE28}"/>
              </a:ext>
            </a:extLst>
          </p:cNvPr>
          <p:cNvSpPr txBox="1"/>
          <p:nvPr/>
        </p:nvSpPr>
        <p:spPr>
          <a:xfrm>
            <a:off x="761103" y="1335351"/>
            <a:ext cx="7816646" cy="5016758"/>
          </a:xfrm>
          <a:prstGeom prst="rect">
            <a:avLst/>
          </a:prstGeom>
          <a:noFill/>
        </p:spPr>
        <p:txBody>
          <a:bodyPr wrap="square">
            <a:spAutoFit/>
          </a:bodyPr>
          <a:lstStyle/>
          <a:p>
            <a:pPr algn="l"/>
            <a:endParaRPr lang="en-IN" sz="1600" b="0" i="0" u="none" strike="noStrike" baseline="0" dirty="0">
              <a:solidFill>
                <a:srgbClr val="000000"/>
              </a:solidFill>
              <a:latin typeface="Calibri" panose="020F0502020204030204" pitchFamily="34" charset="0"/>
            </a:endParaRPr>
          </a:p>
          <a:p>
            <a:endParaRPr lang="en-IN" sz="1600" b="0" i="0" u="none" strike="noStrike" baseline="0" dirty="0">
              <a:latin typeface="Calibri" panose="020F0502020204030204" pitchFamily="34" charset="0"/>
            </a:endParaRPr>
          </a:p>
          <a:p>
            <a:r>
              <a:rPr lang="en-US" sz="1600" b="1" i="0" u="none" strike="noStrike" baseline="0" dirty="0">
                <a:latin typeface="Calibri" panose="020F0502020204030204" pitchFamily="34" charset="0"/>
              </a:rPr>
              <a:t>Recency (R)</a:t>
            </a:r>
            <a:r>
              <a:rPr lang="en-US" sz="1600" b="0" i="0" u="none" strike="noStrike" baseline="0" dirty="0">
                <a:latin typeface="Calibri" panose="020F0502020204030204" pitchFamily="34" charset="0"/>
              </a:rPr>
              <a:t>: How recently a customer made a purchase.</a:t>
            </a:r>
          </a:p>
          <a:p>
            <a:r>
              <a:rPr lang="en-US" sz="1600" b="0" i="0" u="none" strike="noStrike" baseline="0" dirty="0">
                <a:latin typeface="Wingdings" panose="05000000000000000000" pitchFamily="2" charset="2"/>
              </a:rPr>
              <a:t>➢</a:t>
            </a:r>
            <a:r>
              <a:rPr lang="en-US" sz="1600" b="1" i="0" u="none" strike="noStrike" baseline="0" dirty="0">
                <a:latin typeface="Calibri" panose="020F0502020204030204" pitchFamily="34" charset="0"/>
              </a:rPr>
              <a:t>Frequency (F)</a:t>
            </a:r>
            <a:r>
              <a:rPr lang="en-US" sz="1600" b="0" i="0" u="none" strike="noStrike" baseline="0" dirty="0">
                <a:latin typeface="Calibri" panose="020F0502020204030204" pitchFamily="34" charset="0"/>
              </a:rPr>
              <a:t>: How often a customer makes a purchase over a certain period.</a:t>
            </a:r>
          </a:p>
          <a:p>
            <a:r>
              <a:rPr lang="en-US" sz="1600" b="0" i="0" u="none" strike="noStrike" baseline="0" dirty="0">
                <a:latin typeface="Wingdings" panose="05000000000000000000" pitchFamily="2" charset="2"/>
              </a:rPr>
              <a:t>➢</a:t>
            </a:r>
            <a:r>
              <a:rPr lang="en-US" sz="1600" b="1" i="0" u="none" strike="noStrike" baseline="0" dirty="0">
                <a:latin typeface="Calibri" panose="020F0502020204030204" pitchFamily="34" charset="0"/>
              </a:rPr>
              <a:t>Monetary (M)</a:t>
            </a:r>
            <a:r>
              <a:rPr lang="en-US" sz="1600" b="0" i="0" u="none" strike="noStrike" baseline="0" dirty="0">
                <a:latin typeface="Calibri" panose="020F0502020204030204" pitchFamily="34" charset="0"/>
              </a:rPr>
              <a:t>: How much money a customer spends on purchases over a certain period.</a:t>
            </a:r>
          </a:p>
          <a:p>
            <a:r>
              <a:rPr lang="en-IN" sz="1600" b="1" i="0" u="none" strike="noStrike" baseline="0" dirty="0">
                <a:latin typeface="Calibri" panose="020F0502020204030204" pitchFamily="34" charset="0"/>
              </a:rPr>
              <a:t>RFM SEGMENTATION</a:t>
            </a:r>
            <a:endParaRPr lang="en-IN" sz="1600" b="0" i="0" u="none" strike="noStrike" baseline="0" dirty="0">
              <a:latin typeface="Calibri" panose="020F0502020204030204" pitchFamily="34" charset="0"/>
            </a:endParaRPr>
          </a:p>
          <a:p>
            <a:r>
              <a:rPr lang="en-US" sz="1600" b="0" i="0" u="none" strike="noStrike" baseline="0" dirty="0">
                <a:latin typeface="Calibri" panose="020F0502020204030204" pitchFamily="34" charset="0"/>
              </a:rPr>
              <a:t>Each customer is assigned a score for </a:t>
            </a:r>
            <a:r>
              <a:rPr lang="en-US" sz="1600" b="1" i="0" u="none" strike="noStrike" baseline="0" dirty="0">
                <a:latin typeface="Calibri" panose="020F0502020204030204" pitchFamily="34" charset="0"/>
              </a:rPr>
              <a:t>Recency, Frequency, and </a:t>
            </a:r>
            <a:r>
              <a:rPr lang="en-US" sz="1600" b="1" i="0" u="none" strike="noStrike" baseline="0" dirty="0" err="1">
                <a:latin typeface="Calibri" panose="020F0502020204030204" pitchFamily="34" charset="0"/>
              </a:rPr>
              <a:t>Monetary</a:t>
            </a:r>
            <a:r>
              <a:rPr lang="en-US" sz="1600" b="0" i="0" u="none" strike="noStrike" baseline="0" dirty="0" err="1">
                <a:latin typeface="Calibri" panose="020F0502020204030204" pitchFamily="34" charset="0"/>
              </a:rPr>
              <a:t>using</a:t>
            </a:r>
            <a:r>
              <a:rPr lang="en-US" sz="1600" b="0" i="0" u="none" strike="noStrike" baseline="0" dirty="0">
                <a:latin typeface="Calibri" panose="020F0502020204030204" pitchFamily="34" charset="0"/>
              </a:rPr>
              <a:t> the NTILE(4) function, which divides the customers into quartiles (groups of 4).</a:t>
            </a:r>
          </a:p>
          <a:p>
            <a:r>
              <a:rPr lang="en-US" sz="1600" b="1" i="0" u="none" strike="noStrike" baseline="0" dirty="0" err="1">
                <a:latin typeface="Calibri" panose="020F0502020204030204" pitchFamily="34" charset="0"/>
              </a:rPr>
              <a:t>R_Score</a:t>
            </a:r>
            <a:r>
              <a:rPr lang="en-US" sz="1600" b="0" i="0" u="none" strike="noStrike" baseline="0" dirty="0">
                <a:latin typeface="Calibri" panose="020F0502020204030204" pitchFamily="34" charset="0"/>
              </a:rPr>
              <a:t>: A score for recency, where the most recent buyers get higher scores.</a:t>
            </a:r>
          </a:p>
          <a:p>
            <a:r>
              <a:rPr lang="en-US" sz="1600" b="1" i="0" u="none" strike="noStrike" baseline="0" dirty="0" err="1">
                <a:latin typeface="Calibri" panose="020F0502020204030204" pitchFamily="34" charset="0"/>
              </a:rPr>
              <a:t>F_Score</a:t>
            </a:r>
            <a:r>
              <a:rPr lang="en-US" sz="1600" b="0" i="0" u="none" strike="noStrike" baseline="0" dirty="0">
                <a:latin typeface="Calibri" panose="020F0502020204030204" pitchFamily="34" charset="0"/>
              </a:rPr>
              <a:t>: A score for frequency, where customers who have made more purchases get higher scores.</a:t>
            </a:r>
          </a:p>
          <a:p>
            <a:r>
              <a:rPr lang="en-US" sz="1600" b="1" i="0" u="none" strike="noStrike" baseline="0" dirty="0" err="1">
                <a:latin typeface="Calibri" panose="020F0502020204030204" pitchFamily="34" charset="0"/>
              </a:rPr>
              <a:t>M_Score</a:t>
            </a:r>
            <a:r>
              <a:rPr lang="en-US" sz="1600" b="0" i="0" u="none" strike="noStrike" baseline="0" dirty="0">
                <a:latin typeface="Calibri" panose="020F0502020204030204" pitchFamily="34" charset="0"/>
              </a:rPr>
              <a:t>: A score for monetary value, where customers who have spent more money get higher scores.</a:t>
            </a:r>
          </a:p>
          <a:p>
            <a:endParaRPr lang="en-IN" sz="1600" b="0" i="0" u="none" strike="noStrike" baseline="0" dirty="0">
              <a:latin typeface="Calibri" panose="020F0502020204030204" pitchFamily="34" charset="0"/>
            </a:endParaRPr>
          </a:p>
          <a:p>
            <a:r>
              <a:rPr lang="en-IN" sz="1600" b="1" i="0" u="none" strike="noStrike" baseline="0" dirty="0" err="1">
                <a:latin typeface="Calibri" panose="020F0502020204030204" pitchFamily="34" charset="0"/>
              </a:rPr>
              <a:t>Total_scoring</a:t>
            </a:r>
            <a:r>
              <a:rPr lang="en-IN" sz="1600" b="1" i="0" u="none" strike="noStrike" baseline="0" dirty="0">
                <a:latin typeface="Calibri" panose="020F0502020204030204" pitchFamily="34" charset="0"/>
              </a:rPr>
              <a:t>:</a:t>
            </a:r>
            <a:endParaRPr lang="en-IN" sz="1600" b="0" i="0" u="none" strike="noStrike" baseline="0" dirty="0">
              <a:latin typeface="Calibri" panose="020F0502020204030204" pitchFamily="34" charset="0"/>
            </a:endParaRPr>
          </a:p>
          <a:p>
            <a:r>
              <a:rPr lang="en-US" sz="1600" b="0" i="0" u="none" strike="noStrike" baseline="0" dirty="0">
                <a:latin typeface="Calibri" panose="020F0502020204030204" pitchFamily="34" charset="0"/>
              </a:rPr>
              <a:t>This step combines the R, F, and M scores into a </a:t>
            </a:r>
            <a:r>
              <a:rPr lang="en-US" sz="1600" b="1" i="0" u="none" strike="noStrike" baseline="0" dirty="0" err="1">
                <a:latin typeface="Calibri" panose="020F0502020204030204" pitchFamily="34" charset="0"/>
              </a:rPr>
              <a:t>Total_score</a:t>
            </a:r>
            <a:r>
              <a:rPr lang="en-US" sz="1600" b="0" i="0" u="none" strike="noStrike" baseline="0" dirty="0" err="1">
                <a:latin typeface="Calibri" panose="020F0502020204030204" pitchFamily="34" charset="0"/>
              </a:rPr>
              <a:t>by</a:t>
            </a:r>
            <a:r>
              <a:rPr lang="en-US" sz="1600" b="0" i="0" u="none" strike="noStrike" baseline="0" dirty="0">
                <a:latin typeface="Calibri" panose="020F0502020204030204" pitchFamily="34" charset="0"/>
              </a:rPr>
              <a:t> summing </a:t>
            </a:r>
            <a:r>
              <a:rPr lang="en-US" sz="1600" b="0" i="0" u="none" strike="noStrike" baseline="0" dirty="0" err="1">
                <a:latin typeface="Calibri" panose="020F0502020204030204" pitchFamily="34" charset="0"/>
              </a:rPr>
              <a:t>R_Score</a:t>
            </a:r>
            <a:r>
              <a:rPr lang="en-US" sz="1600" b="0" i="0" u="none" strike="noStrike" baseline="0" dirty="0">
                <a:latin typeface="Calibri" panose="020F0502020204030204" pitchFamily="34" charset="0"/>
              </a:rPr>
              <a:t>, </a:t>
            </a:r>
            <a:r>
              <a:rPr lang="en-US" sz="1600" b="0" i="0" u="none" strike="noStrike" baseline="0" dirty="0" err="1">
                <a:latin typeface="Calibri" panose="020F0502020204030204" pitchFamily="34" charset="0"/>
              </a:rPr>
              <a:t>F_Score</a:t>
            </a:r>
            <a:r>
              <a:rPr lang="en-US" sz="1600" b="0" i="0" u="none" strike="noStrike" baseline="0" dirty="0">
                <a:latin typeface="Calibri" panose="020F0502020204030204" pitchFamily="34" charset="0"/>
              </a:rPr>
              <a:t>, and </a:t>
            </a:r>
            <a:r>
              <a:rPr lang="en-US" sz="1600" b="0" i="0" u="none" strike="noStrike" baseline="0" dirty="0" err="1">
                <a:latin typeface="Calibri" panose="020F0502020204030204" pitchFamily="34" charset="0"/>
              </a:rPr>
              <a:t>M_Score</a:t>
            </a:r>
            <a:r>
              <a:rPr lang="en-US" sz="1600" b="0" i="0" u="none" strike="noStrike" baseline="0" dirty="0">
                <a:latin typeface="Calibri" panose="020F0502020204030204" pitchFamily="34" charset="0"/>
              </a:rPr>
              <a:t>.</a:t>
            </a:r>
          </a:p>
          <a:p>
            <a:r>
              <a:rPr lang="en-US" sz="1600" b="0" i="0" u="none" strike="noStrike" baseline="0" dirty="0">
                <a:latin typeface="Calibri" panose="020F0502020204030204" pitchFamily="34" charset="0"/>
              </a:rPr>
              <a:t>A customer with the lowest scores for recency, frequency, and monetary will have a total score of 3 (1 + 1 + 1), while a customer with the highest scores in all three categories will have a total score of 12 (4 + 4 + 4).</a:t>
            </a:r>
          </a:p>
        </p:txBody>
      </p:sp>
    </p:spTree>
    <p:extLst>
      <p:ext uri="{BB962C8B-B14F-4D97-AF65-F5344CB8AC3E}">
        <p14:creationId xmlns:p14="http://schemas.microsoft.com/office/powerpoint/2010/main" val="1643708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FB017-A2E1-B47B-72EA-011CDE2301C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9E96CC1-44ED-C8B4-F8BA-FC0843F9A8A9}"/>
              </a:ext>
            </a:extLst>
          </p:cNvPr>
          <p:cNvSpPr txBox="1"/>
          <p:nvPr/>
        </p:nvSpPr>
        <p:spPr>
          <a:xfrm>
            <a:off x="434024" y="49161"/>
            <a:ext cx="7816646" cy="738664"/>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anose="020F0502020204030204" pitchFamily="2" charset="0"/>
            </a:endParaRPr>
          </a:p>
          <a:p>
            <a:pPr algn="ctr"/>
            <a:r>
              <a:rPr lang="en-IN" sz="2400" b="1" dirty="0">
                <a:solidFill>
                  <a:srgbClr val="00B050"/>
                </a:solidFill>
              </a:rPr>
              <a:t>RFM SEGMENTATION</a:t>
            </a:r>
          </a:p>
        </p:txBody>
      </p:sp>
      <p:graphicFrame>
        <p:nvGraphicFramePr>
          <p:cNvPr id="3" name="Chart 2">
            <a:extLst>
              <a:ext uri="{FF2B5EF4-FFF2-40B4-BE49-F238E27FC236}">
                <a16:creationId xmlns:a16="http://schemas.microsoft.com/office/drawing/2014/main" id="{64B64965-CFD2-0656-DFE1-5198A65D5B1A}"/>
              </a:ext>
            </a:extLst>
          </p:cNvPr>
          <p:cNvGraphicFramePr>
            <a:graphicFrameLocks/>
          </p:cNvGraphicFramePr>
          <p:nvPr>
            <p:extLst>
              <p:ext uri="{D42A27DB-BD31-4B8C-83A1-F6EECF244321}">
                <p14:modId xmlns:p14="http://schemas.microsoft.com/office/powerpoint/2010/main" val="1968240020"/>
              </p:ext>
            </p:extLst>
          </p:nvPr>
        </p:nvGraphicFramePr>
        <p:xfrm>
          <a:off x="89895" y="1206390"/>
          <a:ext cx="8749305" cy="27934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60EC6D4F-ADF4-BED9-24B5-A3FEE19CE729}"/>
              </a:ext>
            </a:extLst>
          </p:cNvPr>
          <p:cNvGraphicFramePr>
            <a:graphicFrameLocks noGrp="1"/>
          </p:cNvGraphicFramePr>
          <p:nvPr>
            <p:extLst>
              <p:ext uri="{D42A27DB-BD31-4B8C-83A1-F6EECF244321}">
                <p14:modId xmlns:p14="http://schemas.microsoft.com/office/powerpoint/2010/main" val="2026871830"/>
              </p:ext>
            </p:extLst>
          </p:nvPr>
        </p:nvGraphicFramePr>
        <p:xfrm>
          <a:off x="517502" y="4940169"/>
          <a:ext cx="3824845" cy="1289644"/>
        </p:xfrm>
        <a:graphic>
          <a:graphicData uri="http://schemas.openxmlformats.org/drawingml/2006/table">
            <a:tbl>
              <a:tblPr firstRow="1" bandRow="1">
                <a:tableStyleId>{5C22544A-7EE6-4342-B048-85BDC9FD1C3A}</a:tableStyleId>
              </a:tblPr>
              <a:tblGrid>
                <a:gridCol w="2287502">
                  <a:extLst>
                    <a:ext uri="{9D8B030D-6E8A-4147-A177-3AD203B41FA5}">
                      <a16:colId xmlns:a16="http://schemas.microsoft.com/office/drawing/2014/main" val="3923780875"/>
                    </a:ext>
                  </a:extLst>
                </a:gridCol>
                <a:gridCol w="717755">
                  <a:extLst>
                    <a:ext uri="{9D8B030D-6E8A-4147-A177-3AD203B41FA5}">
                      <a16:colId xmlns:a16="http://schemas.microsoft.com/office/drawing/2014/main" val="1659718078"/>
                    </a:ext>
                  </a:extLst>
                </a:gridCol>
                <a:gridCol w="819588">
                  <a:extLst>
                    <a:ext uri="{9D8B030D-6E8A-4147-A177-3AD203B41FA5}">
                      <a16:colId xmlns:a16="http://schemas.microsoft.com/office/drawing/2014/main" val="2464835826"/>
                    </a:ext>
                  </a:extLst>
                </a:gridCol>
              </a:tblGrid>
              <a:tr h="375244">
                <a:tc>
                  <a:txBody>
                    <a:bodyPr/>
                    <a:lstStyle/>
                    <a:p>
                      <a:r>
                        <a:rPr lang="en-IN" sz="1200" b="1" kern="1200" dirty="0">
                          <a:solidFill>
                            <a:schemeClr val="lt1"/>
                          </a:solidFill>
                          <a:latin typeface="+mn-lt"/>
                          <a:ea typeface="+mn-ea"/>
                          <a:cs typeface="+mn-cs"/>
                        </a:rPr>
                        <a:t>Customers Segments </a:t>
                      </a:r>
                    </a:p>
                  </a:txBody>
                  <a:tcPr/>
                </a:tc>
                <a:tc>
                  <a:txBody>
                    <a:bodyPr/>
                    <a:lstStyle/>
                    <a:p>
                      <a:r>
                        <a:rPr lang="en-IN" sz="1200" b="1" kern="1200" dirty="0">
                          <a:solidFill>
                            <a:schemeClr val="lt1"/>
                          </a:solidFill>
                          <a:latin typeface="+mn-lt"/>
                          <a:ea typeface="+mn-ea"/>
                          <a:cs typeface="+mn-cs"/>
                        </a:rPr>
                        <a:t>Sales</a:t>
                      </a:r>
                    </a:p>
                  </a:txBody>
                  <a:tcPr/>
                </a:tc>
                <a:tc>
                  <a:txBody>
                    <a:bodyPr/>
                    <a:lstStyle/>
                    <a:p>
                      <a:r>
                        <a:rPr lang="en-IN" sz="1200" b="1" kern="1200" dirty="0">
                          <a:solidFill>
                            <a:schemeClr val="lt1"/>
                          </a:solidFill>
                          <a:latin typeface="+mn-lt"/>
                          <a:ea typeface="+mn-ea"/>
                          <a:cs typeface="+mn-cs"/>
                        </a:rPr>
                        <a:t>Sale_%</a:t>
                      </a:r>
                    </a:p>
                  </a:txBody>
                  <a:tcPr/>
                </a:tc>
                <a:extLst>
                  <a:ext uri="{0D108BD9-81ED-4DB2-BD59-A6C34878D82A}">
                    <a16:rowId xmlns:a16="http://schemas.microsoft.com/office/drawing/2014/main" val="1272743766"/>
                  </a:ext>
                </a:extLst>
              </a:tr>
              <a:tr h="280904">
                <a:tc>
                  <a:txBody>
                    <a:bodyPr/>
                    <a:lstStyle/>
                    <a:p>
                      <a:r>
                        <a:rPr lang="en-IN" sz="1200" b="1" kern="1200" dirty="0">
                          <a:solidFill>
                            <a:schemeClr val="dk1"/>
                          </a:solidFill>
                          <a:latin typeface="+mn-lt"/>
                          <a:ea typeface="+mn-ea"/>
                          <a:cs typeface="+mn-cs"/>
                        </a:rPr>
                        <a:t>Customer Needing Attention</a:t>
                      </a:r>
                    </a:p>
                  </a:txBody>
                  <a:tcPr/>
                </a:tc>
                <a:tc>
                  <a:txBody>
                    <a:bodyPr/>
                    <a:lstStyle/>
                    <a:p>
                      <a:r>
                        <a:rPr lang="en-IN" sz="1200" b="1" kern="1200" dirty="0">
                          <a:solidFill>
                            <a:schemeClr val="dk1"/>
                          </a:solidFill>
                          <a:latin typeface="+mn-lt"/>
                          <a:ea typeface="+mn-ea"/>
                          <a:cs typeface="+mn-cs"/>
                        </a:rPr>
                        <a:t>8.98 M</a:t>
                      </a:r>
                    </a:p>
                  </a:txBody>
                  <a:tcPr/>
                </a:tc>
                <a:tc>
                  <a:txBody>
                    <a:bodyPr/>
                    <a:lstStyle/>
                    <a:p>
                      <a:r>
                        <a:rPr lang="en-IN" sz="1200" b="1" kern="1200" dirty="0">
                          <a:solidFill>
                            <a:schemeClr val="dk1"/>
                          </a:solidFill>
                          <a:latin typeface="+mn-lt"/>
                          <a:ea typeface="+mn-ea"/>
                          <a:cs typeface="+mn-cs"/>
                        </a:rPr>
                        <a:t>58.13 %</a:t>
                      </a:r>
                    </a:p>
                  </a:txBody>
                  <a:tcPr/>
                </a:tc>
                <a:extLst>
                  <a:ext uri="{0D108BD9-81ED-4DB2-BD59-A6C34878D82A}">
                    <a16:rowId xmlns:a16="http://schemas.microsoft.com/office/drawing/2014/main" val="2139711196"/>
                  </a:ext>
                </a:extLst>
              </a:tr>
              <a:tr h="309032">
                <a:tc>
                  <a:txBody>
                    <a:bodyPr/>
                    <a:lstStyle/>
                    <a:p>
                      <a:r>
                        <a:rPr lang="en-IN" sz="1200" b="1" kern="1200" dirty="0">
                          <a:solidFill>
                            <a:schemeClr val="dk1"/>
                          </a:solidFill>
                          <a:latin typeface="+mn-lt"/>
                          <a:ea typeface="+mn-ea"/>
                          <a:cs typeface="+mn-cs"/>
                        </a:rPr>
                        <a:t>Loyal Customer</a:t>
                      </a:r>
                    </a:p>
                  </a:txBody>
                  <a:tcPr/>
                </a:tc>
                <a:tc>
                  <a:txBody>
                    <a:bodyPr/>
                    <a:lstStyle/>
                    <a:p>
                      <a:r>
                        <a:rPr lang="en-IN" sz="1200" b="1" kern="1200" dirty="0">
                          <a:solidFill>
                            <a:schemeClr val="dk1"/>
                          </a:solidFill>
                          <a:latin typeface="+mn-lt"/>
                          <a:ea typeface="+mn-ea"/>
                          <a:cs typeface="+mn-cs"/>
                        </a:rPr>
                        <a:t>4.80 M</a:t>
                      </a:r>
                    </a:p>
                  </a:txBody>
                  <a:tcPr/>
                </a:tc>
                <a:tc>
                  <a:txBody>
                    <a:bodyPr/>
                    <a:lstStyle/>
                    <a:p>
                      <a:r>
                        <a:rPr lang="en-IN" sz="1200" b="1" kern="1200" dirty="0">
                          <a:solidFill>
                            <a:schemeClr val="dk1"/>
                          </a:solidFill>
                          <a:latin typeface="+mn-lt"/>
                          <a:ea typeface="+mn-ea"/>
                          <a:cs typeface="+mn-cs"/>
                        </a:rPr>
                        <a:t>31.04 %</a:t>
                      </a:r>
                    </a:p>
                  </a:txBody>
                  <a:tcPr/>
                </a:tc>
                <a:extLst>
                  <a:ext uri="{0D108BD9-81ED-4DB2-BD59-A6C34878D82A}">
                    <a16:rowId xmlns:a16="http://schemas.microsoft.com/office/drawing/2014/main" val="2414544085"/>
                  </a:ext>
                </a:extLst>
              </a:tr>
              <a:tr h="324464">
                <a:tc>
                  <a:txBody>
                    <a:bodyPr/>
                    <a:lstStyle/>
                    <a:p>
                      <a:r>
                        <a:rPr lang="en-IN" sz="1200" b="1" kern="1200" dirty="0">
                          <a:solidFill>
                            <a:schemeClr val="dk1"/>
                          </a:solidFill>
                          <a:latin typeface="+mn-lt"/>
                          <a:ea typeface="+mn-ea"/>
                          <a:cs typeface="+mn-cs"/>
                        </a:rPr>
                        <a:t>Lost Customer</a:t>
                      </a:r>
                    </a:p>
                  </a:txBody>
                  <a:tcPr/>
                </a:tc>
                <a:tc>
                  <a:txBody>
                    <a:bodyPr/>
                    <a:lstStyle/>
                    <a:p>
                      <a:r>
                        <a:rPr lang="en-IN" sz="1200" b="1" kern="1200" dirty="0">
                          <a:solidFill>
                            <a:schemeClr val="dk1"/>
                          </a:solidFill>
                          <a:latin typeface="+mn-lt"/>
                          <a:ea typeface="+mn-ea"/>
                          <a:cs typeface="+mn-cs"/>
                        </a:rPr>
                        <a:t>1.67 M</a:t>
                      </a:r>
                    </a:p>
                  </a:txBody>
                  <a:tcPr/>
                </a:tc>
                <a:tc>
                  <a:txBody>
                    <a:bodyPr/>
                    <a:lstStyle/>
                    <a:p>
                      <a:r>
                        <a:rPr lang="en-IN" sz="1200" b="1" kern="1200" dirty="0">
                          <a:solidFill>
                            <a:schemeClr val="dk1"/>
                          </a:solidFill>
                          <a:latin typeface="+mn-lt"/>
                          <a:ea typeface="+mn-ea"/>
                          <a:cs typeface="+mn-cs"/>
                        </a:rPr>
                        <a:t>10.83 %</a:t>
                      </a:r>
                    </a:p>
                  </a:txBody>
                  <a:tcPr/>
                </a:tc>
                <a:extLst>
                  <a:ext uri="{0D108BD9-81ED-4DB2-BD59-A6C34878D82A}">
                    <a16:rowId xmlns:a16="http://schemas.microsoft.com/office/drawing/2014/main" val="2678152251"/>
                  </a:ext>
                </a:extLst>
              </a:tr>
            </a:tbl>
          </a:graphicData>
        </a:graphic>
      </p:graphicFrame>
      <p:sp>
        <p:nvSpPr>
          <p:cNvPr id="6" name="TextBox 5">
            <a:extLst>
              <a:ext uri="{FF2B5EF4-FFF2-40B4-BE49-F238E27FC236}">
                <a16:creationId xmlns:a16="http://schemas.microsoft.com/office/drawing/2014/main" id="{80912059-36CA-0660-956E-FCF0DBCDD938}"/>
              </a:ext>
            </a:extLst>
          </p:cNvPr>
          <p:cNvSpPr txBox="1"/>
          <p:nvPr/>
        </p:nvSpPr>
        <p:spPr>
          <a:xfrm>
            <a:off x="4842919" y="4629375"/>
            <a:ext cx="4301081" cy="1384995"/>
          </a:xfrm>
          <a:prstGeom prst="rect">
            <a:avLst/>
          </a:prstGeom>
          <a:noFill/>
        </p:spPr>
        <p:txBody>
          <a:bodyPr wrap="square">
            <a:spAutoFit/>
          </a:bodyPr>
          <a:lstStyle/>
          <a:p>
            <a:pPr algn="l"/>
            <a:endParaRPr lang="en-IN" sz="1400" b="0" i="0" u="none" strike="noStrike" baseline="0" dirty="0">
              <a:solidFill>
                <a:srgbClr val="000000"/>
              </a:solidFill>
              <a:latin typeface="Calibri" panose="020F0502020204030204" pitchFamily="34" charset="0"/>
            </a:endParaRPr>
          </a:p>
          <a:p>
            <a:r>
              <a:rPr lang="en-US" sz="1400" b="0" i="0" u="none" strike="noStrike" baseline="0" dirty="0">
                <a:latin typeface="Calibri" panose="020F0502020204030204" pitchFamily="34" charset="0"/>
              </a:rPr>
              <a:t>Based on the </a:t>
            </a:r>
            <a:r>
              <a:rPr lang="en-US" sz="1400" b="1" i="0" u="none" strike="noStrike" baseline="0" dirty="0">
                <a:latin typeface="Calibri" panose="020F0502020204030204" pitchFamily="34" charset="0"/>
              </a:rPr>
              <a:t>Total score</a:t>
            </a:r>
            <a:r>
              <a:rPr lang="en-US" sz="1400" b="0" i="0" u="none" strike="noStrike" baseline="0" dirty="0">
                <a:latin typeface="Calibri" panose="020F0502020204030204" pitchFamily="34" charset="0"/>
              </a:rPr>
              <a:t>, customers are classified into different segments:</a:t>
            </a:r>
          </a:p>
          <a:p>
            <a:r>
              <a:rPr lang="en-US" sz="1400" b="1" i="0" strike="noStrike" baseline="0" dirty="0">
                <a:latin typeface="Calibri" panose="020F0502020204030204" pitchFamily="34" charset="0"/>
              </a:rPr>
              <a:t>Customer Needing Attention</a:t>
            </a:r>
            <a:r>
              <a:rPr lang="en-US" sz="1400" b="0" i="0" u="none" strike="noStrike" baseline="0" dirty="0">
                <a:latin typeface="Calibri" panose="020F0502020204030204" pitchFamily="34" charset="0"/>
              </a:rPr>
              <a:t>:</a:t>
            </a:r>
            <a:r>
              <a:rPr lang="en-US" sz="1400" dirty="0">
                <a:latin typeface="Calibri" panose="020F0502020204030204" pitchFamily="34" charset="0"/>
              </a:rPr>
              <a:t> Customer score &lt; = 4</a:t>
            </a:r>
          </a:p>
          <a:p>
            <a:r>
              <a:rPr lang="en-US" sz="1400" b="1" i="0" u="none" strike="noStrike" baseline="0" dirty="0">
                <a:latin typeface="Calibri" panose="020F0502020204030204" pitchFamily="34" charset="0"/>
              </a:rPr>
              <a:t>Loyal Customers</a:t>
            </a:r>
            <a:r>
              <a:rPr lang="en-US" sz="1400" i="0" u="none" strike="noStrike" baseline="0" dirty="0">
                <a:latin typeface="Calibri" panose="020F0502020204030204" pitchFamily="34" charset="0"/>
              </a:rPr>
              <a:t>:</a:t>
            </a:r>
            <a:r>
              <a:rPr lang="en-US" sz="1400" b="1" i="0" u="none" strike="noStrike" baseline="0" dirty="0">
                <a:latin typeface="Calibri" panose="020F0502020204030204" pitchFamily="34" charset="0"/>
              </a:rPr>
              <a:t> </a:t>
            </a:r>
            <a:r>
              <a:rPr lang="en-US" sz="1400" b="1" dirty="0">
                <a:latin typeface="Calibri" panose="020F0502020204030204" pitchFamily="34" charset="0"/>
              </a:rPr>
              <a:t>Customer </a:t>
            </a:r>
            <a:r>
              <a:rPr lang="en-US" sz="1400" dirty="0">
                <a:latin typeface="Calibri" panose="020F0502020204030204" pitchFamily="34" charset="0"/>
              </a:rPr>
              <a:t>score  between 5 and 7</a:t>
            </a:r>
          </a:p>
          <a:p>
            <a:r>
              <a:rPr lang="en-US" sz="1400" b="1" i="0" u="none" strike="noStrike" baseline="0" dirty="0">
                <a:latin typeface="Calibri" panose="020F0502020204030204" pitchFamily="34" charset="0"/>
              </a:rPr>
              <a:t>Lost Customers</a:t>
            </a:r>
            <a:r>
              <a:rPr lang="en-US" sz="1400" b="0" i="0" u="none" strike="noStrike" baseline="0" dirty="0">
                <a:latin typeface="Calibri" panose="020F0502020204030204" pitchFamily="34" charset="0"/>
              </a:rPr>
              <a:t>: </a:t>
            </a:r>
            <a:r>
              <a:rPr lang="en-US" sz="1400" dirty="0">
                <a:latin typeface="Calibri" panose="020F0502020204030204" pitchFamily="34" charset="0"/>
              </a:rPr>
              <a:t>Customer score &gt;=8</a:t>
            </a:r>
            <a:endParaRPr lang="en-US" sz="1400" b="0" i="0" u="none" strike="noStrike" baseline="0" dirty="0">
              <a:latin typeface="Calibri" panose="020F0502020204030204" pitchFamily="34" charset="0"/>
            </a:endParaRPr>
          </a:p>
        </p:txBody>
      </p:sp>
    </p:spTree>
    <p:extLst>
      <p:ext uri="{BB962C8B-B14F-4D97-AF65-F5344CB8AC3E}">
        <p14:creationId xmlns:p14="http://schemas.microsoft.com/office/powerpoint/2010/main" val="1150527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F2D8E-9C32-F411-1526-B3FF33334A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7E90F10-D01A-CEAE-8680-64223A22EE9E}"/>
              </a:ext>
            </a:extLst>
          </p:cNvPr>
          <p:cNvSpPr txBox="1"/>
          <p:nvPr/>
        </p:nvSpPr>
        <p:spPr>
          <a:xfrm>
            <a:off x="588934" y="245938"/>
            <a:ext cx="7816646" cy="523220"/>
          </a:xfrm>
          <a:prstGeom prst="rect">
            <a:avLst/>
          </a:prstGeom>
          <a:noFill/>
        </p:spPr>
        <p:txBody>
          <a:bodyPr wrap="square" rtlCol="0" anchor="ctr">
            <a:spAutoFit/>
          </a:bodyPr>
          <a:lstStyle/>
          <a:p>
            <a:pPr algn="ctr"/>
            <a:r>
              <a:rPr lang="en-IN" sz="2800" b="1" dirty="0">
                <a:solidFill>
                  <a:srgbClr val="00B050"/>
                </a:solidFill>
              </a:rPr>
              <a:t>CUSTOMER BEHAVIOUR</a:t>
            </a:r>
          </a:p>
        </p:txBody>
      </p:sp>
      <p:graphicFrame>
        <p:nvGraphicFramePr>
          <p:cNvPr id="9" name="Table 8">
            <a:extLst>
              <a:ext uri="{FF2B5EF4-FFF2-40B4-BE49-F238E27FC236}">
                <a16:creationId xmlns:a16="http://schemas.microsoft.com/office/drawing/2014/main" id="{85753331-B00F-10D4-A4C3-5AA43D6DB159}"/>
              </a:ext>
            </a:extLst>
          </p:cNvPr>
          <p:cNvGraphicFramePr>
            <a:graphicFrameLocks noGrp="1"/>
          </p:cNvGraphicFramePr>
          <p:nvPr>
            <p:extLst>
              <p:ext uri="{D42A27DB-BD31-4B8C-83A1-F6EECF244321}">
                <p14:modId xmlns:p14="http://schemas.microsoft.com/office/powerpoint/2010/main" val="1713135414"/>
              </p:ext>
            </p:extLst>
          </p:nvPr>
        </p:nvGraphicFramePr>
        <p:xfrm>
          <a:off x="840828" y="1458995"/>
          <a:ext cx="7564752" cy="3791615"/>
        </p:xfrm>
        <a:graphic>
          <a:graphicData uri="http://schemas.openxmlformats.org/drawingml/2006/table">
            <a:tbl>
              <a:tblPr firstRow="1" bandRow="1">
                <a:tableStyleId>{5C22544A-7EE6-4342-B048-85BDC9FD1C3A}</a:tableStyleId>
              </a:tblPr>
              <a:tblGrid>
                <a:gridCol w="3623017">
                  <a:extLst>
                    <a:ext uri="{9D8B030D-6E8A-4147-A177-3AD203B41FA5}">
                      <a16:colId xmlns:a16="http://schemas.microsoft.com/office/drawing/2014/main" val="3755697179"/>
                    </a:ext>
                  </a:extLst>
                </a:gridCol>
                <a:gridCol w="1809136">
                  <a:extLst>
                    <a:ext uri="{9D8B030D-6E8A-4147-A177-3AD203B41FA5}">
                      <a16:colId xmlns:a16="http://schemas.microsoft.com/office/drawing/2014/main" val="2040769222"/>
                    </a:ext>
                  </a:extLst>
                </a:gridCol>
                <a:gridCol w="2132599">
                  <a:extLst>
                    <a:ext uri="{9D8B030D-6E8A-4147-A177-3AD203B41FA5}">
                      <a16:colId xmlns:a16="http://schemas.microsoft.com/office/drawing/2014/main" val="1516189117"/>
                    </a:ext>
                  </a:extLst>
                </a:gridCol>
              </a:tblGrid>
              <a:tr h="389470">
                <a:tc>
                  <a:txBody>
                    <a:bodyPr/>
                    <a:lstStyle/>
                    <a:p>
                      <a:r>
                        <a:rPr lang="en-IN" sz="1400" b="1" dirty="0"/>
                        <a:t>Types of Customer</a:t>
                      </a:r>
                    </a:p>
                  </a:txBody>
                  <a:tcPr/>
                </a:tc>
                <a:tc>
                  <a:txBody>
                    <a:bodyPr/>
                    <a:lstStyle/>
                    <a:p>
                      <a:r>
                        <a:rPr lang="en-IN" sz="1400" b="1" dirty="0"/>
                        <a:t>No. of Customers</a:t>
                      </a:r>
                    </a:p>
                  </a:txBody>
                  <a:tcPr/>
                </a:tc>
                <a:tc>
                  <a:txBody>
                    <a:bodyPr/>
                    <a:lstStyle/>
                    <a:p>
                      <a:r>
                        <a:rPr lang="en-IN" sz="1400" b="1" dirty="0"/>
                        <a:t>Percentage</a:t>
                      </a:r>
                    </a:p>
                  </a:txBody>
                  <a:tcPr/>
                </a:tc>
                <a:extLst>
                  <a:ext uri="{0D108BD9-81ED-4DB2-BD59-A6C34878D82A}">
                    <a16:rowId xmlns:a16="http://schemas.microsoft.com/office/drawing/2014/main" val="1649677799"/>
                  </a:ext>
                </a:extLst>
              </a:tr>
              <a:tr h="365295">
                <a:tc>
                  <a:txBody>
                    <a:bodyPr/>
                    <a:lstStyle/>
                    <a:p>
                      <a:r>
                        <a:rPr lang="en-IN" sz="1400" b="1" dirty="0"/>
                        <a:t>One-Time Buyers</a:t>
                      </a:r>
                    </a:p>
                  </a:txBody>
                  <a:tcPr/>
                </a:tc>
                <a:tc>
                  <a:txBody>
                    <a:bodyPr/>
                    <a:lstStyle/>
                    <a:p>
                      <a:r>
                        <a:rPr lang="en-IN" sz="1400" b="1" dirty="0"/>
                        <a:t>96,77</a:t>
                      </a:r>
                    </a:p>
                  </a:txBody>
                  <a:tcPr/>
                </a:tc>
                <a:tc>
                  <a:txBody>
                    <a:bodyPr/>
                    <a:lstStyle/>
                    <a:p>
                      <a:r>
                        <a:rPr lang="en-IN" sz="1400" b="1" dirty="0"/>
                        <a:t>99.97%</a:t>
                      </a:r>
                    </a:p>
                  </a:txBody>
                  <a:tcPr/>
                </a:tc>
                <a:extLst>
                  <a:ext uri="{0D108BD9-81ED-4DB2-BD59-A6C34878D82A}">
                    <a16:rowId xmlns:a16="http://schemas.microsoft.com/office/drawing/2014/main" val="2617671596"/>
                  </a:ext>
                </a:extLst>
              </a:tr>
              <a:tr h="393291">
                <a:tc>
                  <a:txBody>
                    <a:bodyPr/>
                    <a:lstStyle/>
                    <a:p>
                      <a:r>
                        <a:rPr lang="en-IN" sz="1400" b="1" dirty="0" err="1"/>
                        <a:t>Repeat_Buyers</a:t>
                      </a:r>
                      <a:endParaRPr lang="en-IN" sz="1400" b="1" dirty="0"/>
                    </a:p>
                  </a:txBody>
                  <a:tcPr/>
                </a:tc>
                <a:tc>
                  <a:txBody>
                    <a:bodyPr/>
                    <a:lstStyle/>
                    <a:p>
                      <a:r>
                        <a:rPr lang="en-IN" sz="1400" b="1" dirty="0"/>
                        <a:t>36</a:t>
                      </a:r>
                    </a:p>
                  </a:txBody>
                  <a:tcPr/>
                </a:tc>
                <a:tc>
                  <a:txBody>
                    <a:bodyPr/>
                    <a:lstStyle/>
                    <a:p>
                      <a:r>
                        <a:rPr lang="en-IN" sz="1400" b="1" dirty="0"/>
                        <a:t>0.04%</a:t>
                      </a:r>
                    </a:p>
                  </a:txBody>
                  <a:tcPr/>
                </a:tc>
                <a:extLst>
                  <a:ext uri="{0D108BD9-81ED-4DB2-BD59-A6C34878D82A}">
                    <a16:rowId xmlns:a16="http://schemas.microsoft.com/office/drawing/2014/main" val="1235045934"/>
                  </a:ext>
                </a:extLst>
              </a:tr>
              <a:tr h="334296">
                <a:tc>
                  <a:txBody>
                    <a:bodyPr/>
                    <a:lstStyle/>
                    <a:p>
                      <a:r>
                        <a:rPr lang="en-IN" sz="1400" b="1" dirty="0"/>
                        <a:t>Discount-Seekers</a:t>
                      </a:r>
                    </a:p>
                  </a:txBody>
                  <a:tcPr/>
                </a:tc>
                <a:tc>
                  <a:txBody>
                    <a:bodyPr/>
                    <a:lstStyle/>
                    <a:p>
                      <a:r>
                        <a:rPr lang="en-IN" sz="1400" b="1" dirty="0"/>
                        <a:t>39,106</a:t>
                      </a:r>
                    </a:p>
                  </a:txBody>
                  <a:tcPr/>
                </a:tc>
                <a:tc>
                  <a:txBody>
                    <a:bodyPr/>
                    <a:lstStyle/>
                    <a:p>
                      <a:r>
                        <a:rPr lang="en-IN" sz="1400" b="1" kern="1200" dirty="0">
                          <a:solidFill>
                            <a:schemeClr val="dk1"/>
                          </a:solidFill>
                          <a:latin typeface="+mn-lt"/>
                          <a:ea typeface="+mn-ea"/>
                          <a:cs typeface="+mn-cs"/>
                        </a:rPr>
                        <a:t>40.4%</a:t>
                      </a:r>
                      <a:endParaRPr lang="en-IN" sz="1400" b="1" dirty="0"/>
                    </a:p>
                  </a:txBody>
                  <a:tcPr/>
                </a:tc>
                <a:extLst>
                  <a:ext uri="{0D108BD9-81ED-4DB2-BD59-A6C34878D82A}">
                    <a16:rowId xmlns:a16="http://schemas.microsoft.com/office/drawing/2014/main" val="567780454"/>
                  </a:ext>
                </a:extLst>
              </a:tr>
              <a:tr h="363794">
                <a:tc>
                  <a:txBody>
                    <a:bodyPr/>
                    <a:lstStyle/>
                    <a:p>
                      <a:r>
                        <a:rPr lang="en-IN" sz="1400" b="1" dirty="0"/>
                        <a:t>Non Discount Seekers</a:t>
                      </a:r>
                    </a:p>
                  </a:txBody>
                  <a:tcPr/>
                </a:tc>
                <a:tc>
                  <a:txBody>
                    <a:bodyPr/>
                    <a:lstStyle/>
                    <a:p>
                      <a:r>
                        <a:rPr lang="en-IN" sz="1400" b="1" dirty="0"/>
                        <a:t>58,342</a:t>
                      </a:r>
                    </a:p>
                  </a:txBody>
                  <a:tcPr/>
                </a:tc>
                <a:tc>
                  <a:txBody>
                    <a:bodyPr/>
                    <a:lstStyle/>
                    <a:p>
                      <a:r>
                        <a:rPr lang="en-IN" sz="1400" b="1" kern="1200" dirty="0">
                          <a:solidFill>
                            <a:schemeClr val="dk1"/>
                          </a:solidFill>
                          <a:latin typeface="+mn-lt"/>
                          <a:ea typeface="+mn-ea"/>
                          <a:cs typeface="+mn-cs"/>
                        </a:rPr>
                        <a:t>60.27%</a:t>
                      </a:r>
                      <a:endParaRPr lang="en-IN" sz="1400" b="1" dirty="0"/>
                    </a:p>
                  </a:txBody>
                  <a:tcPr/>
                </a:tc>
                <a:extLst>
                  <a:ext uri="{0D108BD9-81ED-4DB2-BD59-A6C34878D82A}">
                    <a16:rowId xmlns:a16="http://schemas.microsoft.com/office/drawing/2014/main" val="1471463"/>
                  </a:ext>
                </a:extLst>
              </a:tr>
              <a:tr h="550606">
                <a:tc>
                  <a:txBody>
                    <a:bodyPr/>
                    <a:lstStyle/>
                    <a:p>
                      <a:r>
                        <a:rPr lang="en-IN" sz="1400" b="1" dirty="0"/>
                        <a:t>No. of Customers purchasing from a Single Category</a:t>
                      </a:r>
                    </a:p>
                  </a:txBody>
                  <a:tcPr/>
                </a:tc>
                <a:tc>
                  <a:txBody>
                    <a:bodyPr/>
                    <a:lstStyle/>
                    <a:p>
                      <a:r>
                        <a:rPr lang="en-IN" sz="1400" b="1" dirty="0"/>
                        <a:t>96,314</a:t>
                      </a:r>
                    </a:p>
                  </a:txBody>
                  <a:tcPr/>
                </a:tc>
                <a:tc>
                  <a:txBody>
                    <a:bodyPr/>
                    <a:lstStyle/>
                    <a:p>
                      <a:r>
                        <a:rPr lang="en-IN" sz="1400" b="1" kern="1200" dirty="0">
                          <a:solidFill>
                            <a:schemeClr val="dk1"/>
                          </a:solidFill>
                          <a:latin typeface="+mn-lt"/>
                          <a:ea typeface="+mn-ea"/>
                          <a:cs typeface="+mn-cs"/>
                        </a:rPr>
                        <a:t>99.495%</a:t>
                      </a:r>
                      <a:endParaRPr lang="en-IN" sz="1400" b="1" dirty="0"/>
                    </a:p>
                  </a:txBody>
                  <a:tcPr/>
                </a:tc>
                <a:extLst>
                  <a:ext uri="{0D108BD9-81ED-4DB2-BD59-A6C34878D82A}">
                    <a16:rowId xmlns:a16="http://schemas.microsoft.com/office/drawing/2014/main" val="1467145627"/>
                  </a:ext>
                </a:extLst>
              </a:tr>
              <a:tr h="580104">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400" b="1" dirty="0"/>
                        <a:t>No. of Customers purchasing from Multiple Category</a:t>
                      </a:r>
                    </a:p>
                  </a:txBody>
                  <a:tcPr/>
                </a:tc>
                <a:tc>
                  <a:txBody>
                    <a:bodyPr/>
                    <a:lstStyle/>
                    <a:p>
                      <a:r>
                        <a:rPr lang="en-IN" sz="1400" b="1" dirty="0"/>
                        <a:t>488</a:t>
                      </a:r>
                    </a:p>
                  </a:txBody>
                  <a:tcPr/>
                </a:tc>
                <a:tc>
                  <a:txBody>
                    <a:bodyPr/>
                    <a:lstStyle/>
                    <a:p>
                      <a:r>
                        <a:rPr lang="en-IN" sz="1400" b="1" kern="1200" dirty="0">
                          <a:solidFill>
                            <a:schemeClr val="dk1"/>
                          </a:solidFill>
                          <a:latin typeface="+mn-lt"/>
                          <a:ea typeface="+mn-ea"/>
                          <a:cs typeface="+mn-cs"/>
                        </a:rPr>
                        <a:t>0.504%</a:t>
                      </a:r>
                      <a:endParaRPr lang="en-IN" sz="1400" b="1" dirty="0"/>
                    </a:p>
                  </a:txBody>
                  <a:tcPr/>
                </a:tc>
                <a:extLst>
                  <a:ext uri="{0D108BD9-81ED-4DB2-BD59-A6C34878D82A}">
                    <a16:rowId xmlns:a16="http://schemas.microsoft.com/office/drawing/2014/main" val="984510762"/>
                  </a:ext>
                </a:extLst>
              </a:tr>
              <a:tr h="814759">
                <a:tc>
                  <a:txBody>
                    <a:bodyPr/>
                    <a:lstStyle/>
                    <a:p>
                      <a:r>
                        <a:rPr lang="en-US" sz="1400" b="1" i="0" u="none" strike="noStrike" kern="1200" baseline="0" dirty="0">
                          <a:solidFill>
                            <a:schemeClr val="dk1"/>
                          </a:solidFill>
                          <a:latin typeface="+mn-lt"/>
                          <a:ea typeface="+mn-ea"/>
                          <a:cs typeface="+mn-cs"/>
                        </a:rPr>
                        <a:t>Customers who made purchases across all available channels: Online, Instore, and Phone Delivery	</a:t>
                      </a:r>
                    </a:p>
                  </a:txBody>
                  <a:tcPr/>
                </a:tc>
                <a:tc>
                  <a:txBody>
                    <a:bodyPr/>
                    <a:lstStyle/>
                    <a:p>
                      <a:r>
                        <a:rPr lang="en-IN" sz="1400" b="1" dirty="0"/>
                        <a:t>1</a:t>
                      </a:r>
                    </a:p>
                  </a:txBody>
                  <a:tcPr/>
                </a:tc>
                <a:tc>
                  <a:txBody>
                    <a:bodyPr/>
                    <a:lstStyle/>
                    <a:p>
                      <a:r>
                        <a:rPr lang="en-IN" sz="1400" b="1" dirty="0"/>
                        <a:t>0.001%</a:t>
                      </a:r>
                    </a:p>
                  </a:txBody>
                  <a:tcPr/>
                </a:tc>
                <a:extLst>
                  <a:ext uri="{0D108BD9-81ED-4DB2-BD59-A6C34878D82A}">
                    <a16:rowId xmlns:a16="http://schemas.microsoft.com/office/drawing/2014/main" val="813556524"/>
                  </a:ext>
                </a:extLst>
              </a:tr>
            </a:tbl>
          </a:graphicData>
        </a:graphic>
      </p:graphicFrame>
    </p:spTree>
    <p:extLst>
      <p:ext uri="{BB962C8B-B14F-4D97-AF65-F5344CB8AC3E}">
        <p14:creationId xmlns:p14="http://schemas.microsoft.com/office/powerpoint/2010/main" val="3398780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DABE5-150C-D899-644C-CC61EF7571A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D30E7A5-5283-4BF1-BEA7-2DA843AFA863}"/>
              </a:ext>
            </a:extLst>
          </p:cNvPr>
          <p:cNvSpPr txBox="1"/>
          <p:nvPr/>
        </p:nvSpPr>
        <p:spPr>
          <a:xfrm>
            <a:off x="663677" y="275435"/>
            <a:ext cx="7816646" cy="523220"/>
          </a:xfrm>
          <a:prstGeom prst="rect">
            <a:avLst/>
          </a:prstGeom>
          <a:noFill/>
        </p:spPr>
        <p:txBody>
          <a:bodyPr wrap="square" rtlCol="0" anchor="ctr">
            <a:spAutoFit/>
          </a:bodyPr>
          <a:lstStyle/>
          <a:p>
            <a:pPr algn="ctr"/>
            <a:r>
              <a:rPr lang="en-IN" sz="2800" b="1" dirty="0">
                <a:solidFill>
                  <a:srgbClr val="00B050"/>
                </a:solidFill>
              </a:rPr>
              <a:t>ONE TIME-CUSTOMER BEHAVIOUR</a:t>
            </a:r>
          </a:p>
        </p:txBody>
      </p:sp>
      <p:graphicFrame>
        <p:nvGraphicFramePr>
          <p:cNvPr id="3" name="Chart 2">
            <a:extLst>
              <a:ext uri="{FF2B5EF4-FFF2-40B4-BE49-F238E27FC236}">
                <a16:creationId xmlns:a16="http://schemas.microsoft.com/office/drawing/2014/main" id="{00ECA1B6-EC57-B7FA-B328-F9B7C330C4EB}"/>
              </a:ext>
            </a:extLst>
          </p:cNvPr>
          <p:cNvGraphicFramePr>
            <a:graphicFrameLocks/>
          </p:cNvGraphicFramePr>
          <p:nvPr>
            <p:extLst>
              <p:ext uri="{D42A27DB-BD31-4B8C-83A1-F6EECF244321}">
                <p14:modId xmlns:p14="http://schemas.microsoft.com/office/powerpoint/2010/main" val="35952425"/>
              </p:ext>
            </p:extLst>
          </p:nvPr>
        </p:nvGraphicFramePr>
        <p:xfrm>
          <a:off x="0" y="1681364"/>
          <a:ext cx="9026013" cy="4670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1527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EEF43-2D22-70F7-55B4-E8E5C7F8C90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D63DA1D-AC76-693D-92A8-4DD8ACDDD241}"/>
              </a:ext>
            </a:extLst>
          </p:cNvPr>
          <p:cNvSpPr txBox="1"/>
          <p:nvPr/>
        </p:nvSpPr>
        <p:spPr>
          <a:xfrm>
            <a:off x="247211" y="256428"/>
            <a:ext cx="7816646" cy="415498"/>
          </a:xfrm>
          <a:prstGeom prst="rect">
            <a:avLst/>
          </a:prstGeom>
          <a:noFill/>
        </p:spPr>
        <p:txBody>
          <a:bodyPr wrap="square" rtlCol="0">
            <a:spAutoFit/>
          </a:bodyPr>
          <a:lstStyle/>
          <a:p>
            <a:r>
              <a:rPr lang="en-IN" sz="2100" b="1" dirty="0">
                <a:solidFill>
                  <a:srgbClr val="00B050"/>
                </a:solidFill>
              </a:rPr>
              <a:t>AVAILABLE DATA</a:t>
            </a:r>
          </a:p>
        </p:txBody>
      </p:sp>
      <p:sp>
        <p:nvSpPr>
          <p:cNvPr id="3" name="TextBox 2">
            <a:extLst>
              <a:ext uri="{FF2B5EF4-FFF2-40B4-BE49-F238E27FC236}">
                <a16:creationId xmlns:a16="http://schemas.microsoft.com/office/drawing/2014/main" id="{2B990096-811C-1DA8-0BA2-4763FD0AFA97}"/>
              </a:ext>
            </a:extLst>
          </p:cNvPr>
          <p:cNvSpPr txBox="1"/>
          <p:nvPr/>
        </p:nvSpPr>
        <p:spPr>
          <a:xfrm>
            <a:off x="331878" y="982176"/>
            <a:ext cx="8558122" cy="3600986"/>
          </a:xfrm>
          <a:prstGeom prst="rect">
            <a:avLst/>
          </a:prstGeom>
          <a:noFill/>
        </p:spPr>
        <p:txBody>
          <a:bodyPr wrap="square" rtlCol="0">
            <a:spAutoFit/>
          </a:bodyPr>
          <a:lstStyle/>
          <a:p>
            <a:r>
              <a:rPr lang="en-US" sz="1200" b="1" u="sng" dirty="0"/>
              <a:t>Source of Data</a:t>
            </a:r>
            <a:r>
              <a:rPr lang="en-US" sz="1200" dirty="0"/>
              <a:t> – From randomly selected 39 stores out of 535 stores for specific categories of products for randomly selected customers</a:t>
            </a:r>
          </a:p>
          <a:p>
            <a:endParaRPr lang="en-US" sz="1200" b="1" u="sng" dirty="0"/>
          </a:p>
          <a:p>
            <a:r>
              <a:rPr lang="en-US" sz="1200" b="1" u="sng" dirty="0"/>
              <a:t>Period of Data </a:t>
            </a:r>
            <a:r>
              <a:rPr lang="en-US" sz="1200" dirty="0"/>
              <a:t>- Sep 2021 to Oct 2023 </a:t>
            </a:r>
          </a:p>
          <a:p>
            <a:endParaRPr lang="en-US" sz="1200" dirty="0"/>
          </a:p>
          <a:p>
            <a:endParaRPr lang="en-US" sz="1200" b="1" u="sng" dirty="0"/>
          </a:p>
          <a:p>
            <a:r>
              <a:rPr lang="en-US" sz="1200" b="1" u="sng" dirty="0"/>
              <a:t>Dimension Table</a:t>
            </a:r>
          </a:p>
          <a:p>
            <a:pPr marL="171450" indent="-171450">
              <a:lnSpc>
                <a:spcPct val="150000"/>
              </a:lnSpc>
              <a:buFont typeface="Arial" panose="020B0604020202020204" pitchFamily="34" charset="0"/>
              <a:buChar char="•"/>
            </a:pPr>
            <a:r>
              <a:rPr lang="en-US" sz="1200" dirty="0"/>
              <a:t>Customers Master</a:t>
            </a:r>
          </a:p>
          <a:p>
            <a:pPr marL="171450" indent="-171450">
              <a:lnSpc>
                <a:spcPct val="150000"/>
              </a:lnSpc>
              <a:buFont typeface="Arial" panose="020B0604020202020204" pitchFamily="34" charset="0"/>
              <a:buChar char="•"/>
            </a:pPr>
            <a:r>
              <a:rPr lang="en-US" sz="1200" dirty="0"/>
              <a:t>Order Payment data</a:t>
            </a:r>
          </a:p>
          <a:p>
            <a:pPr marL="171450" indent="-171450">
              <a:lnSpc>
                <a:spcPct val="150000"/>
              </a:lnSpc>
              <a:buFont typeface="Arial" panose="020B0604020202020204" pitchFamily="34" charset="0"/>
              <a:buChar char="•"/>
            </a:pPr>
            <a:r>
              <a:rPr lang="en-US" sz="1200" dirty="0"/>
              <a:t>Order Review ratings</a:t>
            </a:r>
          </a:p>
          <a:p>
            <a:pPr marL="171450" indent="-171450">
              <a:lnSpc>
                <a:spcPct val="150000"/>
              </a:lnSpc>
              <a:buFont typeface="Arial" panose="020B0604020202020204" pitchFamily="34" charset="0"/>
              <a:buChar char="•"/>
            </a:pPr>
            <a:r>
              <a:rPr lang="en-US" sz="1200" dirty="0"/>
              <a:t>Product Master</a:t>
            </a:r>
          </a:p>
          <a:p>
            <a:pPr marL="171450" indent="-171450">
              <a:lnSpc>
                <a:spcPct val="150000"/>
              </a:lnSpc>
              <a:buFont typeface="Arial" panose="020B0604020202020204" pitchFamily="34" charset="0"/>
              <a:buChar char="•"/>
            </a:pPr>
            <a:r>
              <a:rPr lang="en-US" sz="1200" dirty="0"/>
              <a:t>Stores Master</a:t>
            </a:r>
          </a:p>
          <a:p>
            <a:endParaRPr lang="en-US" sz="1200" dirty="0"/>
          </a:p>
          <a:p>
            <a:r>
              <a:rPr lang="en-US" sz="1200" b="1" u="sng" dirty="0"/>
              <a:t>Facts table </a:t>
            </a:r>
          </a:p>
          <a:p>
            <a:pPr marL="171450" indent="-171450">
              <a:lnSpc>
                <a:spcPct val="150000"/>
              </a:lnSpc>
              <a:buFont typeface="Arial" panose="020B0604020202020204" pitchFamily="34" charset="0"/>
              <a:buChar char="•"/>
            </a:pPr>
            <a:r>
              <a:rPr lang="en-US" sz="1200" dirty="0"/>
              <a:t>Order Master</a:t>
            </a:r>
            <a:endParaRPr lang="en-IN" sz="1200" dirty="0"/>
          </a:p>
          <a:p>
            <a:r>
              <a:rPr lang="en-IN" sz="1200" dirty="0"/>
              <a:t>	</a:t>
            </a:r>
          </a:p>
        </p:txBody>
      </p:sp>
    </p:spTree>
    <p:extLst>
      <p:ext uri="{BB962C8B-B14F-4D97-AF65-F5344CB8AC3E}">
        <p14:creationId xmlns:p14="http://schemas.microsoft.com/office/powerpoint/2010/main" val="938302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F1F6C-18D4-51E7-BA84-2822D189DC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4B7FD8-4933-E769-CE06-9D9C07198AB9}"/>
              </a:ext>
            </a:extLst>
          </p:cNvPr>
          <p:cNvSpPr txBox="1"/>
          <p:nvPr/>
        </p:nvSpPr>
        <p:spPr>
          <a:xfrm>
            <a:off x="1973387" y="-76945"/>
            <a:ext cx="7816646" cy="830997"/>
          </a:xfrm>
          <a:prstGeom prst="rect">
            <a:avLst/>
          </a:prstGeom>
          <a:noFill/>
        </p:spPr>
        <p:txBody>
          <a:bodyPr wrap="square" rtlCol="0" anchor="ctr">
            <a:spAutoFit/>
          </a:bodyPr>
          <a:lstStyle/>
          <a:p>
            <a:pPr algn="l"/>
            <a:endParaRPr lang="en-IN" sz="2400" b="0" i="0" u="none" strike="noStrike" baseline="0" dirty="0">
              <a:solidFill>
                <a:srgbClr val="000000"/>
              </a:solidFill>
              <a:latin typeface="Raleway" pitchFamily="2" charset="0"/>
            </a:endParaRPr>
          </a:p>
          <a:p>
            <a:r>
              <a:rPr lang="en-US" sz="2400" b="1" dirty="0">
                <a:solidFill>
                  <a:srgbClr val="00B050"/>
                </a:solidFill>
              </a:rPr>
              <a:t>ONE TIME-CUSTOMER BEHAVIOUR</a:t>
            </a:r>
            <a:endParaRPr lang="en-IN" sz="2400" b="1" dirty="0">
              <a:solidFill>
                <a:srgbClr val="00B050"/>
              </a:solidFill>
            </a:endParaRPr>
          </a:p>
        </p:txBody>
      </p:sp>
      <p:graphicFrame>
        <p:nvGraphicFramePr>
          <p:cNvPr id="4" name="Chart 3">
            <a:extLst>
              <a:ext uri="{FF2B5EF4-FFF2-40B4-BE49-F238E27FC236}">
                <a16:creationId xmlns:a16="http://schemas.microsoft.com/office/drawing/2014/main" id="{45A032C1-0BB2-9CD2-7655-25E4D6BC91BE}"/>
              </a:ext>
            </a:extLst>
          </p:cNvPr>
          <p:cNvGraphicFramePr>
            <a:graphicFrameLocks/>
          </p:cNvGraphicFramePr>
          <p:nvPr>
            <p:extLst>
              <p:ext uri="{D42A27DB-BD31-4B8C-83A1-F6EECF244321}">
                <p14:modId xmlns:p14="http://schemas.microsoft.com/office/powerpoint/2010/main" val="545946526"/>
              </p:ext>
            </p:extLst>
          </p:nvPr>
        </p:nvGraphicFramePr>
        <p:xfrm>
          <a:off x="-310244" y="861848"/>
          <a:ext cx="5260616" cy="58752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E1AF2FC-A94D-F8AD-B3D6-9CC28743763B}"/>
              </a:ext>
            </a:extLst>
          </p:cNvPr>
          <p:cNvGraphicFramePr>
            <a:graphicFrameLocks/>
          </p:cNvGraphicFramePr>
          <p:nvPr>
            <p:extLst>
              <p:ext uri="{D42A27DB-BD31-4B8C-83A1-F6EECF244321}">
                <p14:modId xmlns:p14="http://schemas.microsoft.com/office/powerpoint/2010/main" val="3042894690"/>
              </p:ext>
            </p:extLst>
          </p:nvPr>
        </p:nvGraphicFramePr>
        <p:xfrm>
          <a:off x="4926629" y="1053577"/>
          <a:ext cx="4572000" cy="37246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le 5">
            <a:extLst>
              <a:ext uri="{FF2B5EF4-FFF2-40B4-BE49-F238E27FC236}">
                <a16:creationId xmlns:a16="http://schemas.microsoft.com/office/drawing/2014/main" id="{5EAD19BD-9436-591F-9B8C-52D6BD8D4FAA}"/>
              </a:ext>
            </a:extLst>
          </p:cNvPr>
          <p:cNvGraphicFramePr>
            <a:graphicFrameLocks noGrp="1"/>
          </p:cNvGraphicFramePr>
          <p:nvPr>
            <p:extLst>
              <p:ext uri="{D42A27DB-BD31-4B8C-83A1-F6EECF244321}">
                <p14:modId xmlns:p14="http://schemas.microsoft.com/office/powerpoint/2010/main" val="3187768966"/>
              </p:ext>
            </p:extLst>
          </p:nvPr>
        </p:nvGraphicFramePr>
        <p:xfrm>
          <a:off x="5615894" y="5154676"/>
          <a:ext cx="2682532" cy="1429141"/>
        </p:xfrm>
        <a:graphic>
          <a:graphicData uri="http://schemas.openxmlformats.org/drawingml/2006/table">
            <a:tbl>
              <a:tblPr firstRow="1" bandRow="1">
                <a:tableStyleId>{5C22544A-7EE6-4342-B048-85BDC9FD1C3A}</a:tableStyleId>
              </a:tblPr>
              <a:tblGrid>
                <a:gridCol w="1011048">
                  <a:extLst>
                    <a:ext uri="{9D8B030D-6E8A-4147-A177-3AD203B41FA5}">
                      <a16:colId xmlns:a16="http://schemas.microsoft.com/office/drawing/2014/main" val="3757409946"/>
                    </a:ext>
                  </a:extLst>
                </a:gridCol>
                <a:gridCol w="1671484">
                  <a:extLst>
                    <a:ext uri="{9D8B030D-6E8A-4147-A177-3AD203B41FA5}">
                      <a16:colId xmlns:a16="http://schemas.microsoft.com/office/drawing/2014/main" val="1632848097"/>
                    </a:ext>
                  </a:extLst>
                </a:gridCol>
              </a:tblGrid>
              <a:tr h="331861">
                <a:tc>
                  <a:txBody>
                    <a:bodyPr/>
                    <a:lstStyle/>
                    <a:p>
                      <a:r>
                        <a:rPr lang="en-IN" sz="1400" b="1" dirty="0"/>
                        <a:t>Region</a:t>
                      </a:r>
                    </a:p>
                  </a:txBody>
                  <a:tcPr/>
                </a:tc>
                <a:tc>
                  <a:txBody>
                    <a:bodyPr/>
                    <a:lstStyle/>
                    <a:p>
                      <a:r>
                        <a:rPr lang="en-IN" sz="1400" b="1" dirty="0"/>
                        <a:t>Customer Count</a:t>
                      </a:r>
                    </a:p>
                  </a:txBody>
                  <a:tcPr/>
                </a:tc>
                <a:extLst>
                  <a:ext uri="{0D108BD9-81ED-4DB2-BD59-A6C34878D82A}">
                    <a16:rowId xmlns:a16="http://schemas.microsoft.com/office/drawing/2014/main" val="2397996354"/>
                  </a:ext>
                </a:extLst>
              </a:tr>
              <a:tr h="248824">
                <a:tc>
                  <a:txBody>
                    <a:bodyPr/>
                    <a:lstStyle/>
                    <a:p>
                      <a:r>
                        <a:rPr lang="en-IN" sz="1200" b="1" dirty="0"/>
                        <a:t>South</a:t>
                      </a:r>
                    </a:p>
                  </a:txBody>
                  <a:tcPr/>
                </a:tc>
                <a:tc>
                  <a:txBody>
                    <a:bodyPr/>
                    <a:lstStyle/>
                    <a:p>
                      <a:r>
                        <a:rPr lang="en-IN" sz="1200" b="1" dirty="0"/>
                        <a:t>75.59K</a:t>
                      </a:r>
                    </a:p>
                  </a:txBody>
                  <a:tcPr/>
                </a:tc>
                <a:extLst>
                  <a:ext uri="{0D108BD9-81ED-4DB2-BD59-A6C34878D82A}">
                    <a16:rowId xmlns:a16="http://schemas.microsoft.com/office/drawing/2014/main" val="890519981"/>
                  </a:ext>
                </a:extLst>
              </a:tr>
              <a:tr h="257810">
                <a:tc>
                  <a:txBody>
                    <a:bodyPr/>
                    <a:lstStyle/>
                    <a:p>
                      <a:r>
                        <a:rPr lang="en-IN" sz="1200" b="1" dirty="0"/>
                        <a:t>West</a:t>
                      </a:r>
                    </a:p>
                  </a:txBody>
                  <a:tcPr/>
                </a:tc>
                <a:tc>
                  <a:txBody>
                    <a:bodyPr/>
                    <a:lstStyle/>
                    <a:p>
                      <a:r>
                        <a:rPr lang="en-IN" sz="1200" b="1" dirty="0"/>
                        <a:t>10.64K</a:t>
                      </a:r>
                    </a:p>
                  </a:txBody>
                  <a:tcPr/>
                </a:tc>
                <a:extLst>
                  <a:ext uri="{0D108BD9-81ED-4DB2-BD59-A6C34878D82A}">
                    <a16:rowId xmlns:a16="http://schemas.microsoft.com/office/drawing/2014/main" val="2488912207"/>
                  </a:ext>
                </a:extLst>
              </a:tr>
              <a:tr h="257810">
                <a:tc>
                  <a:txBody>
                    <a:bodyPr/>
                    <a:lstStyle/>
                    <a:p>
                      <a:r>
                        <a:rPr lang="en-IN" sz="1200" b="1" dirty="0"/>
                        <a:t>North</a:t>
                      </a:r>
                    </a:p>
                  </a:txBody>
                  <a:tcPr/>
                </a:tc>
                <a:tc>
                  <a:txBody>
                    <a:bodyPr/>
                    <a:lstStyle/>
                    <a:p>
                      <a:r>
                        <a:rPr lang="en-IN" sz="1200" b="1" dirty="0"/>
                        <a:t>10.08K</a:t>
                      </a:r>
                    </a:p>
                  </a:txBody>
                  <a:tcPr/>
                </a:tc>
                <a:extLst>
                  <a:ext uri="{0D108BD9-81ED-4DB2-BD59-A6C34878D82A}">
                    <a16:rowId xmlns:a16="http://schemas.microsoft.com/office/drawing/2014/main" val="3115646373"/>
                  </a:ext>
                </a:extLst>
              </a:tr>
              <a:tr h="257810">
                <a:tc>
                  <a:txBody>
                    <a:bodyPr/>
                    <a:lstStyle/>
                    <a:p>
                      <a:r>
                        <a:rPr lang="en-IN" sz="1200" b="1" dirty="0"/>
                        <a:t>East</a:t>
                      </a:r>
                    </a:p>
                  </a:txBody>
                  <a:tcPr/>
                </a:tc>
                <a:tc>
                  <a:txBody>
                    <a:bodyPr/>
                    <a:lstStyle/>
                    <a:p>
                      <a:r>
                        <a:rPr lang="en-IN" sz="1200" b="1" dirty="0"/>
                        <a:t>1.84K</a:t>
                      </a:r>
                    </a:p>
                  </a:txBody>
                  <a:tcPr/>
                </a:tc>
                <a:extLst>
                  <a:ext uri="{0D108BD9-81ED-4DB2-BD59-A6C34878D82A}">
                    <a16:rowId xmlns:a16="http://schemas.microsoft.com/office/drawing/2014/main" val="42486291"/>
                  </a:ext>
                </a:extLst>
              </a:tr>
            </a:tbl>
          </a:graphicData>
        </a:graphic>
      </p:graphicFrame>
    </p:spTree>
    <p:extLst>
      <p:ext uri="{BB962C8B-B14F-4D97-AF65-F5344CB8AC3E}">
        <p14:creationId xmlns:p14="http://schemas.microsoft.com/office/powerpoint/2010/main" val="45691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41198-F495-B923-763D-6F0130688FC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C301163-5ED8-11B7-7521-5F1338455F93}"/>
              </a:ext>
            </a:extLst>
          </p:cNvPr>
          <p:cNvSpPr txBox="1"/>
          <p:nvPr/>
        </p:nvSpPr>
        <p:spPr>
          <a:xfrm>
            <a:off x="1767488" y="-49161"/>
            <a:ext cx="7816646" cy="830997"/>
          </a:xfrm>
          <a:prstGeom prst="rect">
            <a:avLst/>
          </a:prstGeom>
          <a:noFill/>
        </p:spPr>
        <p:txBody>
          <a:bodyPr wrap="square" rtlCol="0" anchor="ctr">
            <a:spAutoFit/>
          </a:bodyPr>
          <a:lstStyle/>
          <a:p>
            <a:pPr algn="l"/>
            <a:endParaRPr lang="en-IN" sz="2400" b="0" i="0" u="none" strike="noStrike" baseline="0" dirty="0">
              <a:solidFill>
                <a:srgbClr val="000000"/>
              </a:solidFill>
              <a:latin typeface="Raleway" pitchFamily="2" charset="0"/>
            </a:endParaRPr>
          </a:p>
          <a:p>
            <a:r>
              <a:rPr lang="en-US" sz="2400" b="1" dirty="0">
                <a:solidFill>
                  <a:srgbClr val="00B050"/>
                </a:solidFill>
              </a:rPr>
              <a:t>ONE TIME-CUSTOMER BEHAVIOUR</a:t>
            </a:r>
            <a:endParaRPr lang="en-IN" sz="2400" b="1" dirty="0">
              <a:solidFill>
                <a:srgbClr val="00B050"/>
              </a:solidFill>
            </a:endParaRPr>
          </a:p>
        </p:txBody>
      </p:sp>
      <p:graphicFrame>
        <p:nvGraphicFramePr>
          <p:cNvPr id="3" name="Chart 2">
            <a:extLst>
              <a:ext uri="{FF2B5EF4-FFF2-40B4-BE49-F238E27FC236}">
                <a16:creationId xmlns:a16="http://schemas.microsoft.com/office/drawing/2014/main" id="{F47D978D-4491-4724-0A5E-C953481B9486}"/>
              </a:ext>
            </a:extLst>
          </p:cNvPr>
          <p:cNvGraphicFramePr>
            <a:graphicFrameLocks/>
          </p:cNvGraphicFramePr>
          <p:nvPr>
            <p:extLst>
              <p:ext uri="{D42A27DB-BD31-4B8C-83A1-F6EECF244321}">
                <p14:modId xmlns:p14="http://schemas.microsoft.com/office/powerpoint/2010/main" val="1909513111"/>
              </p:ext>
            </p:extLst>
          </p:nvPr>
        </p:nvGraphicFramePr>
        <p:xfrm>
          <a:off x="-144780" y="987972"/>
          <a:ext cx="9288780" cy="56980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6922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274FE-1398-7F31-4F54-175927F6CB5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C365E0C-FCD8-2CF6-088A-749C2EAA283F}"/>
              </a:ext>
            </a:extLst>
          </p:cNvPr>
          <p:cNvSpPr txBox="1"/>
          <p:nvPr/>
        </p:nvSpPr>
        <p:spPr>
          <a:xfrm>
            <a:off x="2338142" y="-68871"/>
            <a:ext cx="7816646" cy="677108"/>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r>
              <a:rPr lang="en-US" sz="2000" b="1" dirty="0">
                <a:solidFill>
                  <a:srgbClr val="00B050"/>
                </a:solidFill>
              </a:rPr>
              <a:t>BEHAVIOUR OF REPEAT BUYERS </a:t>
            </a:r>
            <a:endParaRPr lang="en-IN" sz="2000" b="1" dirty="0">
              <a:solidFill>
                <a:srgbClr val="00B050"/>
              </a:solidFill>
            </a:endParaRPr>
          </a:p>
        </p:txBody>
      </p:sp>
      <p:graphicFrame>
        <p:nvGraphicFramePr>
          <p:cNvPr id="4" name="Chart 3">
            <a:extLst>
              <a:ext uri="{FF2B5EF4-FFF2-40B4-BE49-F238E27FC236}">
                <a16:creationId xmlns:a16="http://schemas.microsoft.com/office/drawing/2014/main" id="{36D009AD-B10B-0A2E-FB12-5D0544689AD6}"/>
              </a:ext>
            </a:extLst>
          </p:cNvPr>
          <p:cNvGraphicFramePr>
            <a:graphicFrameLocks/>
          </p:cNvGraphicFramePr>
          <p:nvPr>
            <p:extLst>
              <p:ext uri="{D42A27DB-BD31-4B8C-83A1-F6EECF244321}">
                <p14:modId xmlns:p14="http://schemas.microsoft.com/office/powerpoint/2010/main" val="2970501721"/>
              </p:ext>
            </p:extLst>
          </p:nvPr>
        </p:nvGraphicFramePr>
        <p:xfrm>
          <a:off x="4572000" y="861848"/>
          <a:ext cx="4280667" cy="53879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5E82FA2-23EA-86AB-D385-FAC8E490987C}"/>
              </a:ext>
            </a:extLst>
          </p:cNvPr>
          <p:cNvGraphicFramePr>
            <a:graphicFrameLocks/>
          </p:cNvGraphicFramePr>
          <p:nvPr>
            <p:extLst>
              <p:ext uri="{D42A27DB-BD31-4B8C-83A1-F6EECF244321}">
                <p14:modId xmlns:p14="http://schemas.microsoft.com/office/powerpoint/2010/main" val="3166442694"/>
              </p:ext>
            </p:extLst>
          </p:nvPr>
        </p:nvGraphicFramePr>
        <p:xfrm>
          <a:off x="251970" y="491613"/>
          <a:ext cx="4422667" cy="61929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32983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3DF2-4EC5-9024-72F4-E17E201FCE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80C605C-E9C9-E952-EB3F-6F679282F308}"/>
              </a:ext>
            </a:extLst>
          </p:cNvPr>
          <p:cNvSpPr txBox="1"/>
          <p:nvPr/>
        </p:nvSpPr>
        <p:spPr>
          <a:xfrm>
            <a:off x="2209940" y="171978"/>
            <a:ext cx="7816646" cy="677108"/>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r>
              <a:rPr lang="en-US" sz="2000" b="1" dirty="0">
                <a:solidFill>
                  <a:srgbClr val="00B050"/>
                </a:solidFill>
              </a:rPr>
              <a:t>BEHAVIOUR OF REPEAT CUSTOMERS </a:t>
            </a:r>
            <a:endParaRPr lang="en-IN" sz="2000" b="1" dirty="0">
              <a:solidFill>
                <a:srgbClr val="00B050"/>
              </a:solidFill>
            </a:endParaRPr>
          </a:p>
        </p:txBody>
      </p:sp>
      <p:graphicFrame>
        <p:nvGraphicFramePr>
          <p:cNvPr id="4" name="Chart 3">
            <a:extLst>
              <a:ext uri="{FF2B5EF4-FFF2-40B4-BE49-F238E27FC236}">
                <a16:creationId xmlns:a16="http://schemas.microsoft.com/office/drawing/2014/main" id="{EFBA04B1-5B46-4E2F-CAF6-5A218F3D4AC3}"/>
              </a:ext>
            </a:extLst>
          </p:cNvPr>
          <p:cNvGraphicFramePr>
            <a:graphicFrameLocks/>
          </p:cNvGraphicFramePr>
          <p:nvPr>
            <p:extLst>
              <p:ext uri="{D42A27DB-BD31-4B8C-83A1-F6EECF244321}">
                <p14:modId xmlns:p14="http://schemas.microsoft.com/office/powerpoint/2010/main" val="4080460685"/>
              </p:ext>
            </p:extLst>
          </p:nvPr>
        </p:nvGraphicFramePr>
        <p:xfrm>
          <a:off x="74644" y="1138335"/>
          <a:ext cx="8901190" cy="55476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2618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CC03B-82CF-F2F9-7C32-9F5E873B4F9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59F2D9C-3C04-80D8-2D8B-F5F9866809E5}"/>
              </a:ext>
            </a:extLst>
          </p:cNvPr>
          <p:cNvSpPr txBox="1"/>
          <p:nvPr/>
        </p:nvSpPr>
        <p:spPr>
          <a:xfrm>
            <a:off x="2209940" y="171978"/>
            <a:ext cx="7816646" cy="677108"/>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r>
              <a:rPr lang="en-US" sz="2000" b="1" dirty="0">
                <a:solidFill>
                  <a:srgbClr val="00B050"/>
                </a:solidFill>
              </a:rPr>
              <a:t>BEHAVIOUR OF CUSTOMERS </a:t>
            </a:r>
            <a:endParaRPr lang="en-IN" sz="2000" b="1" dirty="0">
              <a:solidFill>
                <a:srgbClr val="00B050"/>
              </a:solidFill>
            </a:endParaRPr>
          </a:p>
        </p:txBody>
      </p:sp>
      <p:graphicFrame>
        <p:nvGraphicFramePr>
          <p:cNvPr id="4" name="Chart 3">
            <a:extLst>
              <a:ext uri="{FF2B5EF4-FFF2-40B4-BE49-F238E27FC236}">
                <a16:creationId xmlns:a16="http://schemas.microsoft.com/office/drawing/2014/main" id="{3E20213A-B09C-40F7-0C9C-982D920F2D0F}"/>
              </a:ext>
            </a:extLst>
          </p:cNvPr>
          <p:cNvGraphicFramePr>
            <a:graphicFrameLocks/>
          </p:cNvGraphicFramePr>
          <p:nvPr>
            <p:extLst>
              <p:ext uri="{D42A27DB-BD31-4B8C-83A1-F6EECF244321}">
                <p14:modId xmlns:p14="http://schemas.microsoft.com/office/powerpoint/2010/main" val="2275675681"/>
              </p:ext>
            </p:extLst>
          </p:nvPr>
        </p:nvGraphicFramePr>
        <p:xfrm>
          <a:off x="0" y="1343968"/>
          <a:ext cx="4376210" cy="46635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1D0826D8-65E0-0864-77BA-D6D2A06A2875}"/>
              </a:ext>
            </a:extLst>
          </p:cNvPr>
          <p:cNvGraphicFramePr>
            <a:graphicFrameLocks noGrp="1"/>
          </p:cNvGraphicFramePr>
          <p:nvPr>
            <p:extLst>
              <p:ext uri="{D42A27DB-BD31-4B8C-83A1-F6EECF244321}">
                <p14:modId xmlns:p14="http://schemas.microsoft.com/office/powerpoint/2010/main" val="2568672994"/>
              </p:ext>
            </p:extLst>
          </p:nvPr>
        </p:nvGraphicFramePr>
        <p:xfrm>
          <a:off x="4572000" y="2848829"/>
          <a:ext cx="4533526" cy="1917588"/>
        </p:xfrm>
        <a:graphic>
          <a:graphicData uri="http://schemas.openxmlformats.org/drawingml/2006/table">
            <a:tbl>
              <a:tblPr firstRow="1" bandRow="1">
                <a:tableStyleId>{5C22544A-7EE6-4342-B048-85BDC9FD1C3A}</a:tableStyleId>
              </a:tblPr>
              <a:tblGrid>
                <a:gridCol w="1269563">
                  <a:extLst>
                    <a:ext uri="{9D8B030D-6E8A-4147-A177-3AD203B41FA5}">
                      <a16:colId xmlns:a16="http://schemas.microsoft.com/office/drawing/2014/main" val="1189519856"/>
                    </a:ext>
                  </a:extLst>
                </a:gridCol>
                <a:gridCol w="1071293">
                  <a:extLst>
                    <a:ext uri="{9D8B030D-6E8A-4147-A177-3AD203B41FA5}">
                      <a16:colId xmlns:a16="http://schemas.microsoft.com/office/drawing/2014/main" val="3790071265"/>
                    </a:ext>
                  </a:extLst>
                </a:gridCol>
                <a:gridCol w="1096335">
                  <a:extLst>
                    <a:ext uri="{9D8B030D-6E8A-4147-A177-3AD203B41FA5}">
                      <a16:colId xmlns:a16="http://schemas.microsoft.com/office/drawing/2014/main" val="24653160"/>
                    </a:ext>
                  </a:extLst>
                </a:gridCol>
                <a:gridCol w="1096335">
                  <a:extLst>
                    <a:ext uri="{9D8B030D-6E8A-4147-A177-3AD203B41FA5}">
                      <a16:colId xmlns:a16="http://schemas.microsoft.com/office/drawing/2014/main" val="1388298417"/>
                    </a:ext>
                  </a:extLst>
                </a:gridCol>
              </a:tblGrid>
              <a:tr h="593034">
                <a:tc>
                  <a:txBody>
                    <a:bodyPr/>
                    <a:lstStyle/>
                    <a:p>
                      <a:r>
                        <a:rPr lang="en-IN" sz="1400" b="1" dirty="0"/>
                        <a:t>Customer</a:t>
                      </a:r>
                    </a:p>
                  </a:txBody>
                  <a:tcPr/>
                </a:tc>
                <a:tc>
                  <a:txBody>
                    <a:bodyPr/>
                    <a:lstStyle/>
                    <a:p>
                      <a:r>
                        <a:rPr lang="en-IN" sz="1400" b="1" dirty="0"/>
                        <a:t>Sales</a:t>
                      </a:r>
                    </a:p>
                  </a:txBody>
                  <a:tcPr/>
                </a:tc>
                <a:tc>
                  <a:txBody>
                    <a:bodyPr/>
                    <a:lstStyle/>
                    <a:p>
                      <a:r>
                        <a:rPr lang="en-IN" sz="1400" b="1" dirty="0"/>
                        <a:t>Sales_%</a:t>
                      </a:r>
                    </a:p>
                  </a:txBody>
                  <a:tcPr/>
                </a:tc>
                <a:tc>
                  <a:txBody>
                    <a:bodyPr/>
                    <a:lstStyle/>
                    <a:p>
                      <a:r>
                        <a:rPr lang="en-IN" sz="1400" b="1" dirty="0" err="1"/>
                        <a:t>Avg</a:t>
                      </a:r>
                      <a:r>
                        <a:rPr lang="en-IN" sz="1400" b="1" dirty="0"/>
                        <a:t> Order Value</a:t>
                      </a:r>
                    </a:p>
                  </a:txBody>
                  <a:tcPr/>
                </a:tc>
                <a:extLst>
                  <a:ext uri="{0D108BD9-81ED-4DB2-BD59-A6C34878D82A}">
                    <a16:rowId xmlns:a16="http://schemas.microsoft.com/office/drawing/2014/main" val="367546274"/>
                  </a:ext>
                </a:extLst>
              </a:tr>
              <a:tr h="593034">
                <a:tc>
                  <a:txBody>
                    <a:bodyPr/>
                    <a:lstStyle/>
                    <a:p>
                      <a:r>
                        <a:rPr lang="en-IN" sz="1400" b="1" dirty="0"/>
                        <a:t>Discount Seekers</a:t>
                      </a:r>
                    </a:p>
                  </a:txBody>
                  <a:tcPr/>
                </a:tc>
                <a:tc>
                  <a:txBody>
                    <a:bodyPr/>
                    <a:lstStyle/>
                    <a:p>
                      <a:r>
                        <a:rPr lang="en-IN" sz="1400" b="1" dirty="0"/>
                        <a:t>6.38M</a:t>
                      </a:r>
                    </a:p>
                  </a:txBody>
                  <a:tcPr/>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400" b="1" dirty="0"/>
                        <a:t>41.26%</a:t>
                      </a:r>
                    </a:p>
                  </a:txBody>
                  <a:tcPr/>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400" b="1" dirty="0"/>
                        <a:t>Rs 163.18</a:t>
                      </a:r>
                    </a:p>
                  </a:txBody>
                  <a:tcPr/>
                </a:tc>
                <a:extLst>
                  <a:ext uri="{0D108BD9-81ED-4DB2-BD59-A6C34878D82A}">
                    <a16:rowId xmlns:a16="http://schemas.microsoft.com/office/drawing/2014/main" val="91448557"/>
                  </a:ext>
                </a:extLst>
              </a:tr>
              <a:tr h="721525">
                <a:tc>
                  <a:txBody>
                    <a:bodyPr/>
                    <a:lstStyle/>
                    <a:p>
                      <a:r>
                        <a:rPr lang="en-IN" sz="1400" b="1" dirty="0"/>
                        <a:t>Non Discount Seekers</a:t>
                      </a:r>
                    </a:p>
                  </a:txBody>
                  <a:tcPr/>
                </a:tc>
                <a:tc>
                  <a:txBody>
                    <a:bodyPr/>
                    <a:lstStyle/>
                    <a:p>
                      <a:r>
                        <a:rPr lang="en-IN" sz="1400" b="1" dirty="0"/>
                        <a:t>9.08M</a:t>
                      </a:r>
                    </a:p>
                  </a:txBody>
                  <a:tcPr/>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400" b="1" dirty="0"/>
                        <a:t>58.74%</a:t>
                      </a:r>
                    </a:p>
                  </a:txBody>
                  <a:tcPr/>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400" b="1" dirty="0"/>
                        <a:t>Rs 157.26</a:t>
                      </a:r>
                    </a:p>
                  </a:txBody>
                  <a:tcPr/>
                </a:tc>
                <a:extLst>
                  <a:ext uri="{0D108BD9-81ED-4DB2-BD59-A6C34878D82A}">
                    <a16:rowId xmlns:a16="http://schemas.microsoft.com/office/drawing/2014/main" val="569776899"/>
                  </a:ext>
                </a:extLst>
              </a:tr>
            </a:tbl>
          </a:graphicData>
        </a:graphic>
      </p:graphicFrame>
    </p:spTree>
    <p:extLst>
      <p:ext uri="{BB962C8B-B14F-4D97-AF65-F5344CB8AC3E}">
        <p14:creationId xmlns:p14="http://schemas.microsoft.com/office/powerpoint/2010/main" val="3844325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57112-2F24-58E8-D849-127A3ECC74D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673D0CE-BEC1-2E7E-0139-28F29F149792}"/>
              </a:ext>
            </a:extLst>
          </p:cNvPr>
          <p:cNvSpPr txBox="1"/>
          <p:nvPr/>
        </p:nvSpPr>
        <p:spPr>
          <a:xfrm>
            <a:off x="1958014" y="159862"/>
            <a:ext cx="7816646" cy="738664"/>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r>
              <a:rPr lang="en-IN" sz="2400" b="1" dirty="0">
                <a:solidFill>
                  <a:srgbClr val="00B050"/>
                </a:solidFill>
              </a:rPr>
              <a:t>BEHAVIOUR OF DISCOUNT SEEKER </a:t>
            </a:r>
          </a:p>
        </p:txBody>
      </p:sp>
      <p:graphicFrame>
        <p:nvGraphicFramePr>
          <p:cNvPr id="3" name="Chart 2">
            <a:extLst>
              <a:ext uri="{FF2B5EF4-FFF2-40B4-BE49-F238E27FC236}">
                <a16:creationId xmlns:a16="http://schemas.microsoft.com/office/drawing/2014/main" id="{CDC30C12-6001-9ED3-22C9-686B07BD7D5B}"/>
              </a:ext>
            </a:extLst>
          </p:cNvPr>
          <p:cNvGraphicFramePr>
            <a:graphicFrameLocks/>
          </p:cNvGraphicFramePr>
          <p:nvPr>
            <p:extLst>
              <p:ext uri="{D42A27DB-BD31-4B8C-83A1-F6EECF244321}">
                <p14:modId xmlns:p14="http://schemas.microsoft.com/office/powerpoint/2010/main" val="3158130228"/>
              </p:ext>
            </p:extLst>
          </p:nvPr>
        </p:nvGraphicFramePr>
        <p:xfrm>
          <a:off x="0" y="1129004"/>
          <a:ext cx="9144000" cy="556913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7576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C7256-02A0-5BE0-7DA1-8CFE6FDE45F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794769E-197F-40AC-EE36-DC4655528F09}"/>
              </a:ext>
            </a:extLst>
          </p:cNvPr>
          <p:cNvSpPr txBox="1"/>
          <p:nvPr/>
        </p:nvSpPr>
        <p:spPr>
          <a:xfrm>
            <a:off x="2115669" y="-72778"/>
            <a:ext cx="7816646" cy="738664"/>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r>
              <a:rPr lang="en-IN" sz="2400" b="1" dirty="0">
                <a:solidFill>
                  <a:srgbClr val="00B050"/>
                </a:solidFill>
              </a:rPr>
              <a:t>BEHAVIOUR OF  DISCOUNT SEEKER </a:t>
            </a:r>
          </a:p>
        </p:txBody>
      </p:sp>
      <p:graphicFrame>
        <p:nvGraphicFramePr>
          <p:cNvPr id="5" name="Chart 4">
            <a:extLst>
              <a:ext uri="{FF2B5EF4-FFF2-40B4-BE49-F238E27FC236}">
                <a16:creationId xmlns:a16="http://schemas.microsoft.com/office/drawing/2014/main" id="{744FF4E9-9822-8C8B-FD2A-2C99276BEFE6}"/>
              </a:ext>
            </a:extLst>
          </p:cNvPr>
          <p:cNvGraphicFramePr>
            <a:graphicFrameLocks/>
          </p:cNvGraphicFramePr>
          <p:nvPr>
            <p:extLst>
              <p:ext uri="{D42A27DB-BD31-4B8C-83A1-F6EECF244321}">
                <p14:modId xmlns:p14="http://schemas.microsoft.com/office/powerpoint/2010/main" val="3015706712"/>
              </p:ext>
            </p:extLst>
          </p:nvPr>
        </p:nvGraphicFramePr>
        <p:xfrm>
          <a:off x="3732736" y="777766"/>
          <a:ext cx="4582511" cy="430409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6AFF348A-C0AE-933E-0BD5-EC2AAFD4BFAA}"/>
              </a:ext>
            </a:extLst>
          </p:cNvPr>
          <p:cNvGraphicFramePr>
            <a:graphicFrameLocks noGrp="1"/>
          </p:cNvGraphicFramePr>
          <p:nvPr>
            <p:extLst>
              <p:ext uri="{D42A27DB-BD31-4B8C-83A1-F6EECF244321}">
                <p14:modId xmlns:p14="http://schemas.microsoft.com/office/powerpoint/2010/main" val="3841389307"/>
              </p:ext>
            </p:extLst>
          </p:nvPr>
        </p:nvGraphicFramePr>
        <p:xfrm>
          <a:off x="5845790" y="5080860"/>
          <a:ext cx="2562486" cy="1533290"/>
        </p:xfrm>
        <a:graphic>
          <a:graphicData uri="http://schemas.openxmlformats.org/drawingml/2006/table">
            <a:tbl>
              <a:tblPr firstRow="1" bandRow="1">
                <a:tableStyleId>{5C22544A-7EE6-4342-B048-85BDC9FD1C3A}</a:tableStyleId>
              </a:tblPr>
              <a:tblGrid>
                <a:gridCol w="838788">
                  <a:extLst>
                    <a:ext uri="{9D8B030D-6E8A-4147-A177-3AD203B41FA5}">
                      <a16:colId xmlns:a16="http://schemas.microsoft.com/office/drawing/2014/main" val="3896874592"/>
                    </a:ext>
                  </a:extLst>
                </a:gridCol>
                <a:gridCol w="1723698">
                  <a:extLst>
                    <a:ext uri="{9D8B030D-6E8A-4147-A177-3AD203B41FA5}">
                      <a16:colId xmlns:a16="http://schemas.microsoft.com/office/drawing/2014/main" val="3965905537"/>
                    </a:ext>
                  </a:extLst>
                </a:gridCol>
              </a:tblGrid>
              <a:tr h="264077">
                <a:tc>
                  <a:txBody>
                    <a:bodyPr/>
                    <a:lstStyle/>
                    <a:p>
                      <a:r>
                        <a:rPr lang="en-IN" sz="1400" b="1" dirty="0"/>
                        <a:t>Region</a:t>
                      </a:r>
                    </a:p>
                  </a:txBody>
                  <a:tcPr/>
                </a:tc>
                <a:tc>
                  <a:txBody>
                    <a:bodyPr/>
                    <a:lstStyle/>
                    <a:p>
                      <a:r>
                        <a:rPr lang="en-IN" sz="1400" b="1" dirty="0"/>
                        <a:t>No. of Customers</a:t>
                      </a:r>
                    </a:p>
                  </a:txBody>
                  <a:tcPr/>
                </a:tc>
                <a:extLst>
                  <a:ext uri="{0D108BD9-81ED-4DB2-BD59-A6C34878D82A}">
                    <a16:rowId xmlns:a16="http://schemas.microsoft.com/office/drawing/2014/main" val="2132052707"/>
                  </a:ext>
                </a:extLst>
              </a:tr>
              <a:tr h="309445">
                <a:tc>
                  <a:txBody>
                    <a:bodyPr/>
                    <a:lstStyle/>
                    <a:p>
                      <a:r>
                        <a:rPr lang="en-US" sz="1400" b="1" dirty="0"/>
                        <a:t>East	</a:t>
                      </a:r>
                      <a:endParaRPr lang="en-IN" sz="1400" b="1" dirty="0"/>
                    </a:p>
                  </a:txBody>
                  <a:tcPr/>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US" sz="1400" b="1" dirty="0"/>
                        <a:t>886</a:t>
                      </a:r>
                    </a:p>
                  </a:txBody>
                  <a:tcPr/>
                </a:tc>
                <a:extLst>
                  <a:ext uri="{0D108BD9-81ED-4DB2-BD59-A6C34878D82A}">
                    <a16:rowId xmlns:a16="http://schemas.microsoft.com/office/drawing/2014/main" val="2687378804"/>
                  </a:ext>
                </a:extLst>
              </a:tr>
              <a:tr h="264077">
                <a:tc>
                  <a:txBody>
                    <a:bodyPr/>
                    <a:lstStyle/>
                    <a:p>
                      <a:r>
                        <a:rPr lang="en-US" sz="1400" b="1" dirty="0"/>
                        <a:t>North</a:t>
                      </a:r>
                      <a:endParaRPr lang="en-IN" sz="1400" b="1" dirty="0"/>
                    </a:p>
                  </a:txBody>
                  <a:tcPr/>
                </a:tc>
                <a:tc>
                  <a:txBody>
                    <a:bodyPr/>
                    <a:lstStyle/>
                    <a:p>
                      <a:r>
                        <a:rPr lang="en-US" sz="1400" b="1" dirty="0"/>
                        <a:t>4,300</a:t>
                      </a:r>
                      <a:endParaRPr lang="en-IN" sz="1400" b="1" dirty="0"/>
                    </a:p>
                  </a:txBody>
                  <a:tcPr/>
                </a:tc>
                <a:extLst>
                  <a:ext uri="{0D108BD9-81ED-4DB2-BD59-A6C34878D82A}">
                    <a16:rowId xmlns:a16="http://schemas.microsoft.com/office/drawing/2014/main" val="1906182276"/>
                  </a:ext>
                </a:extLst>
              </a:tr>
              <a:tr h="309445">
                <a:tc>
                  <a:txBody>
                    <a:bodyPr/>
                    <a:lstStyle/>
                    <a:p>
                      <a:r>
                        <a:rPr lang="en-US" sz="1400" b="1" dirty="0"/>
                        <a:t>West</a:t>
                      </a:r>
                      <a:endParaRPr lang="en-IN" sz="1400" b="1" dirty="0"/>
                    </a:p>
                  </a:txBody>
                  <a:tcPr/>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US" sz="1400" b="1" dirty="0"/>
                        <a:t>4,666</a:t>
                      </a:r>
                    </a:p>
                  </a:txBody>
                  <a:tcPr/>
                </a:tc>
                <a:extLst>
                  <a:ext uri="{0D108BD9-81ED-4DB2-BD59-A6C34878D82A}">
                    <a16:rowId xmlns:a16="http://schemas.microsoft.com/office/drawing/2014/main" val="3728397124"/>
                  </a:ext>
                </a:extLst>
              </a:tr>
              <a:tr h="264077">
                <a:tc>
                  <a:txBody>
                    <a:bodyPr/>
                    <a:lstStyle/>
                    <a:p>
                      <a:r>
                        <a:rPr lang="en-US" sz="1400" b="1" dirty="0"/>
                        <a:t>South</a:t>
                      </a:r>
                      <a:endParaRPr lang="en-IN" sz="1400" b="1" dirty="0"/>
                    </a:p>
                  </a:txBody>
                  <a:tcPr/>
                </a:tc>
                <a:tc>
                  <a:txBody>
                    <a:bodyPr/>
                    <a:lstStyle/>
                    <a:p>
                      <a:r>
                        <a:rPr lang="en-US" sz="1400" b="1" dirty="0"/>
                        <a:t>29,283</a:t>
                      </a:r>
                      <a:endParaRPr lang="en-IN" sz="1400" b="1" dirty="0"/>
                    </a:p>
                  </a:txBody>
                  <a:tcPr/>
                </a:tc>
                <a:extLst>
                  <a:ext uri="{0D108BD9-81ED-4DB2-BD59-A6C34878D82A}">
                    <a16:rowId xmlns:a16="http://schemas.microsoft.com/office/drawing/2014/main" val="3150601746"/>
                  </a:ext>
                </a:extLst>
              </a:tr>
            </a:tbl>
          </a:graphicData>
        </a:graphic>
      </p:graphicFrame>
      <p:graphicFrame>
        <p:nvGraphicFramePr>
          <p:cNvPr id="7" name="Chart 6">
            <a:extLst>
              <a:ext uri="{FF2B5EF4-FFF2-40B4-BE49-F238E27FC236}">
                <a16:creationId xmlns:a16="http://schemas.microsoft.com/office/drawing/2014/main" id="{86989A5E-A803-AEB4-F7C3-7FF31246D0CD}"/>
              </a:ext>
            </a:extLst>
          </p:cNvPr>
          <p:cNvGraphicFramePr>
            <a:graphicFrameLocks/>
          </p:cNvGraphicFramePr>
          <p:nvPr>
            <p:extLst>
              <p:ext uri="{D42A27DB-BD31-4B8C-83A1-F6EECF244321}">
                <p14:modId xmlns:p14="http://schemas.microsoft.com/office/powerpoint/2010/main" val="389900733"/>
              </p:ext>
            </p:extLst>
          </p:nvPr>
        </p:nvGraphicFramePr>
        <p:xfrm>
          <a:off x="0" y="777766"/>
          <a:ext cx="4866290" cy="60802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66292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06A78-44A0-F86C-147E-21627BE57C7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9BDEB37-D48E-A0AB-753A-0134C759EC70}"/>
              </a:ext>
            </a:extLst>
          </p:cNvPr>
          <p:cNvSpPr txBox="1"/>
          <p:nvPr/>
        </p:nvSpPr>
        <p:spPr>
          <a:xfrm>
            <a:off x="1586204" y="-106681"/>
            <a:ext cx="7367362" cy="738664"/>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r>
              <a:rPr lang="en-IN" sz="2400" b="1" dirty="0">
                <a:solidFill>
                  <a:srgbClr val="00B050"/>
                </a:solidFill>
              </a:rPr>
              <a:t>BEHAVIOUR OF NON DISCOUNT SEEKER </a:t>
            </a:r>
          </a:p>
        </p:txBody>
      </p:sp>
      <p:graphicFrame>
        <p:nvGraphicFramePr>
          <p:cNvPr id="5" name="Chart 4">
            <a:extLst>
              <a:ext uri="{FF2B5EF4-FFF2-40B4-BE49-F238E27FC236}">
                <a16:creationId xmlns:a16="http://schemas.microsoft.com/office/drawing/2014/main" id="{1B4CAC6E-F06E-8EE2-3641-614B54D199D4}"/>
              </a:ext>
            </a:extLst>
          </p:cNvPr>
          <p:cNvGraphicFramePr>
            <a:graphicFrameLocks/>
          </p:cNvGraphicFramePr>
          <p:nvPr>
            <p:extLst>
              <p:ext uri="{D42A27DB-BD31-4B8C-83A1-F6EECF244321}">
                <p14:modId xmlns:p14="http://schemas.microsoft.com/office/powerpoint/2010/main" val="700301717"/>
              </p:ext>
            </p:extLst>
          </p:nvPr>
        </p:nvGraphicFramePr>
        <p:xfrm>
          <a:off x="105104" y="902006"/>
          <a:ext cx="8848462" cy="59559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554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CE16-EC45-0BB9-7B15-0260EE4C852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86002E4-1547-63E3-3AC2-48A376140576}"/>
              </a:ext>
            </a:extLst>
          </p:cNvPr>
          <p:cNvSpPr txBox="1"/>
          <p:nvPr/>
        </p:nvSpPr>
        <p:spPr>
          <a:xfrm>
            <a:off x="1611172" y="-207263"/>
            <a:ext cx="7816646" cy="738664"/>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r>
              <a:rPr lang="en-IN" sz="2400" b="1" dirty="0">
                <a:solidFill>
                  <a:srgbClr val="00B050"/>
                </a:solidFill>
              </a:rPr>
              <a:t>BEHAVIOUR OF NON DISCOUNT SEEKER </a:t>
            </a:r>
          </a:p>
        </p:txBody>
      </p:sp>
      <p:graphicFrame>
        <p:nvGraphicFramePr>
          <p:cNvPr id="4" name="Chart 3">
            <a:extLst>
              <a:ext uri="{FF2B5EF4-FFF2-40B4-BE49-F238E27FC236}">
                <a16:creationId xmlns:a16="http://schemas.microsoft.com/office/drawing/2014/main" id="{88EEFFD2-59A6-14C9-EA67-67258FBF132E}"/>
              </a:ext>
            </a:extLst>
          </p:cNvPr>
          <p:cNvGraphicFramePr>
            <a:graphicFrameLocks/>
          </p:cNvGraphicFramePr>
          <p:nvPr>
            <p:extLst>
              <p:ext uri="{D42A27DB-BD31-4B8C-83A1-F6EECF244321}">
                <p14:modId xmlns:p14="http://schemas.microsoft.com/office/powerpoint/2010/main" val="2622060974"/>
              </p:ext>
            </p:extLst>
          </p:nvPr>
        </p:nvGraphicFramePr>
        <p:xfrm>
          <a:off x="200607" y="898526"/>
          <a:ext cx="4644662" cy="57996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B087ED9-F0B2-4237-EC0D-2B0DAD7F8607}"/>
              </a:ext>
            </a:extLst>
          </p:cNvPr>
          <p:cNvGraphicFramePr>
            <a:graphicFrameLocks/>
          </p:cNvGraphicFramePr>
          <p:nvPr>
            <p:extLst>
              <p:ext uri="{D42A27DB-BD31-4B8C-83A1-F6EECF244321}">
                <p14:modId xmlns:p14="http://schemas.microsoft.com/office/powerpoint/2010/main" val="483409946"/>
              </p:ext>
            </p:extLst>
          </p:nvPr>
        </p:nvGraphicFramePr>
        <p:xfrm>
          <a:off x="4572000" y="893162"/>
          <a:ext cx="4100805" cy="447226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le 5">
            <a:extLst>
              <a:ext uri="{FF2B5EF4-FFF2-40B4-BE49-F238E27FC236}">
                <a16:creationId xmlns:a16="http://schemas.microsoft.com/office/drawing/2014/main" id="{E5973654-2CC2-6792-DBAA-EB2A0C56B71D}"/>
              </a:ext>
            </a:extLst>
          </p:cNvPr>
          <p:cNvGraphicFramePr>
            <a:graphicFrameLocks noGrp="1"/>
          </p:cNvGraphicFramePr>
          <p:nvPr>
            <p:extLst>
              <p:ext uri="{D42A27DB-BD31-4B8C-83A1-F6EECF244321}">
                <p14:modId xmlns:p14="http://schemas.microsoft.com/office/powerpoint/2010/main" val="2387719073"/>
              </p:ext>
            </p:extLst>
          </p:nvPr>
        </p:nvGraphicFramePr>
        <p:xfrm>
          <a:off x="5434054" y="4965184"/>
          <a:ext cx="2903701" cy="1524000"/>
        </p:xfrm>
        <a:graphic>
          <a:graphicData uri="http://schemas.openxmlformats.org/drawingml/2006/table">
            <a:tbl>
              <a:tblPr firstRow="1" bandRow="1">
                <a:tableStyleId>{5C22544A-7EE6-4342-B048-85BDC9FD1C3A}</a:tableStyleId>
              </a:tblPr>
              <a:tblGrid>
                <a:gridCol w="1225175">
                  <a:extLst>
                    <a:ext uri="{9D8B030D-6E8A-4147-A177-3AD203B41FA5}">
                      <a16:colId xmlns:a16="http://schemas.microsoft.com/office/drawing/2014/main" val="489455576"/>
                    </a:ext>
                  </a:extLst>
                </a:gridCol>
                <a:gridCol w="1678526">
                  <a:extLst>
                    <a:ext uri="{9D8B030D-6E8A-4147-A177-3AD203B41FA5}">
                      <a16:colId xmlns:a16="http://schemas.microsoft.com/office/drawing/2014/main" val="224399587"/>
                    </a:ext>
                  </a:extLst>
                </a:gridCol>
              </a:tblGrid>
              <a:tr h="269240">
                <a:tc>
                  <a:txBody>
                    <a:bodyPr/>
                    <a:lstStyle/>
                    <a:p>
                      <a:r>
                        <a:rPr lang="en-IN" sz="1400" dirty="0"/>
                        <a:t>Region</a:t>
                      </a:r>
                    </a:p>
                  </a:txBody>
                  <a:tcPr/>
                </a:tc>
                <a:tc>
                  <a:txBody>
                    <a:bodyPr/>
                    <a:lstStyle/>
                    <a:p>
                      <a:r>
                        <a:rPr lang="en-IN" sz="1400" dirty="0"/>
                        <a:t>No. of </a:t>
                      </a:r>
                      <a:r>
                        <a:rPr lang="en-IN" sz="1200" dirty="0"/>
                        <a:t>Customers</a:t>
                      </a:r>
                    </a:p>
                  </a:txBody>
                  <a:tcPr/>
                </a:tc>
                <a:extLst>
                  <a:ext uri="{0D108BD9-81ED-4DB2-BD59-A6C34878D82A}">
                    <a16:rowId xmlns:a16="http://schemas.microsoft.com/office/drawing/2014/main" val="2564149984"/>
                  </a:ext>
                </a:extLst>
              </a:tr>
              <a:tr h="227881">
                <a:tc>
                  <a:txBody>
                    <a:bodyPr/>
                    <a:lstStyle/>
                    <a:p>
                      <a:r>
                        <a:rPr lang="en-US" sz="1400" dirty="0"/>
                        <a:t>East	</a:t>
                      </a:r>
                    </a:p>
                  </a:txBody>
                  <a:tcPr/>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US" sz="1400" dirty="0"/>
                        <a:t>946</a:t>
                      </a:r>
                    </a:p>
                  </a:txBody>
                  <a:tcPr/>
                </a:tc>
                <a:extLst>
                  <a:ext uri="{0D108BD9-81ED-4DB2-BD59-A6C34878D82A}">
                    <a16:rowId xmlns:a16="http://schemas.microsoft.com/office/drawing/2014/main" val="2631838896"/>
                  </a:ext>
                </a:extLst>
              </a:tr>
              <a:tr h="269240">
                <a:tc>
                  <a:txBody>
                    <a:bodyPr/>
                    <a:lstStyle/>
                    <a:p>
                      <a:r>
                        <a:rPr lang="en-US" sz="1400" dirty="0"/>
                        <a:t>North</a:t>
                      </a:r>
                      <a:endParaRPr lang="en-IN" sz="1400" dirty="0"/>
                    </a:p>
                  </a:txBody>
                  <a:tcPr/>
                </a:tc>
                <a:tc>
                  <a:txBody>
                    <a:bodyPr/>
                    <a:lstStyle/>
                    <a:p>
                      <a:r>
                        <a:rPr lang="en-US" sz="1400" dirty="0"/>
                        <a:t>5,748</a:t>
                      </a:r>
                      <a:endParaRPr lang="en-IN" sz="1400" dirty="0"/>
                    </a:p>
                  </a:txBody>
                  <a:tcPr/>
                </a:tc>
                <a:extLst>
                  <a:ext uri="{0D108BD9-81ED-4DB2-BD59-A6C34878D82A}">
                    <a16:rowId xmlns:a16="http://schemas.microsoft.com/office/drawing/2014/main" val="1812959636"/>
                  </a:ext>
                </a:extLst>
              </a:tr>
              <a:tr h="269240">
                <a:tc>
                  <a:txBody>
                    <a:bodyPr/>
                    <a:lstStyle/>
                    <a:p>
                      <a:r>
                        <a:rPr lang="en-US" sz="1400" dirty="0"/>
                        <a:t>West</a:t>
                      </a:r>
                      <a:endParaRPr lang="en-IN" sz="1400" dirty="0"/>
                    </a:p>
                  </a:txBody>
                  <a:tcPr/>
                </a:tc>
                <a:tc>
                  <a:txBody>
                    <a:bodyPr/>
                    <a:lstStyle/>
                    <a:p>
                      <a:r>
                        <a:rPr lang="en-US" sz="1400" dirty="0"/>
                        <a:t>5,935</a:t>
                      </a:r>
                      <a:endParaRPr lang="en-IN" sz="1400" dirty="0"/>
                    </a:p>
                  </a:txBody>
                  <a:tcPr/>
                </a:tc>
                <a:extLst>
                  <a:ext uri="{0D108BD9-81ED-4DB2-BD59-A6C34878D82A}">
                    <a16:rowId xmlns:a16="http://schemas.microsoft.com/office/drawing/2014/main" val="4106565467"/>
                  </a:ext>
                </a:extLst>
              </a:tr>
              <a:tr h="269240">
                <a:tc>
                  <a:txBody>
                    <a:bodyPr/>
                    <a:lstStyle/>
                    <a:p>
                      <a:r>
                        <a:rPr lang="en-US" sz="1400" dirty="0"/>
                        <a:t>South</a:t>
                      </a:r>
                      <a:endParaRPr lang="en-IN" sz="1400" dirty="0"/>
                    </a:p>
                  </a:txBody>
                  <a:tcPr/>
                </a:tc>
                <a:tc>
                  <a:txBody>
                    <a:bodyPr/>
                    <a:lstStyle/>
                    <a:p>
                      <a:r>
                        <a:rPr lang="en-US" sz="1400" dirty="0"/>
                        <a:t>45,858</a:t>
                      </a:r>
                      <a:endParaRPr lang="en-IN" sz="1400" dirty="0"/>
                    </a:p>
                  </a:txBody>
                  <a:tcPr/>
                </a:tc>
                <a:extLst>
                  <a:ext uri="{0D108BD9-81ED-4DB2-BD59-A6C34878D82A}">
                    <a16:rowId xmlns:a16="http://schemas.microsoft.com/office/drawing/2014/main" val="362074081"/>
                  </a:ext>
                </a:extLst>
              </a:tr>
            </a:tbl>
          </a:graphicData>
        </a:graphic>
      </p:graphicFrame>
    </p:spTree>
    <p:extLst>
      <p:ext uri="{BB962C8B-B14F-4D97-AF65-F5344CB8AC3E}">
        <p14:creationId xmlns:p14="http://schemas.microsoft.com/office/powerpoint/2010/main" val="2772906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2752F-D1C3-E694-8603-55FDD028850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5593480-E812-8672-F465-33828179A246}"/>
              </a:ext>
            </a:extLst>
          </p:cNvPr>
          <p:cNvSpPr txBox="1"/>
          <p:nvPr/>
        </p:nvSpPr>
        <p:spPr>
          <a:xfrm>
            <a:off x="1958014" y="159862"/>
            <a:ext cx="7816646" cy="738664"/>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r>
              <a:rPr lang="en-IN" sz="2400" b="1" dirty="0">
                <a:solidFill>
                  <a:srgbClr val="00B050"/>
                </a:solidFill>
              </a:rPr>
              <a:t>CUSTOMER PREFERENCES ANALYSIS </a:t>
            </a:r>
          </a:p>
        </p:txBody>
      </p:sp>
      <p:graphicFrame>
        <p:nvGraphicFramePr>
          <p:cNvPr id="6" name="Chart 5">
            <a:extLst>
              <a:ext uri="{FF2B5EF4-FFF2-40B4-BE49-F238E27FC236}">
                <a16:creationId xmlns:a16="http://schemas.microsoft.com/office/drawing/2014/main" id="{8D98393F-F21C-D326-8782-63937A9F47B0}"/>
              </a:ext>
            </a:extLst>
          </p:cNvPr>
          <p:cNvGraphicFramePr>
            <a:graphicFrameLocks/>
          </p:cNvGraphicFramePr>
          <p:nvPr>
            <p:extLst>
              <p:ext uri="{D42A27DB-BD31-4B8C-83A1-F6EECF244321}">
                <p14:modId xmlns:p14="http://schemas.microsoft.com/office/powerpoint/2010/main" val="2438522310"/>
              </p:ext>
            </p:extLst>
          </p:nvPr>
        </p:nvGraphicFramePr>
        <p:xfrm>
          <a:off x="83976" y="1217878"/>
          <a:ext cx="4572000" cy="54802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a:extLst>
              <a:ext uri="{FF2B5EF4-FFF2-40B4-BE49-F238E27FC236}">
                <a16:creationId xmlns:a16="http://schemas.microsoft.com/office/drawing/2014/main" id="{1EB55825-6146-6C94-0AED-AD5A5FE76EC0}"/>
              </a:ext>
            </a:extLst>
          </p:cNvPr>
          <p:cNvGraphicFramePr>
            <a:graphicFrameLocks noGrp="1"/>
          </p:cNvGraphicFramePr>
          <p:nvPr>
            <p:extLst>
              <p:ext uri="{D42A27DB-BD31-4B8C-83A1-F6EECF244321}">
                <p14:modId xmlns:p14="http://schemas.microsoft.com/office/powerpoint/2010/main" val="294547195"/>
              </p:ext>
            </p:extLst>
          </p:nvPr>
        </p:nvGraphicFramePr>
        <p:xfrm>
          <a:off x="5646521" y="4930295"/>
          <a:ext cx="3116426" cy="1097280"/>
        </p:xfrm>
        <a:graphic>
          <a:graphicData uri="http://schemas.openxmlformats.org/drawingml/2006/table">
            <a:tbl>
              <a:tblPr firstRow="1" bandRow="1">
                <a:tableStyleId>{5C22544A-7EE6-4342-B048-85BDC9FD1C3A}</a:tableStyleId>
              </a:tblPr>
              <a:tblGrid>
                <a:gridCol w="1558213">
                  <a:extLst>
                    <a:ext uri="{9D8B030D-6E8A-4147-A177-3AD203B41FA5}">
                      <a16:colId xmlns:a16="http://schemas.microsoft.com/office/drawing/2014/main" val="4241442585"/>
                    </a:ext>
                  </a:extLst>
                </a:gridCol>
                <a:gridCol w="1558213">
                  <a:extLst>
                    <a:ext uri="{9D8B030D-6E8A-4147-A177-3AD203B41FA5}">
                      <a16:colId xmlns:a16="http://schemas.microsoft.com/office/drawing/2014/main" val="1167824203"/>
                    </a:ext>
                  </a:extLst>
                </a:gridCol>
              </a:tblGrid>
              <a:tr h="244929">
                <a:tc>
                  <a:txBody>
                    <a:bodyPr/>
                    <a:lstStyle/>
                    <a:p>
                      <a:r>
                        <a:rPr lang="en-IN" sz="1200" b="1" dirty="0"/>
                        <a:t>Channels</a:t>
                      </a:r>
                    </a:p>
                  </a:txBody>
                  <a:tcPr/>
                </a:tc>
                <a:tc>
                  <a:txBody>
                    <a:bodyPr/>
                    <a:lstStyle/>
                    <a:p>
                      <a:r>
                        <a:rPr lang="en-IN" sz="1200" b="1" dirty="0"/>
                        <a:t>No. of Customers</a:t>
                      </a:r>
                    </a:p>
                  </a:txBody>
                  <a:tcPr/>
                </a:tc>
                <a:extLst>
                  <a:ext uri="{0D108BD9-81ED-4DB2-BD59-A6C34878D82A}">
                    <a16:rowId xmlns:a16="http://schemas.microsoft.com/office/drawing/2014/main" val="979192650"/>
                  </a:ext>
                </a:extLst>
              </a:tr>
              <a:tr h="244929">
                <a:tc>
                  <a:txBody>
                    <a:bodyPr/>
                    <a:lstStyle/>
                    <a:p>
                      <a:r>
                        <a:rPr lang="fr-FR" sz="1200" b="1" dirty="0"/>
                        <a:t>Vouchers	</a:t>
                      </a:r>
                    </a:p>
                  </a:txBody>
                  <a:tcPr/>
                </a:tc>
                <a:tc>
                  <a:txBody>
                    <a:bodyPr/>
                    <a:lstStyle/>
                    <a:p>
                      <a:r>
                        <a:rPr lang="fr-FR" sz="1200" b="1" dirty="0"/>
                        <a:t>5,686</a:t>
                      </a:r>
                      <a:endParaRPr lang="en-IN" sz="1200" b="1" dirty="0"/>
                    </a:p>
                  </a:txBody>
                  <a:tcPr/>
                </a:tc>
                <a:extLst>
                  <a:ext uri="{0D108BD9-81ED-4DB2-BD59-A6C34878D82A}">
                    <a16:rowId xmlns:a16="http://schemas.microsoft.com/office/drawing/2014/main" val="1288020836"/>
                  </a:ext>
                </a:extLst>
              </a:tr>
              <a:tr h="244929">
                <a:tc>
                  <a:txBody>
                    <a:bodyPr/>
                    <a:lstStyle/>
                    <a:p>
                      <a:r>
                        <a:rPr lang="fr-FR" sz="1200" b="1" dirty="0" err="1"/>
                        <a:t>Credit</a:t>
                      </a:r>
                      <a:r>
                        <a:rPr lang="fr-FR" sz="1200" b="1" dirty="0"/>
                        <a:t> </a:t>
                      </a:r>
                      <a:r>
                        <a:rPr lang="fr-FR" sz="1200" b="1" dirty="0" err="1"/>
                        <a:t>Card</a:t>
                      </a:r>
                      <a:endParaRPr lang="en-IN" sz="1200" b="1" dirty="0"/>
                    </a:p>
                  </a:txBody>
                  <a:tcPr/>
                </a:tc>
                <a:tc>
                  <a:txBody>
                    <a:bodyPr/>
                    <a:lstStyle/>
                    <a:p>
                      <a:r>
                        <a:rPr lang="fr-FR" sz="1200" b="1" dirty="0"/>
                        <a:t>75,927</a:t>
                      </a:r>
                      <a:endParaRPr lang="en-IN" sz="1200" b="1" dirty="0"/>
                    </a:p>
                  </a:txBody>
                  <a:tcPr/>
                </a:tc>
                <a:extLst>
                  <a:ext uri="{0D108BD9-81ED-4DB2-BD59-A6C34878D82A}">
                    <a16:rowId xmlns:a16="http://schemas.microsoft.com/office/drawing/2014/main" val="426078686"/>
                  </a:ext>
                </a:extLst>
              </a:tr>
              <a:tr h="244929">
                <a:tc>
                  <a:txBody>
                    <a:bodyPr/>
                    <a:lstStyle/>
                    <a:p>
                      <a:r>
                        <a:rPr lang="fr-FR" sz="1200" b="1" dirty="0"/>
                        <a:t>UPI</a:t>
                      </a:r>
                      <a:endParaRPr lang="en-IN" sz="1200" b="1" dirty="0"/>
                    </a:p>
                  </a:txBody>
                  <a:tcPr/>
                </a:tc>
                <a:tc>
                  <a:txBody>
                    <a:bodyPr/>
                    <a:lstStyle/>
                    <a:p>
                      <a:r>
                        <a:rPr lang="fr-FR" sz="1200" b="1" dirty="0"/>
                        <a:t>19,572</a:t>
                      </a:r>
                      <a:endParaRPr lang="en-IN" sz="1200" b="1" dirty="0"/>
                    </a:p>
                  </a:txBody>
                  <a:tcPr/>
                </a:tc>
                <a:extLst>
                  <a:ext uri="{0D108BD9-81ED-4DB2-BD59-A6C34878D82A}">
                    <a16:rowId xmlns:a16="http://schemas.microsoft.com/office/drawing/2014/main" val="777783015"/>
                  </a:ext>
                </a:extLst>
              </a:tr>
            </a:tbl>
          </a:graphicData>
        </a:graphic>
      </p:graphicFrame>
      <p:graphicFrame>
        <p:nvGraphicFramePr>
          <p:cNvPr id="9" name="Chart 8">
            <a:extLst>
              <a:ext uri="{FF2B5EF4-FFF2-40B4-BE49-F238E27FC236}">
                <a16:creationId xmlns:a16="http://schemas.microsoft.com/office/drawing/2014/main" id="{01572BAF-82E9-99CF-14C7-B049C2C192DC}"/>
              </a:ext>
            </a:extLst>
          </p:cNvPr>
          <p:cNvGraphicFramePr>
            <a:graphicFrameLocks/>
          </p:cNvGraphicFramePr>
          <p:nvPr>
            <p:extLst>
              <p:ext uri="{D42A27DB-BD31-4B8C-83A1-F6EECF244321}">
                <p14:modId xmlns:p14="http://schemas.microsoft.com/office/powerpoint/2010/main" val="2261080541"/>
              </p:ext>
            </p:extLst>
          </p:nvPr>
        </p:nvGraphicFramePr>
        <p:xfrm>
          <a:off x="4889242" y="1217878"/>
          <a:ext cx="4170782" cy="37124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7474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EE6E2-BEFC-C0BC-B0E8-7B1A56473C8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577EFAF-EC58-8313-C667-0AEA2ED2CC85}"/>
              </a:ext>
            </a:extLst>
          </p:cNvPr>
          <p:cNvSpPr txBox="1"/>
          <p:nvPr/>
        </p:nvSpPr>
        <p:spPr>
          <a:xfrm>
            <a:off x="247211" y="256428"/>
            <a:ext cx="7816646" cy="415498"/>
          </a:xfrm>
          <a:prstGeom prst="rect">
            <a:avLst/>
          </a:prstGeom>
          <a:noFill/>
        </p:spPr>
        <p:txBody>
          <a:bodyPr wrap="square" rtlCol="0">
            <a:spAutoFit/>
          </a:bodyPr>
          <a:lstStyle/>
          <a:p>
            <a:r>
              <a:rPr lang="en-IN" sz="2100" b="1" dirty="0">
                <a:solidFill>
                  <a:srgbClr val="00B050"/>
                </a:solidFill>
              </a:rPr>
              <a:t>ER DIAGRAM (DATA 	DICTIONARY)</a:t>
            </a:r>
          </a:p>
        </p:txBody>
      </p:sp>
      <p:pic>
        <p:nvPicPr>
          <p:cNvPr id="5" name="Picture 4">
            <a:extLst>
              <a:ext uri="{FF2B5EF4-FFF2-40B4-BE49-F238E27FC236}">
                <a16:creationId xmlns:a16="http://schemas.microsoft.com/office/drawing/2014/main" id="{201D63CB-9368-2680-0CFD-5CCC9883053B}"/>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val="0"/>
              </a:ext>
            </a:extLst>
          </a:blip>
          <a:srcRect t="3646"/>
          <a:stretch/>
        </p:blipFill>
        <p:spPr>
          <a:xfrm>
            <a:off x="142435" y="1190624"/>
            <a:ext cx="8839640" cy="5229225"/>
          </a:xfrm>
          <a:prstGeom prst="rect">
            <a:avLst/>
          </a:prstGeom>
          <a:ln w="28575">
            <a:solidFill>
              <a:schemeClr val="bg1"/>
            </a:solidFill>
          </a:ln>
        </p:spPr>
      </p:pic>
    </p:spTree>
    <p:extLst>
      <p:ext uri="{BB962C8B-B14F-4D97-AF65-F5344CB8AC3E}">
        <p14:creationId xmlns:p14="http://schemas.microsoft.com/office/powerpoint/2010/main" val="2656898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F4446-4014-17AE-3155-3FC746E530B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24B1CE3-9B7D-8164-9404-A47F1596F259}"/>
              </a:ext>
            </a:extLst>
          </p:cNvPr>
          <p:cNvSpPr txBox="1"/>
          <p:nvPr/>
        </p:nvSpPr>
        <p:spPr>
          <a:xfrm>
            <a:off x="2042097" y="-323900"/>
            <a:ext cx="7816646" cy="1015663"/>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pPr algn="l"/>
            <a:endParaRPr lang="en-IN" sz="1800" b="0" i="0" u="none" strike="noStrike" baseline="0" dirty="0">
              <a:solidFill>
                <a:srgbClr val="000000"/>
              </a:solidFill>
              <a:latin typeface="Raleway" pitchFamily="2" charset="0"/>
            </a:endParaRPr>
          </a:p>
          <a:p>
            <a:r>
              <a:rPr lang="en-IN" sz="2400" b="1" dirty="0">
                <a:solidFill>
                  <a:srgbClr val="00B050"/>
                </a:solidFill>
              </a:rPr>
              <a:t>CUSTOMER PREFERENCES ANALYSIS </a:t>
            </a:r>
          </a:p>
        </p:txBody>
      </p:sp>
      <p:graphicFrame>
        <p:nvGraphicFramePr>
          <p:cNvPr id="3" name="Chart 2">
            <a:extLst>
              <a:ext uri="{FF2B5EF4-FFF2-40B4-BE49-F238E27FC236}">
                <a16:creationId xmlns:a16="http://schemas.microsoft.com/office/drawing/2014/main" id="{A92F98CA-6365-A7B9-8B16-A8D757566C3C}"/>
              </a:ext>
            </a:extLst>
          </p:cNvPr>
          <p:cNvGraphicFramePr>
            <a:graphicFrameLocks/>
          </p:cNvGraphicFramePr>
          <p:nvPr>
            <p:extLst>
              <p:ext uri="{D42A27DB-BD31-4B8C-83A1-F6EECF244321}">
                <p14:modId xmlns:p14="http://schemas.microsoft.com/office/powerpoint/2010/main" val="3713037440"/>
              </p:ext>
            </p:extLst>
          </p:nvPr>
        </p:nvGraphicFramePr>
        <p:xfrm>
          <a:off x="168166" y="691763"/>
          <a:ext cx="8818179" cy="59823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1586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F83D9-9BFE-B7FD-7558-1DADBA987A8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488C40F-5B39-3D07-1ABD-8B949C65058A}"/>
              </a:ext>
            </a:extLst>
          </p:cNvPr>
          <p:cNvSpPr txBox="1"/>
          <p:nvPr/>
        </p:nvSpPr>
        <p:spPr>
          <a:xfrm>
            <a:off x="1958014" y="159862"/>
            <a:ext cx="7816646" cy="738664"/>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r>
              <a:rPr lang="en-IN" sz="2400" b="1" dirty="0">
                <a:solidFill>
                  <a:srgbClr val="00B050"/>
                </a:solidFill>
              </a:rPr>
              <a:t>CUSTOMER PREFERENCES ANALYSIS </a:t>
            </a:r>
          </a:p>
        </p:txBody>
      </p:sp>
      <p:graphicFrame>
        <p:nvGraphicFramePr>
          <p:cNvPr id="3" name="Chart 2">
            <a:extLst>
              <a:ext uri="{FF2B5EF4-FFF2-40B4-BE49-F238E27FC236}">
                <a16:creationId xmlns:a16="http://schemas.microsoft.com/office/drawing/2014/main" id="{5914E348-BDAF-216D-B9DC-A793EFCF97A4}"/>
              </a:ext>
            </a:extLst>
          </p:cNvPr>
          <p:cNvGraphicFramePr>
            <a:graphicFrameLocks/>
          </p:cNvGraphicFramePr>
          <p:nvPr>
            <p:extLst>
              <p:ext uri="{D42A27DB-BD31-4B8C-83A1-F6EECF244321}">
                <p14:modId xmlns:p14="http://schemas.microsoft.com/office/powerpoint/2010/main" val="2893424583"/>
              </p:ext>
            </p:extLst>
          </p:nvPr>
        </p:nvGraphicFramePr>
        <p:xfrm>
          <a:off x="317242" y="1105676"/>
          <a:ext cx="3666930" cy="559246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A1B241D3-F156-5E40-148F-3F43218F67EC}"/>
              </a:ext>
            </a:extLst>
          </p:cNvPr>
          <p:cNvGraphicFramePr>
            <a:graphicFrameLocks/>
          </p:cNvGraphicFramePr>
          <p:nvPr>
            <p:extLst>
              <p:ext uri="{D42A27DB-BD31-4B8C-83A1-F6EECF244321}">
                <p14:modId xmlns:p14="http://schemas.microsoft.com/office/powerpoint/2010/main" val="4189951971"/>
              </p:ext>
            </p:extLst>
          </p:nvPr>
        </p:nvGraphicFramePr>
        <p:xfrm>
          <a:off x="4889242" y="1198983"/>
          <a:ext cx="4549726" cy="32746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F0C23479-D989-7199-5626-204A27923682}"/>
              </a:ext>
            </a:extLst>
          </p:cNvPr>
          <p:cNvGraphicFramePr>
            <a:graphicFrameLocks noGrp="1"/>
          </p:cNvGraphicFramePr>
          <p:nvPr>
            <p:extLst>
              <p:ext uri="{D42A27DB-BD31-4B8C-83A1-F6EECF244321}">
                <p14:modId xmlns:p14="http://schemas.microsoft.com/office/powerpoint/2010/main" val="1837555464"/>
              </p:ext>
            </p:extLst>
          </p:nvPr>
        </p:nvGraphicFramePr>
        <p:xfrm>
          <a:off x="5349016" y="4881777"/>
          <a:ext cx="3264042" cy="1390220"/>
        </p:xfrm>
        <a:graphic>
          <a:graphicData uri="http://schemas.openxmlformats.org/drawingml/2006/table">
            <a:tbl>
              <a:tblPr firstRow="1" bandRow="1">
                <a:tableStyleId>{5C22544A-7EE6-4342-B048-85BDC9FD1C3A}</a:tableStyleId>
              </a:tblPr>
              <a:tblGrid>
                <a:gridCol w="1776728">
                  <a:extLst>
                    <a:ext uri="{9D8B030D-6E8A-4147-A177-3AD203B41FA5}">
                      <a16:colId xmlns:a16="http://schemas.microsoft.com/office/drawing/2014/main" val="2577553147"/>
                    </a:ext>
                  </a:extLst>
                </a:gridCol>
                <a:gridCol w="1487314">
                  <a:extLst>
                    <a:ext uri="{9D8B030D-6E8A-4147-A177-3AD203B41FA5}">
                      <a16:colId xmlns:a16="http://schemas.microsoft.com/office/drawing/2014/main" val="2127962969"/>
                    </a:ext>
                  </a:extLst>
                </a:gridCol>
              </a:tblGrid>
              <a:tr h="237656">
                <a:tc>
                  <a:txBody>
                    <a:bodyPr/>
                    <a:lstStyle/>
                    <a:p>
                      <a:r>
                        <a:rPr lang="en-IN" sz="1200" b="1" dirty="0"/>
                        <a:t>Payment Method</a:t>
                      </a:r>
                    </a:p>
                  </a:txBody>
                  <a:tcPr/>
                </a:tc>
                <a:tc>
                  <a:txBody>
                    <a:bodyPr/>
                    <a:lstStyle/>
                    <a:p>
                      <a:r>
                        <a:rPr lang="en-IN" sz="1200" b="1" dirty="0"/>
                        <a:t>No. of Customers</a:t>
                      </a:r>
                    </a:p>
                  </a:txBody>
                  <a:tcPr/>
                </a:tc>
                <a:extLst>
                  <a:ext uri="{0D108BD9-81ED-4DB2-BD59-A6C34878D82A}">
                    <a16:rowId xmlns:a16="http://schemas.microsoft.com/office/drawing/2014/main" val="2709202244"/>
                  </a:ext>
                </a:extLst>
              </a:tr>
              <a:tr h="237656">
                <a:tc>
                  <a:txBody>
                    <a:bodyPr/>
                    <a:lstStyle/>
                    <a:p>
                      <a:r>
                        <a:rPr lang="en-US" sz="1200" b="1" dirty="0"/>
                        <a:t>Credit Card	</a:t>
                      </a:r>
                    </a:p>
                  </a:txBody>
                  <a:tcPr/>
                </a:tc>
                <a:tc>
                  <a:txBody>
                    <a:bodyPr/>
                    <a:lstStyle/>
                    <a:p>
                      <a:r>
                        <a:rPr lang="en-US" sz="1200" b="1" dirty="0"/>
                        <a:t>74,497</a:t>
                      </a:r>
                      <a:endParaRPr lang="en-IN" sz="1200" b="1" dirty="0"/>
                    </a:p>
                  </a:txBody>
                  <a:tcPr/>
                </a:tc>
                <a:extLst>
                  <a:ext uri="{0D108BD9-81ED-4DB2-BD59-A6C34878D82A}">
                    <a16:rowId xmlns:a16="http://schemas.microsoft.com/office/drawing/2014/main" val="1577540644"/>
                  </a:ext>
                </a:extLst>
              </a:tr>
              <a:tr h="237656">
                <a:tc>
                  <a:txBody>
                    <a:bodyPr/>
                    <a:lstStyle/>
                    <a:p>
                      <a:r>
                        <a:rPr lang="en-US" sz="1200" b="1" dirty="0"/>
                        <a:t>UPI/Cash</a:t>
                      </a:r>
                      <a:endParaRPr lang="en-IN" sz="1200" b="1" dirty="0"/>
                    </a:p>
                  </a:txBody>
                  <a:tcPr/>
                </a:tc>
                <a:tc>
                  <a:txBody>
                    <a:bodyPr/>
                    <a:lstStyle/>
                    <a:p>
                      <a:r>
                        <a:rPr lang="en-US" sz="1200" b="1" dirty="0"/>
                        <a:t>19,315</a:t>
                      </a:r>
                      <a:endParaRPr lang="en-IN" sz="1200" b="1" dirty="0"/>
                    </a:p>
                  </a:txBody>
                  <a:tcPr/>
                </a:tc>
                <a:extLst>
                  <a:ext uri="{0D108BD9-81ED-4DB2-BD59-A6C34878D82A}">
                    <a16:rowId xmlns:a16="http://schemas.microsoft.com/office/drawing/2014/main" val="424117296"/>
                  </a:ext>
                </a:extLst>
              </a:tr>
              <a:tr h="292940">
                <a:tc>
                  <a:txBody>
                    <a:bodyPr/>
                    <a:lstStyle/>
                    <a:p>
                      <a:r>
                        <a:rPr lang="en-US" sz="1200" b="1" dirty="0"/>
                        <a:t>Debit card	</a:t>
                      </a:r>
                      <a:endParaRPr lang="en-IN" sz="1200" b="1" dirty="0"/>
                    </a:p>
                  </a:txBody>
                  <a:tcPr/>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US" sz="1200" b="1" dirty="0"/>
                        <a:t>1,489</a:t>
                      </a:r>
                    </a:p>
                  </a:txBody>
                  <a:tcPr/>
                </a:tc>
                <a:extLst>
                  <a:ext uri="{0D108BD9-81ED-4DB2-BD59-A6C34878D82A}">
                    <a16:rowId xmlns:a16="http://schemas.microsoft.com/office/drawing/2014/main" val="2289653670"/>
                  </a:ext>
                </a:extLst>
              </a:tr>
              <a:tr h="237656">
                <a:tc>
                  <a:txBody>
                    <a:bodyPr/>
                    <a:lstStyle/>
                    <a:p>
                      <a:r>
                        <a:rPr lang="en-US" sz="1200" b="1" dirty="0"/>
                        <a:t>voucher</a:t>
                      </a:r>
                      <a:endParaRPr lang="en-IN" sz="1200" b="1" dirty="0"/>
                    </a:p>
                  </a:txBody>
                  <a:tcPr/>
                </a:tc>
                <a:tc>
                  <a:txBody>
                    <a:bodyPr/>
                    <a:lstStyle/>
                    <a:p>
                      <a:r>
                        <a:rPr lang="en-US" sz="1200" b="1" dirty="0"/>
                        <a:t>3,708</a:t>
                      </a:r>
                      <a:endParaRPr lang="en-IN" sz="1200" b="1" dirty="0"/>
                    </a:p>
                  </a:txBody>
                  <a:tcPr/>
                </a:tc>
                <a:extLst>
                  <a:ext uri="{0D108BD9-81ED-4DB2-BD59-A6C34878D82A}">
                    <a16:rowId xmlns:a16="http://schemas.microsoft.com/office/drawing/2014/main" val="4249509261"/>
                  </a:ext>
                </a:extLst>
              </a:tr>
            </a:tbl>
          </a:graphicData>
        </a:graphic>
      </p:graphicFrame>
    </p:spTree>
    <p:extLst>
      <p:ext uri="{BB962C8B-B14F-4D97-AF65-F5344CB8AC3E}">
        <p14:creationId xmlns:p14="http://schemas.microsoft.com/office/powerpoint/2010/main" val="1227188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AC4C8-A1FE-8EDD-6E34-31882428DAA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9BAC0E-B1D2-CD2D-83F5-80998F50097B}"/>
              </a:ext>
            </a:extLst>
          </p:cNvPr>
          <p:cNvSpPr txBox="1"/>
          <p:nvPr/>
        </p:nvSpPr>
        <p:spPr>
          <a:xfrm>
            <a:off x="1958014" y="159862"/>
            <a:ext cx="7816646" cy="738664"/>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r>
              <a:rPr lang="en-IN" sz="2400" b="1" dirty="0">
                <a:solidFill>
                  <a:srgbClr val="00B050"/>
                </a:solidFill>
              </a:rPr>
              <a:t>CUSTOMER PREFERENCES ANALYSIS </a:t>
            </a:r>
          </a:p>
        </p:txBody>
      </p:sp>
      <p:sp>
        <p:nvSpPr>
          <p:cNvPr id="7" name="TextBox 6">
            <a:extLst>
              <a:ext uri="{FF2B5EF4-FFF2-40B4-BE49-F238E27FC236}">
                <a16:creationId xmlns:a16="http://schemas.microsoft.com/office/drawing/2014/main" id="{7CEBA3FE-BC06-8055-9086-C0B8A719FAA2}"/>
              </a:ext>
            </a:extLst>
          </p:cNvPr>
          <p:cNvSpPr txBox="1"/>
          <p:nvPr/>
        </p:nvSpPr>
        <p:spPr>
          <a:xfrm>
            <a:off x="907401" y="1120676"/>
            <a:ext cx="7105261" cy="4616648"/>
          </a:xfrm>
          <a:prstGeom prst="rect">
            <a:avLst/>
          </a:prstGeom>
          <a:noFill/>
        </p:spPr>
        <p:txBody>
          <a:bodyPr wrap="square">
            <a:spAutoFit/>
          </a:bodyPr>
          <a:lstStyle/>
          <a:p>
            <a:pPr algn="l"/>
            <a:endParaRPr lang="en-IN" sz="1400" b="0" i="1" u="sng" strike="noStrike" baseline="0" dirty="0">
              <a:solidFill>
                <a:srgbClr val="000000"/>
              </a:solidFill>
              <a:latin typeface="Calibri" panose="020F0502020204030204" pitchFamily="34" charset="0"/>
            </a:endParaRPr>
          </a:p>
          <a:p>
            <a:r>
              <a:rPr lang="en-US" sz="1400" b="1" i="1" u="sng" strike="noStrike" baseline="0" dirty="0">
                <a:latin typeface="Calibri" panose="020F0502020204030204" pitchFamily="34" charset="0"/>
              </a:rPr>
              <a:t>One-Time Buyers vs Repeat Buyers</a:t>
            </a:r>
            <a:endParaRPr lang="en-US" sz="1400" b="0" i="1" u="sng" strike="noStrike" baseline="0" dirty="0">
              <a:latin typeface="Calibri" panose="020F0502020204030204" pitchFamily="34" charset="0"/>
            </a:endParaRPr>
          </a:p>
          <a:p>
            <a:r>
              <a:rPr lang="en-US" sz="1400" b="0" i="0" u="none" strike="noStrike" baseline="0" dirty="0">
                <a:latin typeface="Calibri" panose="020F0502020204030204" pitchFamily="34" charset="0"/>
              </a:rPr>
              <a:t>Observation: The customer base has significantly high number of one-time buyers (96.7K) compared to repeat buyers (36)</a:t>
            </a:r>
          </a:p>
          <a:p>
            <a:r>
              <a:rPr lang="en-US" sz="1400" b="0" i="0" u="none" strike="noStrike" baseline="0" dirty="0" err="1">
                <a:latin typeface="Calibri" panose="020F0502020204030204" pitchFamily="34" charset="0"/>
              </a:rPr>
              <a:t>Recommendation</a:t>
            </a:r>
            <a:r>
              <a:rPr lang="en-US" sz="1400" b="1" i="0" u="none" strike="noStrike" baseline="0" dirty="0" err="1">
                <a:latin typeface="Calibri" panose="020F0502020204030204" pitchFamily="34" charset="0"/>
              </a:rPr>
              <a:t>:</a:t>
            </a:r>
            <a:r>
              <a:rPr lang="en-US" sz="1400" b="0" i="0" u="none" strike="noStrike" baseline="0" dirty="0" err="1">
                <a:latin typeface="Calibri" panose="020F0502020204030204" pitchFamily="34" charset="0"/>
              </a:rPr>
              <a:t>Introduce</a:t>
            </a:r>
            <a:r>
              <a:rPr lang="en-US" sz="1400" b="0" i="0" u="none" strike="noStrike" baseline="0" dirty="0">
                <a:latin typeface="Calibri" panose="020F0502020204030204" pitchFamily="34" charset="0"/>
              </a:rPr>
              <a:t> loyalty programs or personalized marketing to encourage repeat purchases.</a:t>
            </a:r>
          </a:p>
          <a:p>
            <a:r>
              <a:rPr lang="en-IN" sz="1400" b="1" i="1" u="sng" strike="noStrike" baseline="0" dirty="0">
                <a:latin typeface="Calibri" panose="020F0502020204030204" pitchFamily="34" charset="0"/>
              </a:rPr>
              <a:t>Gender Distribution</a:t>
            </a:r>
            <a:endParaRPr lang="en-IN" sz="1400" b="0" i="1" u="sng" strike="noStrike" baseline="0" dirty="0">
              <a:latin typeface="Calibri" panose="020F0502020204030204" pitchFamily="34" charset="0"/>
            </a:endParaRPr>
          </a:p>
          <a:p>
            <a:r>
              <a:rPr lang="en-US" sz="1400" b="0" i="0" u="none" strike="noStrike" baseline="0" dirty="0">
                <a:latin typeface="Calibri" panose="020F0502020204030204" pitchFamily="34" charset="0"/>
              </a:rPr>
              <a:t>Observation: The customer base has more female customers (67.61 k) than male (29.19K). Female customers contributed to a higher sales percentage than males.</a:t>
            </a:r>
          </a:p>
          <a:p>
            <a:r>
              <a:rPr lang="en-IN" sz="1400" b="1" i="1" u="sng" strike="noStrike" baseline="0" dirty="0">
                <a:latin typeface="Calibri" panose="020F0502020204030204" pitchFamily="34" charset="0"/>
              </a:rPr>
              <a:t>Customer Segmentation by Revenue</a:t>
            </a:r>
            <a:endParaRPr lang="en-IN" sz="1400" b="0" i="1" u="sng" strike="noStrike" baseline="0" dirty="0">
              <a:latin typeface="Calibri" panose="020F0502020204030204" pitchFamily="34" charset="0"/>
            </a:endParaRPr>
          </a:p>
          <a:p>
            <a:r>
              <a:rPr lang="en-IN" sz="1400" b="0" i="0" u="none" strike="noStrike" baseline="0" dirty="0">
                <a:latin typeface="Calibri" panose="020F0502020204030204" pitchFamily="34" charset="0"/>
              </a:rPr>
              <a:t>Observation:</a:t>
            </a:r>
          </a:p>
          <a:p>
            <a:r>
              <a:rPr lang="en-US" sz="1400" b="0" i="0" u="none" strike="noStrike" baseline="0" dirty="0">
                <a:latin typeface="Calibri" panose="020F0502020204030204" pitchFamily="34" charset="0"/>
              </a:rPr>
              <a:t>The majority of customers fall into the low-revenue segment, generating less than 1.5K revenue.</a:t>
            </a:r>
          </a:p>
          <a:p>
            <a:r>
              <a:rPr lang="en-US" sz="1400" b="0" i="0" u="none" strike="noStrike" baseline="0" dirty="0">
                <a:latin typeface="Calibri" panose="020F0502020204030204" pitchFamily="34" charset="0"/>
              </a:rPr>
              <a:t>Medium-revenue customers (1.5K to 3K revenue) are fewer in number compared to low-revenue customers.</a:t>
            </a:r>
          </a:p>
          <a:p>
            <a:r>
              <a:rPr lang="en-US" sz="1400" b="0" i="0" u="none" strike="noStrike" baseline="0" dirty="0">
                <a:latin typeface="Calibri" panose="020F0502020204030204" pitchFamily="34" charset="0"/>
              </a:rPr>
              <a:t>High-revenue customers are significantly lower than the above.</a:t>
            </a:r>
          </a:p>
          <a:p>
            <a:r>
              <a:rPr lang="en-IN" sz="1400" b="0" i="0" u="none" strike="noStrike" baseline="0" dirty="0">
                <a:latin typeface="Calibri" panose="020F0502020204030204" pitchFamily="34" charset="0"/>
              </a:rPr>
              <a:t>Recommendations</a:t>
            </a:r>
          </a:p>
          <a:p>
            <a:r>
              <a:rPr lang="en-US" sz="1400" b="0" i="0" u="none" strike="noStrike" baseline="0" dirty="0">
                <a:latin typeface="Calibri" panose="020F0502020204030204" pitchFamily="34" charset="0"/>
              </a:rPr>
              <a:t>Targeted </a:t>
            </a:r>
            <a:r>
              <a:rPr lang="en-US" sz="1400" b="0" i="0" u="none" strike="noStrike" baseline="0" dirty="0" err="1">
                <a:latin typeface="Calibri" panose="020F0502020204030204" pitchFamily="34" charset="0"/>
              </a:rPr>
              <a:t>Marketing:Focus</a:t>
            </a:r>
            <a:r>
              <a:rPr lang="en-US" sz="1400" b="0" i="0" u="none" strike="noStrike" baseline="0" dirty="0">
                <a:latin typeface="Calibri" panose="020F0502020204030204" pitchFamily="34" charset="0"/>
              </a:rPr>
              <a:t> marketing efforts on converting low-revenue customers to medium-revenue customers by offering personalized promotions and loyalty programs.</a:t>
            </a:r>
          </a:p>
          <a:p>
            <a:r>
              <a:rPr lang="en-US" sz="1400" b="0" i="0" u="none" strike="noStrike" baseline="0" dirty="0">
                <a:latin typeface="Calibri" panose="020F0502020204030204" pitchFamily="34" charset="0"/>
              </a:rPr>
              <a:t>Customer </a:t>
            </a:r>
            <a:r>
              <a:rPr lang="en-US" sz="1400" b="0" i="0" u="none" strike="noStrike" baseline="0" dirty="0" err="1">
                <a:latin typeface="Calibri" panose="020F0502020204030204" pitchFamily="34" charset="0"/>
              </a:rPr>
              <a:t>Retention:Implement</a:t>
            </a:r>
            <a:r>
              <a:rPr lang="en-US" sz="1400" b="0" i="0" u="none" strike="noStrike" baseline="0" dirty="0">
                <a:latin typeface="Calibri" panose="020F0502020204030204" pitchFamily="34" charset="0"/>
              </a:rPr>
              <a:t> strategies to retain medium-revenue customers and encourage them to move to high-revenue segment.</a:t>
            </a:r>
            <a:endParaRPr lang="en-IN" sz="1400" dirty="0"/>
          </a:p>
        </p:txBody>
      </p:sp>
    </p:spTree>
    <p:extLst>
      <p:ext uri="{BB962C8B-B14F-4D97-AF65-F5344CB8AC3E}">
        <p14:creationId xmlns:p14="http://schemas.microsoft.com/office/powerpoint/2010/main" val="3550787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C5151-943E-C332-FB73-5F5C527F5C6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56F2CC-1E16-FEE2-51D1-859B7D2C6699}"/>
              </a:ext>
            </a:extLst>
          </p:cNvPr>
          <p:cNvSpPr txBox="1"/>
          <p:nvPr/>
        </p:nvSpPr>
        <p:spPr>
          <a:xfrm>
            <a:off x="1958014" y="159862"/>
            <a:ext cx="7816646" cy="738664"/>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r>
              <a:rPr lang="en-IN" sz="2400" b="1" dirty="0">
                <a:solidFill>
                  <a:srgbClr val="00B050"/>
                </a:solidFill>
              </a:rPr>
              <a:t>CUSTOMER BEHAVIOUR </a:t>
            </a:r>
          </a:p>
        </p:txBody>
      </p:sp>
      <p:sp>
        <p:nvSpPr>
          <p:cNvPr id="7" name="TextBox 6">
            <a:extLst>
              <a:ext uri="{FF2B5EF4-FFF2-40B4-BE49-F238E27FC236}">
                <a16:creationId xmlns:a16="http://schemas.microsoft.com/office/drawing/2014/main" id="{52D56C33-A9B9-A95B-C672-69EB219943FB}"/>
              </a:ext>
            </a:extLst>
          </p:cNvPr>
          <p:cNvSpPr txBox="1"/>
          <p:nvPr/>
        </p:nvSpPr>
        <p:spPr>
          <a:xfrm>
            <a:off x="1143000" y="898526"/>
            <a:ext cx="7329196" cy="4524315"/>
          </a:xfrm>
          <a:prstGeom prst="rect">
            <a:avLst/>
          </a:prstGeom>
          <a:noFill/>
        </p:spPr>
        <p:txBody>
          <a:bodyPr wrap="square">
            <a:spAutoFit/>
          </a:bodyPr>
          <a:lstStyle/>
          <a:p>
            <a:pPr algn="l"/>
            <a:endParaRPr lang="en-IN" sz="1600" b="0" i="0" u="none" strike="noStrike" baseline="0" dirty="0">
              <a:solidFill>
                <a:srgbClr val="000000"/>
              </a:solidFill>
              <a:latin typeface="Calibri" panose="020F0502020204030204" pitchFamily="34" charset="0"/>
            </a:endParaRPr>
          </a:p>
          <a:p>
            <a:r>
              <a:rPr lang="en-IN" sz="1600" b="1" i="1" u="sng" strike="noStrike" baseline="0" dirty="0">
                <a:latin typeface="Calibri" panose="020F0502020204030204" pitchFamily="34" charset="0"/>
              </a:rPr>
              <a:t>RFM Segmentation</a:t>
            </a:r>
            <a:endParaRPr lang="en-IN" sz="1600" b="0" i="1" u="sng" strike="noStrike" baseline="0" dirty="0">
              <a:latin typeface="Calibri" panose="020F0502020204030204" pitchFamily="34" charset="0"/>
            </a:endParaRPr>
          </a:p>
          <a:p>
            <a:r>
              <a:rPr lang="en-IN" sz="1600" b="1" i="0" u="none" strike="noStrike" baseline="0" dirty="0">
                <a:latin typeface="Calibri" panose="020F0502020204030204" pitchFamily="34" charset="0"/>
              </a:rPr>
              <a:t>Observations:</a:t>
            </a:r>
            <a:endParaRPr lang="en-IN" sz="1600" b="0" i="0" u="none" strike="noStrike" baseline="0" dirty="0">
              <a:latin typeface="Calibri" panose="020F0502020204030204" pitchFamily="34" charset="0"/>
            </a:endParaRPr>
          </a:p>
          <a:p>
            <a:r>
              <a:rPr lang="en-US" sz="1600" b="0" i="0" u="none" strike="noStrike" baseline="0" dirty="0">
                <a:latin typeface="Calibri" panose="020F0502020204030204" pitchFamily="34" charset="0"/>
              </a:rPr>
              <a:t>The majority of customers fall into the Standard segment 34.17K ( 28.47% )</a:t>
            </a:r>
          </a:p>
          <a:p>
            <a:r>
              <a:rPr lang="en-US" sz="1600" b="0" i="0" u="none" strike="noStrike" baseline="0" dirty="0">
                <a:latin typeface="Calibri" panose="020F0502020204030204" pitchFamily="34" charset="0"/>
              </a:rPr>
              <a:t>The distribution indicates that a large portion of customers are in the lower-value Standard segment, with fewer customers in the higher-value Gold and Platinum segments.</a:t>
            </a:r>
          </a:p>
          <a:p>
            <a:endParaRPr lang="en-IN" sz="1600" b="0" i="0" u="none" strike="noStrike" baseline="0" dirty="0">
              <a:latin typeface="Calibri" panose="020F0502020204030204" pitchFamily="34" charset="0"/>
            </a:endParaRPr>
          </a:p>
          <a:p>
            <a:r>
              <a:rPr lang="en-IN" sz="1600" b="1" i="0" u="none" strike="noStrike" baseline="0" dirty="0">
                <a:latin typeface="Calibri" panose="020F0502020204030204" pitchFamily="34" charset="0"/>
              </a:rPr>
              <a:t>Recommendations:</a:t>
            </a:r>
            <a:endParaRPr lang="en-IN" sz="1600" b="0" i="0" u="none" strike="noStrike" baseline="0" dirty="0">
              <a:latin typeface="Calibri" panose="020F0502020204030204" pitchFamily="34" charset="0"/>
            </a:endParaRPr>
          </a:p>
          <a:p>
            <a:r>
              <a:rPr lang="en-US" sz="1600" b="0" i="0" u="none" strike="noStrike" baseline="0" dirty="0">
                <a:latin typeface="Calibri" panose="020F0502020204030204" pitchFamily="34" charset="0"/>
              </a:rPr>
              <a:t>Develop targeted strategies to move customers from the Standard segment to higher-value segments like Gold and Platinum. This could include personalized offers, exclusive deals, and enhanced customer service.</a:t>
            </a:r>
          </a:p>
          <a:p>
            <a:r>
              <a:rPr lang="en-US" sz="1600" b="0" i="0" u="none" strike="noStrike" baseline="0" dirty="0">
                <a:latin typeface="Calibri" panose="020F0502020204030204" pitchFamily="34" charset="0"/>
              </a:rPr>
              <a:t>Implement retention programs for Gold and Platinum customers to maintain their loyalty and encourage higher spending. Offer exclusive benefits and rewards to these high-value customers.</a:t>
            </a:r>
          </a:p>
          <a:p>
            <a:r>
              <a:rPr lang="en-US" sz="1600" b="0" i="0" u="none" strike="noStrike" baseline="0" dirty="0">
                <a:latin typeface="Calibri" panose="020F0502020204030204" pitchFamily="34" charset="0"/>
              </a:rPr>
              <a:t>Educate customers in the Standard segment about the benefits of moving to higher-value segments. Highlight the advantages of frequent purchases and higher spending, such as access to premium products and services</a:t>
            </a:r>
          </a:p>
        </p:txBody>
      </p:sp>
    </p:spTree>
    <p:extLst>
      <p:ext uri="{BB962C8B-B14F-4D97-AF65-F5344CB8AC3E}">
        <p14:creationId xmlns:p14="http://schemas.microsoft.com/office/powerpoint/2010/main" val="4155796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EF453-A0EB-176E-786E-A69E071B562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A8B9362-208A-32B1-B4C5-D55CF962589A}"/>
              </a:ext>
            </a:extLst>
          </p:cNvPr>
          <p:cNvSpPr txBox="1"/>
          <p:nvPr/>
        </p:nvSpPr>
        <p:spPr>
          <a:xfrm>
            <a:off x="1958014" y="159862"/>
            <a:ext cx="7816646" cy="738664"/>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r>
              <a:rPr lang="en-IN" sz="2400" b="1" dirty="0">
                <a:solidFill>
                  <a:srgbClr val="00B050"/>
                </a:solidFill>
              </a:rPr>
              <a:t>CUSTOMER  BEHAVIOUR</a:t>
            </a:r>
          </a:p>
        </p:txBody>
      </p:sp>
      <p:sp>
        <p:nvSpPr>
          <p:cNvPr id="7" name="TextBox 6">
            <a:extLst>
              <a:ext uri="{FF2B5EF4-FFF2-40B4-BE49-F238E27FC236}">
                <a16:creationId xmlns:a16="http://schemas.microsoft.com/office/drawing/2014/main" id="{2DC86BF6-6C2E-51CA-5147-4A2D9DEDF19E}"/>
              </a:ext>
            </a:extLst>
          </p:cNvPr>
          <p:cNvSpPr txBox="1"/>
          <p:nvPr/>
        </p:nvSpPr>
        <p:spPr>
          <a:xfrm>
            <a:off x="1063690" y="968514"/>
            <a:ext cx="7455159" cy="4770537"/>
          </a:xfrm>
          <a:prstGeom prst="rect">
            <a:avLst/>
          </a:prstGeom>
          <a:noFill/>
        </p:spPr>
        <p:txBody>
          <a:bodyPr wrap="square">
            <a:spAutoFit/>
          </a:bodyPr>
          <a:lstStyle/>
          <a:p>
            <a:pPr algn="l"/>
            <a:endParaRPr lang="en-IN" sz="1600" b="0" i="0" u="none" strike="noStrike" baseline="0" dirty="0">
              <a:solidFill>
                <a:srgbClr val="000000"/>
              </a:solidFill>
              <a:latin typeface="Calibri" panose="020F0502020204030204" pitchFamily="34" charset="0"/>
            </a:endParaRPr>
          </a:p>
          <a:p>
            <a:r>
              <a:rPr lang="en-IN" sz="1600" b="1" i="0" u="none" strike="noStrike" baseline="0" dirty="0">
                <a:latin typeface="Calibri" panose="020F0502020204030204" pitchFamily="34" charset="0"/>
              </a:rPr>
              <a:t>Discount Seekers Analysis :</a:t>
            </a:r>
            <a:endParaRPr lang="en-IN" sz="1600" b="0" i="0" u="none" strike="noStrike" baseline="0" dirty="0">
              <a:latin typeface="Calibri" panose="020F0502020204030204" pitchFamily="34" charset="0"/>
            </a:endParaRPr>
          </a:p>
          <a:p>
            <a:r>
              <a:rPr lang="en-IN" sz="1600" b="1" i="0" u="none" strike="noStrike" baseline="0" dirty="0">
                <a:latin typeface="Calibri" panose="020F0502020204030204" pitchFamily="34" charset="0"/>
              </a:rPr>
              <a:t>Observation:</a:t>
            </a:r>
            <a:endParaRPr lang="en-IN" sz="1600" b="0" i="0" u="none" strike="noStrike" baseline="0" dirty="0">
              <a:latin typeface="Calibri" panose="020F0502020204030204" pitchFamily="34" charset="0"/>
            </a:endParaRPr>
          </a:p>
          <a:p>
            <a:r>
              <a:rPr lang="en-US" sz="1600" b="0" i="0" u="none" strike="noStrike" baseline="0" dirty="0">
                <a:latin typeface="Calibri" panose="020F0502020204030204" pitchFamily="34" charset="0"/>
              </a:rPr>
              <a:t>There are more non-discount seeker customers (57.72K) compared to discount seekers (39.08K).</a:t>
            </a:r>
          </a:p>
          <a:p>
            <a:r>
              <a:rPr lang="en-US" sz="1600" b="0" i="0" u="none" strike="noStrike" baseline="0" dirty="0">
                <a:latin typeface="Calibri" panose="020F0502020204030204" pitchFamily="34" charset="0"/>
              </a:rPr>
              <a:t>Discount seeking customer’s mostly preferred stores in States like Andhra Pradesh (Store : ST103) and Gujarat are (Store: ST143) indicating these stores have a high engagement with discount seeking customer</a:t>
            </a:r>
          </a:p>
          <a:p>
            <a:r>
              <a:rPr lang="en-US" sz="1600" b="0" i="0" u="none" strike="noStrike" baseline="0" dirty="0">
                <a:latin typeface="Calibri" panose="020F0502020204030204" pitchFamily="34" charset="0"/>
              </a:rPr>
              <a:t>The South region was seen to have the highest percentage of unique customers seeking discount.</a:t>
            </a:r>
          </a:p>
          <a:p>
            <a:r>
              <a:rPr lang="en-IN" sz="1600" b="1" i="0" u="none" strike="noStrike" baseline="0" dirty="0">
                <a:latin typeface="Calibri" panose="020F0502020204030204" pitchFamily="34" charset="0"/>
              </a:rPr>
              <a:t>Recommendations:</a:t>
            </a:r>
            <a:endParaRPr lang="en-IN" sz="1600" b="0" i="0" u="none" strike="noStrike" baseline="0" dirty="0">
              <a:latin typeface="Calibri" panose="020F0502020204030204" pitchFamily="34" charset="0"/>
            </a:endParaRPr>
          </a:p>
          <a:p>
            <a:r>
              <a:rPr lang="en-US" sz="1600" b="0" i="0" u="none" strike="noStrike" baseline="0" dirty="0">
                <a:latin typeface="Calibri" panose="020F0502020204030204" pitchFamily="34" charset="0"/>
              </a:rPr>
              <a:t>Analyze the strategies used by top-performing stores (ST103 and ST104) and replicate successful tactics in other stores.</a:t>
            </a:r>
          </a:p>
          <a:p>
            <a:r>
              <a:rPr lang="en-US" sz="1600" b="0" i="0" u="none" strike="noStrike" baseline="0" dirty="0">
                <a:latin typeface="Calibri" panose="020F0502020204030204" pitchFamily="34" charset="0"/>
              </a:rPr>
              <a:t>Develop targeted campaigns for discount seekers and non-discount seekers to maximize engagement and sales.</a:t>
            </a:r>
          </a:p>
          <a:p>
            <a:r>
              <a:rPr lang="en-US" sz="1600" b="0" i="0" u="none" strike="noStrike" baseline="0" dirty="0">
                <a:latin typeface="Calibri" panose="020F0502020204030204" pitchFamily="34" charset="0"/>
              </a:rPr>
              <a:t>Tailor discount promotions to regions with higher engagement, such as the South regions.</a:t>
            </a:r>
          </a:p>
          <a:p>
            <a:r>
              <a:rPr lang="en-US" sz="1600" b="0" i="0" u="none" strike="noStrike" baseline="0" dirty="0">
                <a:latin typeface="Calibri" panose="020F0502020204030204" pitchFamily="34" charset="0"/>
              </a:rPr>
              <a:t>Focus on states with high discounted customer counts for targeted marketing campaigns to boost sales and customer loyalty.</a:t>
            </a:r>
          </a:p>
        </p:txBody>
      </p:sp>
    </p:spTree>
    <p:extLst>
      <p:ext uri="{BB962C8B-B14F-4D97-AF65-F5344CB8AC3E}">
        <p14:creationId xmlns:p14="http://schemas.microsoft.com/office/powerpoint/2010/main" val="20965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0F021-0928-F011-5D54-4E07C545446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EDC6CA3-7C08-7C9C-CCAC-C10577B80E21}"/>
              </a:ext>
            </a:extLst>
          </p:cNvPr>
          <p:cNvSpPr txBox="1"/>
          <p:nvPr/>
        </p:nvSpPr>
        <p:spPr>
          <a:xfrm>
            <a:off x="2275255" y="0"/>
            <a:ext cx="7816646" cy="738664"/>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r>
              <a:rPr lang="en-IN" sz="2400" b="1" dirty="0">
                <a:solidFill>
                  <a:srgbClr val="00B050"/>
                </a:solidFill>
              </a:rPr>
              <a:t>CUSTOMER BEHAVIOUR</a:t>
            </a:r>
          </a:p>
        </p:txBody>
      </p:sp>
      <p:sp>
        <p:nvSpPr>
          <p:cNvPr id="7" name="TextBox 6">
            <a:extLst>
              <a:ext uri="{FF2B5EF4-FFF2-40B4-BE49-F238E27FC236}">
                <a16:creationId xmlns:a16="http://schemas.microsoft.com/office/drawing/2014/main" id="{CBF328A5-09E7-E789-F139-4D8D0C6CC2F2}"/>
              </a:ext>
            </a:extLst>
          </p:cNvPr>
          <p:cNvSpPr txBox="1"/>
          <p:nvPr/>
        </p:nvSpPr>
        <p:spPr>
          <a:xfrm>
            <a:off x="648478" y="920621"/>
            <a:ext cx="8010330" cy="5016758"/>
          </a:xfrm>
          <a:prstGeom prst="rect">
            <a:avLst/>
          </a:prstGeom>
          <a:noFill/>
        </p:spPr>
        <p:txBody>
          <a:bodyPr wrap="square">
            <a:spAutoFit/>
          </a:bodyPr>
          <a:lstStyle/>
          <a:p>
            <a:pPr algn="l"/>
            <a:endParaRPr lang="en-IN" sz="1600" b="0" i="0" u="none" strike="noStrike" baseline="0" dirty="0">
              <a:solidFill>
                <a:srgbClr val="000000"/>
              </a:solidFill>
              <a:latin typeface="Calibri" panose="020F0502020204030204" pitchFamily="34" charset="0"/>
            </a:endParaRPr>
          </a:p>
          <a:p>
            <a:r>
              <a:rPr lang="en-IN" sz="1600" b="1" i="0" u="none" strike="noStrike" baseline="0" dirty="0">
                <a:latin typeface="Calibri" panose="020F0502020204030204" pitchFamily="34" charset="0"/>
              </a:rPr>
              <a:t>Non-Discount Seeker Analysis</a:t>
            </a:r>
            <a:endParaRPr lang="en-IN" sz="1600" b="0" i="0" u="none" strike="noStrike" baseline="0" dirty="0">
              <a:latin typeface="Calibri" panose="020F0502020204030204" pitchFamily="34" charset="0"/>
            </a:endParaRPr>
          </a:p>
          <a:p>
            <a:r>
              <a:rPr lang="en-IN" sz="1600" b="1" i="0" u="none" strike="noStrike" baseline="0" dirty="0">
                <a:latin typeface="Calibri" panose="020F0502020204030204" pitchFamily="34" charset="0"/>
              </a:rPr>
              <a:t>Observations:</a:t>
            </a:r>
            <a:endParaRPr lang="en-IN" sz="1600" b="0" i="0" u="none" strike="noStrike" baseline="0" dirty="0">
              <a:latin typeface="Calibri" panose="020F0502020204030204" pitchFamily="34" charset="0"/>
            </a:endParaRPr>
          </a:p>
          <a:p>
            <a:r>
              <a:rPr lang="en-US" sz="1600" b="0" i="0" u="none" strike="noStrike" baseline="0" dirty="0">
                <a:latin typeface="Calibri" panose="020F0502020204030204" pitchFamily="34" charset="0"/>
              </a:rPr>
              <a:t>The southern region was seen to have the highest number of unique customers(78 %) with no preference on discounts indicating a strong preference for non-discounted purchases in this region. Out of the southern states Andhra Pradesh stands out with 45.41K unique customers with no preference on discounts.</a:t>
            </a:r>
          </a:p>
          <a:p>
            <a:r>
              <a:rPr lang="en-US" sz="1600" b="0" i="0" u="none" strike="noStrike" baseline="0" dirty="0">
                <a:latin typeface="Calibri" panose="020F0502020204030204" pitchFamily="34" charset="0"/>
              </a:rPr>
              <a:t>Store ID ST103 leads with 16.66K unique customers with no preference on discounts. Other top stores include ST143, ST132, ST106, and ST118.</a:t>
            </a:r>
          </a:p>
          <a:p>
            <a:endParaRPr lang="en-IN" sz="1600" b="0" i="0" u="none" strike="noStrike" baseline="0" dirty="0">
              <a:latin typeface="Calibri" panose="020F0502020204030204" pitchFamily="34" charset="0"/>
            </a:endParaRPr>
          </a:p>
          <a:p>
            <a:r>
              <a:rPr lang="en-IN" sz="1600" b="1" i="0" u="none" strike="noStrike" baseline="0" dirty="0">
                <a:latin typeface="Calibri" panose="020F0502020204030204" pitchFamily="34" charset="0"/>
              </a:rPr>
              <a:t>Recommendations:</a:t>
            </a:r>
            <a:endParaRPr lang="en-IN" sz="1600" b="0" i="0" u="none" strike="noStrike" baseline="0" dirty="0">
              <a:latin typeface="Calibri" panose="020F0502020204030204" pitchFamily="34" charset="0"/>
            </a:endParaRPr>
          </a:p>
          <a:p>
            <a:r>
              <a:rPr lang="en-US" sz="1600" b="0" i="0" u="none" strike="noStrike" baseline="0" dirty="0">
                <a:latin typeface="Calibri" panose="020F0502020204030204" pitchFamily="34" charset="0"/>
              </a:rPr>
              <a:t>Focus marketing efforts on the South region and Andhra Pradesh, as these areas have the highest concentration of non-discount seekers. Tailor campaigns to highlight the value and exclusivity of non-discounted products.</a:t>
            </a:r>
          </a:p>
          <a:p>
            <a:r>
              <a:rPr lang="en-US" sz="1600" b="0" i="0" u="none" strike="noStrike" baseline="0" dirty="0">
                <a:latin typeface="Calibri" panose="020F0502020204030204" pitchFamily="34" charset="0"/>
              </a:rPr>
              <a:t>Analyze the strategies and practices of top-performing stores like ST103 to identify key factors contributing to their success. Implement similar strategies in other stores to boost non-discounted sales.</a:t>
            </a:r>
          </a:p>
          <a:p>
            <a:r>
              <a:rPr lang="en-US" sz="1600" b="0" i="0" u="none" strike="noStrike" baseline="0" dirty="0">
                <a:latin typeface="Calibri" panose="020F0502020204030204" pitchFamily="34" charset="0"/>
              </a:rPr>
              <a:t>Develop loyalty programs and personalized offers for non-discount seekers to enhance their shopping experience and encourage repeat purchases. Highlight the benefits of non-discounted products, such as quality and  exclusively.</a:t>
            </a:r>
          </a:p>
        </p:txBody>
      </p:sp>
    </p:spTree>
    <p:extLst>
      <p:ext uri="{BB962C8B-B14F-4D97-AF65-F5344CB8AC3E}">
        <p14:creationId xmlns:p14="http://schemas.microsoft.com/office/powerpoint/2010/main" val="1788818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EFEC9-44E9-DAE1-E255-F109ACF034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4A4C1C1-E7A3-BCC1-3B0B-F77564C010FE}"/>
              </a:ext>
            </a:extLst>
          </p:cNvPr>
          <p:cNvSpPr txBox="1"/>
          <p:nvPr/>
        </p:nvSpPr>
        <p:spPr>
          <a:xfrm>
            <a:off x="1556797" y="2420304"/>
            <a:ext cx="7816646" cy="1200329"/>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pPr algn="l"/>
            <a:endParaRPr lang="en-IN" sz="1800" b="0" i="0" u="none" strike="noStrike" baseline="0" dirty="0">
              <a:solidFill>
                <a:srgbClr val="000000"/>
              </a:solidFill>
              <a:latin typeface="Raleway" pitchFamily="2" charset="0"/>
            </a:endParaRPr>
          </a:p>
          <a:p>
            <a:r>
              <a:rPr lang="en-IN" sz="3600" b="1" dirty="0">
                <a:solidFill>
                  <a:srgbClr val="00B050"/>
                </a:solidFill>
              </a:rPr>
              <a:t>SALES TREND ANALYSIS</a:t>
            </a:r>
          </a:p>
        </p:txBody>
      </p:sp>
    </p:spTree>
    <p:extLst>
      <p:ext uri="{BB962C8B-B14F-4D97-AF65-F5344CB8AC3E}">
        <p14:creationId xmlns:p14="http://schemas.microsoft.com/office/powerpoint/2010/main" val="22550579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00E0E-FC3D-A184-A269-B8DAE3C7CA9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6737367-127D-ED0C-995C-116BDA818F43}"/>
              </a:ext>
            </a:extLst>
          </p:cNvPr>
          <p:cNvSpPr txBox="1"/>
          <p:nvPr/>
        </p:nvSpPr>
        <p:spPr>
          <a:xfrm>
            <a:off x="1101994" y="-244070"/>
            <a:ext cx="7816646" cy="1015663"/>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pPr algn="l"/>
            <a:endParaRPr lang="en-IN" sz="1800" b="0" i="0" u="none" strike="noStrike" baseline="0" dirty="0">
              <a:solidFill>
                <a:srgbClr val="000000"/>
              </a:solidFill>
              <a:latin typeface="Raleway" pitchFamily="2" charset="0"/>
            </a:endParaRPr>
          </a:p>
          <a:p>
            <a:r>
              <a:rPr lang="en-IN" sz="2400" b="1" dirty="0">
                <a:solidFill>
                  <a:srgbClr val="00B050"/>
                </a:solidFill>
              </a:rPr>
              <a:t>SALES TRENDS, PATTERNS &amp; SEASONALITY-1 </a:t>
            </a:r>
          </a:p>
        </p:txBody>
      </p:sp>
      <p:graphicFrame>
        <p:nvGraphicFramePr>
          <p:cNvPr id="6" name="Chart 5">
            <a:extLst>
              <a:ext uri="{FF2B5EF4-FFF2-40B4-BE49-F238E27FC236}">
                <a16:creationId xmlns:a16="http://schemas.microsoft.com/office/drawing/2014/main" id="{7F9716CA-ED2B-198E-91AE-3C93C0C94747}"/>
              </a:ext>
            </a:extLst>
          </p:cNvPr>
          <p:cNvGraphicFramePr>
            <a:graphicFrameLocks/>
          </p:cNvGraphicFramePr>
          <p:nvPr>
            <p:extLst>
              <p:ext uri="{D42A27DB-BD31-4B8C-83A1-F6EECF244321}">
                <p14:modId xmlns:p14="http://schemas.microsoft.com/office/powerpoint/2010/main" val="2757745640"/>
              </p:ext>
            </p:extLst>
          </p:nvPr>
        </p:nvGraphicFramePr>
        <p:xfrm>
          <a:off x="-62843" y="1086903"/>
          <a:ext cx="9346328" cy="56998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42257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13C0B-3A35-CB46-8B30-A6AD7B28923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F554552-4FA7-BA70-C5F6-7138FA9AD368}"/>
              </a:ext>
            </a:extLst>
          </p:cNvPr>
          <p:cNvSpPr txBox="1"/>
          <p:nvPr/>
        </p:nvSpPr>
        <p:spPr>
          <a:xfrm>
            <a:off x="1041169" y="133003"/>
            <a:ext cx="7816646" cy="1015663"/>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pPr algn="l"/>
            <a:endParaRPr lang="en-IN" sz="1800" b="0" i="0" u="none" strike="noStrike" baseline="0" dirty="0">
              <a:solidFill>
                <a:srgbClr val="000000"/>
              </a:solidFill>
              <a:latin typeface="Raleway" pitchFamily="2" charset="0"/>
            </a:endParaRPr>
          </a:p>
          <a:p>
            <a:r>
              <a:rPr lang="en-IN" sz="2400" b="1" dirty="0">
                <a:solidFill>
                  <a:srgbClr val="00B050"/>
                </a:solidFill>
              </a:rPr>
              <a:t>SALES TRENDS, PATTERNS &amp; SEASONALITY-2</a:t>
            </a:r>
          </a:p>
        </p:txBody>
      </p:sp>
      <p:sp>
        <p:nvSpPr>
          <p:cNvPr id="4" name="TextBox 3">
            <a:extLst>
              <a:ext uri="{FF2B5EF4-FFF2-40B4-BE49-F238E27FC236}">
                <a16:creationId xmlns:a16="http://schemas.microsoft.com/office/drawing/2014/main" id="{00386262-3F4D-4A0E-662B-00FC9949314B}"/>
              </a:ext>
            </a:extLst>
          </p:cNvPr>
          <p:cNvSpPr txBox="1"/>
          <p:nvPr/>
        </p:nvSpPr>
        <p:spPr>
          <a:xfrm>
            <a:off x="1102475" y="1596796"/>
            <a:ext cx="6939049" cy="3631763"/>
          </a:xfrm>
          <a:prstGeom prst="rect">
            <a:avLst/>
          </a:prstGeom>
          <a:noFill/>
        </p:spPr>
        <p:txBody>
          <a:bodyPr wrap="square">
            <a:spAutoFit/>
          </a:bodyPr>
          <a:lstStyle/>
          <a:p>
            <a:pPr algn="l"/>
            <a:endParaRPr lang="en-IN" sz="1400" b="0" i="0" u="none" strike="noStrike" baseline="0" dirty="0">
              <a:solidFill>
                <a:srgbClr val="000000"/>
              </a:solidFill>
              <a:latin typeface="Arial" panose="020B0604020202020204" pitchFamily="34" charset="0"/>
            </a:endParaRPr>
          </a:p>
          <a:p>
            <a:pPr algn="l"/>
            <a:endParaRPr lang="en-IN" sz="1800" b="0" i="0" u="none" strike="noStrike" baseline="0" dirty="0">
              <a:solidFill>
                <a:srgbClr val="000000"/>
              </a:solidFill>
              <a:latin typeface="Calibri" panose="020F0502020204030204" pitchFamily="34" charset="0"/>
            </a:endParaRPr>
          </a:p>
          <a:p>
            <a:r>
              <a:rPr lang="en-IN" b="1" i="0" u="none" strike="noStrike" baseline="0" dirty="0">
                <a:latin typeface="Calibri" panose="020F0502020204030204" pitchFamily="34" charset="0"/>
              </a:rPr>
              <a:t>Observations</a:t>
            </a:r>
            <a:endParaRPr lang="en-IN" b="0" i="0" u="none" strike="noStrike" baseline="0" dirty="0">
              <a:latin typeface="Arial" panose="020B0604020202020204" pitchFamily="34" charset="0"/>
            </a:endParaRPr>
          </a:p>
          <a:p>
            <a:endParaRPr lang="en-IN" b="0" i="0" u="none" strike="noStrike" baseline="0" dirty="0">
              <a:latin typeface="Arial" panose="020B0604020202020204" pitchFamily="34" charset="0"/>
            </a:endParaRPr>
          </a:p>
          <a:p>
            <a:endParaRPr lang="en-IN" b="0" i="0" u="none" strike="noStrike" baseline="0" dirty="0">
              <a:latin typeface="Arial" panose="020B0604020202020204" pitchFamily="34" charset="0"/>
            </a:endParaRPr>
          </a:p>
          <a:p>
            <a:r>
              <a:rPr lang="en-US" b="1" i="0" u="none" strike="noStrike" baseline="0" dirty="0" err="1">
                <a:latin typeface="Calibri" panose="020F0502020204030204" pitchFamily="34" charset="0"/>
              </a:rPr>
              <a:t>Trend:</a:t>
            </a:r>
            <a:r>
              <a:rPr lang="en-US" b="0" i="0" u="none" strike="noStrike" baseline="0" dirty="0" err="1">
                <a:latin typeface="Calibri" panose="020F0502020204030204" pitchFamily="34" charset="0"/>
              </a:rPr>
              <a:t>The</a:t>
            </a:r>
            <a:r>
              <a:rPr lang="en-US" b="0" i="0" u="none" strike="noStrike" baseline="0" dirty="0">
                <a:latin typeface="Calibri" panose="020F0502020204030204" pitchFamily="34" charset="0"/>
              </a:rPr>
              <a:t> upward trend suggests that the business is growing or expanding</a:t>
            </a:r>
          </a:p>
          <a:p>
            <a:r>
              <a:rPr lang="en-US" b="1" i="0" u="none" strike="noStrike" baseline="0" dirty="0" err="1">
                <a:latin typeface="Calibri" panose="020F0502020204030204" pitchFamily="34" charset="0"/>
              </a:rPr>
              <a:t>Seasonality:</a:t>
            </a:r>
            <a:r>
              <a:rPr lang="en-US" b="0" i="0" u="none" strike="noStrike" baseline="0" dirty="0" err="1">
                <a:latin typeface="Calibri" panose="020F0502020204030204" pitchFamily="34" charset="0"/>
              </a:rPr>
              <a:t>The</a:t>
            </a:r>
            <a:r>
              <a:rPr lang="en-US" b="0" i="0" u="none" strike="noStrike" baseline="0" dirty="0">
                <a:latin typeface="Calibri" panose="020F0502020204030204" pitchFamily="34" charset="0"/>
              </a:rPr>
              <a:t> recurring peaks and troughs suggest that there are factors influencing sales that are cyclical or seasonal. These could be related to factors like holidays, weather, or economic conditions</a:t>
            </a:r>
          </a:p>
          <a:p>
            <a:r>
              <a:rPr lang="en-US" b="1" i="0" u="none" strike="noStrike" baseline="0" dirty="0" err="1">
                <a:latin typeface="Calibri" panose="020F0502020204030204" pitchFamily="34" charset="0"/>
              </a:rPr>
              <a:t>Correlation:</a:t>
            </a:r>
            <a:r>
              <a:rPr lang="en-US" b="0" i="0" u="none" strike="noStrike" baseline="0" dirty="0" err="1">
                <a:latin typeface="Calibri" panose="020F0502020204030204" pitchFamily="34" charset="0"/>
              </a:rPr>
              <a:t>The</a:t>
            </a:r>
            <a:r>
              <a:rPr lang="en-US" b="0" i="0" u="none" strike="noStrike" baseline="0" dirty="0">
                <a:latin typeface="Calibri" panose="020F0502020204030204" pitchFamily="34" charset="0"/>
              </a:rPr>
              <a:t> “Percentage contribution” line seems to follow the same seasonal pattern as the “Total Sales” line, indicating that the percentage is influenced by the overall sales volume.</a:t>
            </a:r>
          </a:p>
        </p:txBody>
      </p:sp>
    </p:spTree>
    <p:extLst>
      <p:ext uri="{BB962C8B-B14F-4D97-AF65-F5344CB8AC3E}">
        <p14:creationId xmlns:p14="http://schemas.microsoft.com/office/powerpoint/2010/main" val="98881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1BB6F-9154-E7DC-2DD1-7D04E36C177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889EBFF-629E-88C5-8A2B-B9A22CBDC216}"/>
              </a:ext>
            </a:extLst>
          </p:cNvPr>
          <p:cNvSpPr txBox="1"/>
          <p:nvPr/>
        </p:nvSpPr>
        <p:spPr>
          <a:xfrm>
            <a:off x="1177725" y="-128266"/>
            <a:ext cx="7816646" cy="1015663"/>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pPr algn="l"/>
            <a:endParaRPr lang="en-IN" sz="1800" b="0" i="0" u="none" strike="noStrike" baseline="0" dirty="0">
              <a:solidFill>
                <a:srgbClr val="000000"/>
              </a:solidFill>
              <a:latin typeface="Raleway" pitchFamily="2" charset="0"/>
            </a:endParaRPr>
          </a:p>
          <a:p>
            <a:r>
              <a:rPr lang="en-IN" sz="2400" b="1" dirty="0">
                <a:solidFill>
                  <a:srgbClr val="00B050"/>
                </a:solidFill>
              </a:rPr>
              <a:t>SALES TRENDS, PATTERNS &amp; SEASONALITY-3 </a:t>
            </a:r>
          </a:p>
        </p:txBody>
      </p:sp>
      <p:graphicFrame>
        <p:nvGraphicFramePr>
          <p:cNvPr id="3" name="Chart 2">
            <a:extLst>
              <a:ext uri="{FF2B5EF4-FFF2-40B4-BE49-F238E27FC236}">
                <a16:creationId xmlns:a16="http://schemas.microsoft.com/office/drawing/2014/main" id="{73E7F6EA-2342-BC2E-FF31-D78A791E95A6}"/>
              </a:ext>
            </a:extLst>
          </p:cNvPr>
          <p:cNvGraphicFramePr>
            <a:graphicFrameLocks/>
          </p:cNvGraphicFramePr>
          <p:nvPr>
            <p:extLst>
              <p:ext uri="{D42A27DB-BD31-4B8C-83A1-F6EECF244321}">
                <p14:modId xmlns:p14="http://schemas.microsoft.com/office/powerpoint/2010/main" val="2388434137"/>
              </p:ext>
            </p:extLst>
          </p:nvPr>
        </p:nvGraphicFramePr>
        <p:xfrm>
          <a:off x="166255" y="887398"/>
          <a:ext cx="8828116" cy="59706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161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CFC63-E042-54D6-6784-312DECB31EF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99A25A9-6F6D-3924-B322-AC9E79E10713}"/>
              </a:ext>
            </a:extLst>
          </p:cNvPr>
          <p:cNvSpPr txBox="1"/>
          <p:nvPr/>
        </p:nvSpPr>
        <p:spPr>
          <a:xfrm>
            <a:off x="247211" y="256428"/>
            <a:ext cx="7816646" cy="415498"/>
          </a:xfrm>
          <a:prstGeom prst="rect">
            <a:avLst/>
          </a:prstGeom>
          <a:noFill/>
        </p:spPr>
        <p:txBody>
          <a:bodyPr wrap="square" rtlCol="0">
            <a:spAutoFit/>
          </a:bodyPr>
          <a:lstStyle/>
          <a:p>
            <a:r>
              <a:rPr lang="en-IN" sz="2100" b="1" dirty="0">
                <a:solidFill>
                  <a:srgbClr val="00B050"/>
                </a:solidFill>
              </a:rPr>
              <a:t>CUSTOMER TABLE </a:t>
            </a:r>
          </a:p>
        </p:txBody>
      </p:sp>
      <p:graphicFrame>
        <p:nvGraphicFramePr>
          <p:cNvPr id="6" name="Table 5">
            <a:extLst>
              <a:ext uri="{FF2B5EF4-FFF2-40B4-BE49-F238E27FC236}">
                <a16:creationId xmlns:a16="http://schemas.microsoft.com/office/drawing/2014/main" id="{1ECAE710-7EC5-9B74-D671-476D1A366E1D}"/>
              </a:ext>
            </a:extLst>
          </p:cNvPr>
          <p:cNvGraphicFramePr>
            <a:graphicFrameLocks noGrp="1"/>
          </p:cNvGraphicFramePr>
          <p:nvPr>
            <p:extLst>
              <p:ext uri="{D42A27DB-BD31-4B8C-83A1-F6EECF244321}">
                <p14:modId xmlns:p14="http://schemas.microsoft.com/office/powerpoint/2010/main" val="399364761"/>
              </p:ext>
            </p:extLst>
          </p:nvPr>
        </p:nvGraphicFramePr>
        <p:xfrm>
          <a:off x="414864" y="1413935"/>
          <a:ext cx="7967136" cy="1529080"/>
        </p:xfrm>
        <a:graphic>
          <a:graphicData uri="http://schemas.openxmlformats.org/drawingml/2006/table">
            <a:tbl>
              <a:tblPr firstRow="1" bandRow="1">
                <a:tableStyleId>{5C22544A-7EE6-4342-B048-85BDC9FD1C3A}</a:tableStyleId>
              </a:tblPr>
              <a:tblGrid>
                <a:gridCol w="7967136">
                  <a:extLst>
                    <a:ext uri="{9D8B030D-6E8A-4147-A177-3AD203B41FA5}">
                      <a16:colId xmlns:a16="http://schemas.microsoft.com/office/drawing/2014/main" val="2685742568"/>
                    </a:ext>
                  </a:extLst>
                </a:gridCol>
              </a:tblGrid>
              <a:tr h="370840">
                <a:tc>
                  <a:txBody>
                    <a:bodyPr/>
                    <a:lstStyle/>
                    <a:p>
                      <a:pPr algn="ctr"/>
                      <a:r>
                        <a:rPr lang="en-IN" sz="1400" dirty="0"/>
                        <a:t>Data Audit</a:t>
                      </a:r>
                    </a:p>
                  </a:txBody>
                  <a:tcPr/>
                </a:tc>
                <a:extLst>
                  <a:ext uri="{0D108BD9-81ED-4DB2-BD59-A6C34878D82A}">
                    <a16:rowId xmlns:a16="http://schemas.microsoft.com/office/drawing/2014/main" val="3075530481"/>
                  </a:ext>
                </a:extLst>
              </a:tr>
              <a:tr h="370840">
                <a:tc>
                  <a:txBody>
                    <a:bodyPr/>
                    <a:lstStyle/>
                    <a:p>
                      <a:pPr marL="285750" indent="-285750">
                        <a:buFont typeface="Arial" panose="020B0604020202020204" pitchFamily="34" charset="0"/>
                        <a:buChar char="•"/>
                      </a:pPr>
                      <a:r>
                        <a:rPr lang="en-IN" sz="1400" dirty="0"/>
                        <a:t>96802 unique customer ids</a:t>
                      </a:r>
                    </a:p>
                    <a:p>
                      <a:pPr marL="285750" indent="-285750">
                        <a:buFont typeface="Arial" panose="020B0604020202020204" pitchFamily="34" charset="0"/>
                        <a:buChar char="•"/>
                      </a:pPr>
                      <a:r>
                        <a:rPr lang="en-IN" sz="1400" dirty="0"/>
                        <a:t>No missing values</a:t>
                      </a:r>
                    </a:p>
                    <a:p>
                      <a:pPr marL="285750" indent="-285750">
                        <a:buFont typeface="Arial" panose="020B0604020202020204" pitchFamily="34" charset="0"/>
                        <a:buChar char="•"/>
                      </a:pPr>
                      <a:r>
                        <a:rPr lang="en-IN" sz="1400" dirty="0"/>
                        <a:t>Distinct Customer City – 4110</a:t>
                      </a:r>
                    </a:p>
                    <a:p>
                      <a:pPr marL="285750" marR="0" lvl="0" indent="-285750" algn="l" defTabSz="45720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dirty="0"/>
                        <a:t>Distinct Customer State – 20</a:t>
                      </a:r>
                    </a:p>
                    <a:p>
                      <a:pPr marL="285750" indent="-285750">
                        <a:buFont typeface="Arial" panose="020B0604020202020204" pitchFamily="34" charset="0"/>
                        <a:buChar char="•"/>
                      </a:pPr>
                      <a:endParaRPr lang="en-IN" sz="1400" dirty="0"/>
                    </a:p>
                  </a:txBody>
                  <a:tcPr/>
                </a:tc>
                <a:extLst>
                  <a:ext uri="{0D108BD9-81ED-4DB2-BD59-A6C34878D82A}">
                    <a16:rowId xmlns:a16="http://schemas.microsoft.com/office/drawing/2014/main" val="902310354"/>
                  </a:ext>
                </a:extLst>
              </a:tr>
            </a:tbl>
          </a:graphicData>
        </a:graphic>
      </p:graphicFrame>
      <p:graphicFrame>
        <p:nvGraphicFramePr>
          <p:cNvPr id="7" name="Table 6">
            <a:extLst>
              <a:ext uri="{FF2B5EF4-FFF2-40B4-BE49-F238E27FC236}">
                <a16:creationId xmlns:a16="http://schemas.microsoft.com/office/drawing/2014/main" id="{D67856E3-5FE2-F40F-9FD1-43F39265A58D}"/>
              </a:ext>
            </a:extLst>
          </p:cNvPr>
          <p:cNvGraphicFramePr>
            <a:graphicFrameLocks noGrp="1"/>
          </p:cNvGraphicFramePr>
          <p:nvPr>
            <p:extLst>
              <p:ext uri="{D42A27DB-BD31-4B8C-83A1-F6EECF244321}">
                <p14:modId xmlns:p14="http://schemas.microsoft.com/office/powerpoint/2010/main" val="4046097386"/>
              </p:ext>
            </p:extLst>
          </p:nvPr>
        </p:nvGraphicFramePr>
        <p:xfrm>
          <a:off x="414863" y="3183466"/>
          <a:ext cx="7967135" cy="1463040"/>
        </p:xfrm>
        <a:graphic>
          <a:graphicData uri="http://schemas.openxmlformats.org/drawingml/2006/table">
            <a:tbl>
              <a:tblPr firstRow="1" bandRow="1">
                <a:tableStyleId>{5C22544A-7EE6-4342-B048-85BDC9FD1C3A}</a:tableStyleId>
              </a:tblPr>
              <a:tblGrid>
                <a:gridCol w="7967135">
                  <a:extLst>
                    <a:ext uri="{9D8B030D-6E8A-4147-A177-3AD203B41FA5}">
                      <a16:colId xmlns:a16="http://schemas.microsoft.com/office/drawing/2014/main" val="2685742568"/>
                    </a:ext>
                  </a:extLst>
                </a:gridCol>
              </a:tblGrid>
              <a:tr h="0">
                <a:tc>
                  <a:txBody>
                    <a:bodyPr/>
                    <a:lstStyle/>
                    <a:p>
                      <a:pPr algn="ctr"/>
                      <a:r>
                        <a:rPr lang="en-IN" sz="1400" dirty="0"/>
                        <a:t>Data </a:t>
                      </a:r>
                      <a:r>
                        <a:rPr lang="en-IN" sz="1400" b="1" kern="1200" dirty="0">
                          <a:solidFill>
                            <a:schemeClr val="lt1"/>
                          </a:solidFill>
                          <a:latin typeface="+mn-lt"/>
                          <a:ea typeface="+mn-ea"/>
                          <a:cs typeface="+mn-cs"/>
                        </a:rPr>
                        <a:t>Discrepancies</a:t>
                      </a:r>
                    </a:p>
                  </a:txBody>
                  <a:tcPr/>
                </a:tc>
                <a:extLst>
                  <a:ext uri="{0D108BD9-81ED-4DB2-BD59-A6C34878D82A}">
                    <a16:rowId xmlns:a16="http://schemas.microsoft.com/office/drawing/2014/main" val="3075530481"/>
                  </a:ext>
                </a:extLst>
              </a:tr>
              <a:tr h="370840">
                <a:tc>
                  <a:txBody>
                    <a:bodyPr/>
                    <a:lstStyle/>
                    <a:p>
                      <a:pPr marL="285750" indent="-285750">
                        <a:buFont typeface="Arial" panose="020B0604020202020204" pitchFamily="34" charset="0"/>
                        <a:buChar char="•"/>
                      </a:pPr>
                      <a:r>
                        <a:rPr lang="en-IN" sz="1400" dirty="0"/>
                        <a:t>No discrepancies</a:t>
                      </a:r>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a:p>
                      <a:pPr marL="285750" indent="-285750">
                        <a:buFont typeface="Arial" panose="020B0604020202020204" pitchFamily="34" charset="0"/>
                        <a:buChar char="•"/>
                      </a:pPr>
                      <a:endParaRPr lang="en-IN" sz="1400" dirty="0"/>
                    </a:p>
                  </a:txBody>
                  <a:tcPr/>
                </a:tc>
                <a:extLst>
                  <a:ext uri="{0D108BD9-81ED-4DB2-BD59-A6C34878D82A}">
                    <a16:rowId xmlns:a16="http://schemas.microsoft.com/office/drawing/2014/main" val="902310354"/>
                  </a:ext>
                </a:extLst>
              </a:tr>
            </a:tbl>
          </a:graphicData>
        </a:graphic>
      </p:graphicFrame>
    </p:spTree>
    <p:extLst>
      <p:ext uri="{BB962C8B-B14F-4D97-AF65-F5344CB8AC3E}">
        <p14:creationId xmlns:p14="http://schemas.microsoft.com/office/powerpoint/2010/main" val="21384720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0AF57-EA61-81A5-EC1A-9674799B56E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3D90A82-F5E9-63EC-61E8-61E27DC9AF01}"/>
              </a:ext>
            </a:extLst>
          </p:cNvPr>
          <p:cNvSpPr txBox="1"/>
          <p:nvPr/>
        </p:nvSpPr>
        <p:spPr>
          <a:xfrm>
            <a:off x="1159189" y="-58931"/>
            <a:ext cx="7816646" cy="738664"/>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r>
              <a:rPr lang="en-IN" sz="2400" b="1" dirty="0">
                <a:solidFill>
                  <a:srgbClr val="00B050"/>
                </a:solidFill>
              </a:rPr>
              <a:t>SALES TRENDS, PATTERNS &amp; SEASONALITY-4</a:t>
            </a:r>
          </a:p>
        </p:txBody>
      </p:sp>
      <p:graphicFrame>
        <p:nvGraphicFramePr>
          <p:cNvPr id="3" name="Chart 2">
            <a:extLst>
              <a:ext uri="{FF2B5EF4-FFF2-40B4-BE49-F238E27FC236}">
                <a16:creationId xmlns:a16="http://schemas.microsoft.com/office/drawing/2014/main" id="{2B786DED-598E-C9B7-FDCD-1C3B1B743160}"/>
              </a:ext>
            </a:extLst>
          </p:cNvPr>
          <p:cNvGraphicFramePr>
            <a:graphicFrameLocks/>
          </p:cNvGraphicFramePr>
          <p:nvPr>
            <p:extLst>
              <p:ext uri="{D42A27DB-BD31-4B8C-83A1-F6EECF244321}">
                <p14:modId xmlns:p14="http://schemas.microsoft.com/office/powerpoint/2010/main" val="3424979394"/>
              </p:ext>
            </p:extLst>
          </p:nvPr>
        </p:nvGraphicFramePr>
        <p:xfrm>
          <a:off x="73572" y="884686"/>
          <a:ext cx="5160580" cy="59733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4BEE654D-65EE-6909-CBEE-879C05183686}"/>
              </a:ext>
            </a:extLst>
          </p:cNvPr>
          <p:cNvGraphicFramePr>
            <a:graphicFrameLocks noGrp="1"/>
          </p:cNvGraphicFramePr>
          <p:nvPr>
            <p:extLst>
              <p:ext uri="{D42A27DB-BD31-4B8C-83A1-F6EECF244321}">
                <p14:modId xmlns:p14="http://schemas.microsoft.com/office/powerpoint/2010/main" val="3615909908"/>
              </p:ext>
            </p:extLst>
          </p:nvPr>
        </p:nvGraphicFramePr>
        <p:xfrm>
          <a:off x="5611767" y="1698565"/>
          <a:ext cx="3364068" cy="4345556"/>
        </p:xfrm>
        <a:graphic>
          <a:graphicData uri="http://schemas.openxmlformats.org/drawingml/2006/table">
            <a:tbl>
              <a:tblPr firstRow="1" bandRow="1">
                <a:tableStyleId>{5C22544A-7EE6-4342-B048-85BDC9FD1C3A}</a:tableStyleId>
              </a:tblPr>
              <a:tblGrid>
                <a:gridCol w="1196109">
                  <a:extLst>
                    <a:ext uri="{9D8B030D-6E8A-4147-A177-3AD203B41FA5}">
                      <a16:colId xmlns:a16="http://schemas.microsoft.com/office/drawing/2014/main" val="4056466112"/>
                    </a:ext>
                  </a:extLst>
                </a:gridCol>
                <a:gridCol w="1196109">
                  <a:extLst>
                    <a:ext uri="{9D8B030D-6E8A-4147-A177-3AD203B41FA5}">
                      <a16:colId xmlns:a16="http://schemas.microsoft.com/office/drawing/2014/main" val="49003783"/>
                    </a:ext>
                  </a:extLst>
                </a:gridCol>
                <a:gridCol w="971850">
                  <a:extLst>
                    <a:ext uri="{9D8B030D-6E8A-4147-A177-3AD203B41FA5}">
                      <a16:colId xmlns:a16="http://schemas.microsoft.com/office/drawing/2014/main" val="2885487051"/>
                    </a:ext>
                  </a:extLst>
                </a:gridCol>
              </a:tblGrid>
              <a:tr h="418049">
                <a:tc>
                  <a:txBody>
                    <a:bodyPr/>
                    <a:lstStyle/>
                    <a:p>
                      <a:r>
                        <a:rPr lang="en-IN" sz="1200" b="1" dirty="0"/>
                        <a:t>Day of Week</a:t>
                      </a:r>
                    </a:p>
                  </a:txBody>
                  <a:tcPr/>
                </a:tc>
                <a:tc>
                  <a:txBody>
                    <a:bodyPr/>
                    <a:lstStyle/>
                    <a:p>
                      <a:r>
                        <a:rPr lang="en-IN" sz="1200" b="1" dirty="0"/>
                        <a:t>Day Type</a:t>
                      </a:r>
                    </a:p>
                  </a:txBody>
                  <a:tcPr/>
                </a:tc>
                <a:tc>
                  <a:txBody>
                    <a:bodyPr/>
                    <a:lstStyle/>
                    <a:p>
                      <a:r>
                        <a:rPr lang="en-IN" sz="1200" b="1" dirty="0"/>
                        <a:t>Total Sales</a:t>
                      </a:r>
                    </a:p>
                  </a:txBody>
                  <a:tcPr/>
                </a:tc>
                <a:extLst>
                  <a:ext uri="{0D108BD9-81ED-4DB2-BD59-A6C34878D82A}">
                    <a16:rowId xmlns:a16="http://schemas.microsoft.com/office/drawing/2014/main" val="3878479113"/>
                  </a:ext>
                </a:extLst>
              </a:tr>
              <a:tr h="547851">
                <a:tc>
                  <a:txBody>
                    <a:bodyPr/>
                    <a:lstStyle/>
                    <a:p>
                      <a:r>
                        <a:rPr lang="en-US" sz="1200" b="1" dirty="0"/>
                        <a:t>Saturday</a:t>
                      </a:r>
                      <a:endParaRPr lang="en-IN" sz="1200" b="1" dirty="0"/>
                    </a:p>
                  </a:txBody>
                  <a:tcPr/>
                </a:tc>
                <a:tc>
                  <a:txBody>
                    <a:bodyPr/>
                    <a:lstStyle/>
                    <a:p>
                      <a:r>
                        <a:rPr lang="en-US" sz="1200" b="1" dirty="0"/>
                        <a:t>weekend</a:t>
                      </a:r>
                      <a:endParaRPr lang="en-IN" sz="1200" b="1" dirty="0"/>
                    </a:p>
                  </a:txBody>
                  <a:tcPr/>
                </a:tc>
                <a:tc>
                  <a:txBody>
                    <a:bodyPr/>
                    <a:lstStyle/>
                    <a:p>
                      <a:r>
                        <a:rPr lang="en-US" sz="1200" b="1" dirty="0"/>
                        <a:t>4,03,648</a:t>
                      </a:r>
                      <a:endParaRPr lang="en-IN" sz="1200" b="1" dirty="0"/>
                    </a:p>
                  </a:txBody>
                  <a:tcPr/>
                </a:tc>
                <a:extLst>
                  <a:ext uri="{0D108BD9-81ED-4DB2-BD59-A6C34878D82A}">
                    <a16:rowId xmlns:a16="http://schemas.microsoft.com/office/drawing/2014/main" val="8748341"/>
                  </a:ext>
                </a:extLst>
              </a:tr>
              <a:tr h="563276">
                <a:tc>
                  <a:txBody>
                    <a:bodyPr/>
                    <a:lstStyle/>
                    <a:p>
                      <a:r>
                        <a:rPr lang="en-US" sz="1200" b="1" dirty="0"/>
                        <a:t>Sunday</a:t>
                      </a:r>
                      <a:endParaRPr lang="en-IN" sz="1200" b="1" dirty="0"/>
                    </a:p>
                  </a:txBody>
                  <a:tcPr/>
                </a:tc>
                <a:tc>
                  <a:txBody>
                    <a:bodyPr/>
                    <a:lstStyle/>
                    <a:p>
                      <a:r>
                        <a:rPr lang="en-US" sz="1200" b="1" dirty="0"/>
                        <a:t>weekend</a:t>
                      </a:r>
                      <a:endParaRPr lang="en-IN" sz="1200" b="1" dirty="0"/>
                    </a:p>
                  </a:txBody>
                  <a:tcPr/>
                </a:tc>
                <a:tc>
                  <a:txBody>
                    <a:bodyPr/>
                    <a:lstStyle/>
                    <a:p>
                      <a:r>
                        <a:rPr lang="en-US" sz="1200" b="1" dirty="0"/>
                        <a:t>28,02,359</a:t>
                      </a:r>
                      <a:endParaRPr lang="en-IN" sz="1200" b="1" dirty="0"/>
                    </a:p>
                  </a:txBody>
                  <a:tcPr/>
                </a:tc>
                <a:extLst>
                  <a:ext uri="{0D108BD9-81ED-4DB2-BD59-A6C34878D82A}">
                    <a16:rowId xmlns:a16="http://schemas.microsoft.com/office/drawing/2014/main" val="871779656"/>
                  </a:ext>
                </a:extLst>
              </a:tr>
              <a:tr h="563276">
                <a:tc>
                  <a:txBody>
                    <a:bodyPr/>
                    <a:lstStyle/>
                    <a:p>
                      <a:r>
                        <a:rPr lang="en-US" sz="1200" b="1" dirty="0"/>
                        <a:t>Thursday</a:t>
                      </a:r>
                      <a:endParaRPr lang="en-IN" sz="1200" b="1" dirty="0"/>
                    </a:p>
                  </a:txBody>
                  <a:tcPr/>
                </a:tc>
                <a:tc>
                  <a:txBody>
                    <a:bodyPr/>
                    <a:lstStyle/>
                    <a:p>
                      <a:r>
                        <a:rPr lang="en-US" sz="1200" b="1" dirty="0"/>
                        <a:t>weekday</a:t>
                      </a:r>
                      <a:endParaRPr lang="en-IN" sz="1200" b="1" dirty="0"/>
                    </a:p>
                  </a:txBody>
                  <a:tcPr/>
                </a:tc>
                <a:tc>
                  <a:txBody>
                    <a:bodyPr/>
                    <a:lstStyle/>
                    <a:p>
                      <a:r>
                        <a:rPr lang="en-US" sz="1200" b="1" dirty="0"/>
                        <a:t>24,18,745	</a:t>
                      </a:r>
                      <a:endParaRPr lang="en-IN" sz="1200" b="1" dirty="0"/>
                    </a:p>
                  </a:txBody>
                  <a:tcPr/>
                </a:tc>
                <a:extLst>
                  <a:ext uri="{0D108BD9-81ED-4DB2-BD59-A6C34878D82A}">
                    <a16:rowId xmlns:a16="http://schemas.microsoft.com/office/drawing/2014/main" val="3125508740"/>
                  </a:ext>
                </a:extLst>
              </a:tr>
              <a:tr h="563276">
                <a:tc>
                  <a:txBody>
                    <a:bodyPr/>
                    <a:lstStyle/>
                    <a:p>
                      <a:r>
                        <a:rPr lang="en-US" sz="1200" b="1" dirty="0"/>
                        <a:t>Tuesday	</a:t>
                      </a:r>
                      <a:endParaRPr lang="en-IN" sz="1200" b="1" dirty="0"/>
                    </a:p>
                  </a:txBody>
                  <a:tcPr/>
                </a:tc>
                <a:tc>
                  <a:txBody>
                    <a:bodyPr/>
                    <a:lstStyle/>
                    <a:p>
                      <a:r>
                        <a:rPr lang="en-US" sz="1200" b="1" dirty="0"/>
                        <a:t>weekday</a:t>
                      </a:r>
                      <a:endParaRPr lang="en-IN" sz="1200" b="1" dirty="0"/>
                    </a:p>
                  </a:txBody>
                  <a:tcPr/>
                </a:tc>
                <a:tc>
                  <a:txBody>
                    <a:bodyPr/>
                    <a:lstStyle/>
                    <a:p>
                      <a:r>
                        <a:rPr lang="en-US" sz="1200" b="1" dirty="0"/>
                        <a:t>28,28,835</a:t>
                      </a:r>
                      <a:endParaRPr lang="en-IN" sz="1200" b="1" dirty="0"/>
                    </a:p>
                  </a:txBody>
                  <a:tcPr/>
                </a:tc>
                <a:extLst>
                  <a:ext uri="{0D108BD9-81ED-4DB2-BD59-A6C34878D82A}">
                    <a16:rowId xmlns:a16="http://schemas.microsoft.com/office/drawing/2014/main" val="2533203869"/>
                  </a:ext>
                </a:extLst>
              </a:tr>
              <a:tr h="563276">
                <a:tc>
                  <a:txBody>
                    <a:bodyPr/>
                    <a:lstStyle/>
                    <a:p>
                      <a:r>
                        <a:rPr lang="en-US" sz="1200" b="1" dirty="0"/>
                        <a:t>Monday</a:t>
                      </a:r>
                      <a:endParaRPr lang="en-IN" sz="1200" b="1" dirty="0"/>
                    </a:p>
                  </a:txBody>
                  <a:tcPr/>
                </a:tc>
                <a:tc>
                  <a:txBody>
                    <a:bodyPr/>
                    <a:lstStyle/>
                    <a:p>
                      <a:r>
                        <a:rPr lang="en-US" sz="1200" b="1" dirty="0"/>
                        <a:t>weekday</a:t>
                      </a:r>
                      <a:endParaRPr lang="en-IN" sz="1200" b="1" dirty="0"/>
                    </a:p>
                  </a:txBody>
                  <a:tcPr/>
                </a:tc>
                <a:tc>
                  <a:txBody>
                    <a:bodyPr/>
                    <a:lstStyle/>
                    <a:p>
                      <a:r>
                        <a:rPr lang="en-US" sz="1200" b="1" dirty="0"/>
                        <a:t>27,26,905	</a:t>
                      </a:r>
                      <a:endParaRPr lang="en-IN" sz="1200" b="1" dirty="0"/>
                    </a:p>
                  </a:txBody>
                  <a:tcPr/>
                </a:tc>
                <a:extLst>
                  <a:ext uri="{0D108BD9-81ED-4DB2-BD59-A6C34878D82A}">
                    <a16:rowId xmlns:a16="http://schemas.microsoft.com/office/drawing/2014/main" val="2788456754"/>
                  </a:ext>
                </a:extLst>
              </a:tr>
              <a:tr h="563276">
                <a:tc>
                  <a:txBody>
                    <a:bodyPr/>
                    <a:lstStyle/>
                    <a:p>
                      <a:r>
                        <a:rPr lang="en-US" sz="1200" b="1" dirty="0"/>
                        <a:t>Wednesday</a:t>
                      </a:r>
                      <a:endParaRPr lang="en-IN" sz="1200" b="1" dirty="0"/>
                    </a:p>
                  </a:txBody>
                  <a:tcPr>
                    <a:solidFill>
                      <a:schemeClr val="accent4">
                        <a:lumMod val="40000"/>
                        <a:lumOff val="60000"/>
                      </a:schemeClr>
                    </a:solidFill>
                  </a:tcPr>
                </a:tc>
                <a:tc>
                  <a:txBody>
                    <a:bodyPr/>
                    <a:lstStyle/>
                    <a:p>
                      <a:r>
                        <a:rPr lang="en-US" sz="1200" b="1" dirty="0"/>
                        <a:t>weekday</a:t>
                      </a:r>
                      <a:endParaRPr lang="en-IN" sz="1200" b="1" dirty="0"/>
                    </a:p>
                  </a:txBody>
                  <a:tcPr>
                    <a:solidFill>
                      <a:schemeClr val="accent4">
                        <a:lumMod val="40000"/>
                        <a:lumOff val="60000"/>
                      </a:schemeClr>
                    </a:solidFill>
                  </a:tcPr>
                </a:tc>
                <a:tc>
                  <a:txBody>
                    <a:bodyPr/>
                    <a:lstStyle/>
                    <a:p>
                      <a:r>
                        <a:rPr lang="en-US" sz="1200" b="1" dirty="0"/>
                        <a:t>42,06,017</a:t>
                      </a:r>
                      <a:endParaRPr lang="en-IN" sz="1200" b="1" dirty="0"/>
                    </a:p>
                  </a:txBody>
                  <a:tcPr>
                    <a:solidFill>
                      <a:schemeClr val="accent4">
                        <a:lumMod val="40000"/>
                        <a:lumOff val="60000"/>
                      </a:schemeClr>
                    </a:solidFill>
                  </a:tcPr>
                </a:tc>
                <a:extLst>
                  <a:ext uri="{0D108BD9-81ED-4DB2-BD59-A6C34878D82A}">
                    <a16:rowId xmlns:a16="http://schemas.microsoft.com/office/drawing/2014/main" val="2135101821"/>
                  </a:ext>
                </a:extLst>
              </a:tr>
              <a:tr h="563276">
                <a:tc>
                  <a:txBody>
                    <a:bodyPr/>
                    <a:lstStyle/>
                    <a:p>
                      <a:r>
                        <a:rPr lang="en-US" sz="1200" b="1" dirty="0"/>
                        <a:t>Friday</a:t>
                      </a:r>
                      <a:endParaRPr lang="en-IN" sz="1200" b="1" dirty="0"/>
                    </a:p>
                  </a:txBody>
                  <a:tcPr/>
                </a:tc>
                <a:tc>
                  <a:txBody>
                    <a:bodyPr/>
                    <a:lstStyle/>
                    <a:p>
                      <a:r>
                        <a:rPr lang="en-US" sz="1200" b="1" dirty="0"/>
                        <a:t>weekday</a:t>
                      </a:r>
                      <a:endParaRPr lang="en-IN" sz="1200" b="1" dirty="0"/>
                    </a:p>
                  </a:txBody>
                  <a:tcPr/>
                </a:tc>
                <a:tc>
                  <a:txBody>
                    <a:bodyPr/>
                    <a:lstStyle/>
                    <a:p>
                      <a:r>
                        <a:rPr lang="en-US" sz="1200" b="1" dirty="0"/>
                        <a:t>67,755</a:t>
                      </a:r>
                      <a:endParaRPr lang="en-IN" sz="1200" b="1" dirty="0"/>
                    </a:p>
                  </a:txBody>
                  <a:tcPr/>
                </a:tc>
                <a:extLst>
                  <a:ext uri="{0D108BD9-81ED-4DB2-BD59-A6C34878D82A}">
                    <a16:rowId xmlns:a16="http://schemas.microsoft.com/office/drawing/2014/main" val="3756147695"/>
                  </a:ext>
                </a:extLst>
              </a:tr>
            </a:tbl>
          </a:graphicData>
        </a:graphic>
      </p:graphicFrame>
    </p:spTree>
    <p:extLst>
      <p:ext uri="{BB962C8B-B14F-4D97-AF65-F5344CB8AC3E}">
        <p14:creationId xmlns:p14="http://schemas.microsoft.com/office/powerpoint/2010/main" val="1018475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995DF-C126-BF60-BE88-E27F6C7A866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A316EBC-B355-CA9A-3544-A1486D26C44C}"/>
              </a:ext>
            </a:extLst>
          </p:cNvPr>
          <p:cNvSpPr txBox="1"/>
          <p:nvPr/>
        </p:nvSpPr>
        <p:spPr>
          <a:xfrm>
            <a:off x="1201230" y="0"/>
            <a:ext cx="7816646" cy="738664"/>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r>
              <a:rPr lang="en-IN" sz="2400" b="1" dirty="0">
                <a:solidFill>
                  <a:srgbClr val="00B050"/>
                </a:solidFill>
              </a:rPr>
              <a:t>SALES TRENDS, PATTERNS &amp; SEASONALITY-5</a:t>
            </a:r>
          </a:p>
        </p:txBody>
      </p:sp>
      <p:graphicFrame>
        <p:nvGraphicFramePr>
          <p:cNvPr id="3" name="Chart 2">
            <a:extLst>
              <a:ext uri="{FF2B5EF4-FFF2-40B4-BE49-F238E27FC236}">
                <a16:creationId xmlns:a16="http://schemas.microsoft.com/office/drawing/2014/main" id="{9D0D3402-557A-4B03-B90E-79EA628943C6}"/>
              </a:ext>
            </a:extLst>
          </p:cNvPr>
          <p:cNvGraphicFramePr>
            <a:graphicFrameLocks/>
          </p:cNvGraphicFramePr>
          <p:nvPr>
            <p:extLst>
              <p:ext uri="{D42A27DB-BD31-4B8C-83A1-F6EECF244321}">
                <p14:modId xmlns:p14="http://schemas.microsoft.com/office/powerpoint/2010/main" val="3179711170"/>
              </p:ext>
            </p:extLst>
          </p:nvPr>
        </p:nvGraphicFramePr>
        <p:xfrm>
          <a:off x="-262759" y="651641"/>
          <a:ext cx="9406759" cy="61065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4157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F4B5C-A79B-1DC1-0FA9-3E9D8E54524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58544-AB18-F198-640D-06E7288B9434}"/>
              </a:ext>
            </a:extLst>
          </p:cNvPr>
          <p:cNvSpPr txBox="1"/>
          <p:nvPr/>
        </p:nvSpPr>
        <p:spPr>
          <a:xfrm>
            <a:off x="1327354" y="201426"/>
            <a:ext cx="7816646" cy="738664"/>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r>
              <a:rPr lang="en-IN" sz="2400" b="1" dirty="0">
                <a:solidFill>
                  <a:srgbClr val="00B050"/>
                </a:solidFill>
              </a:rPr>
              <a:t>SALES TRENDS, PATTERNS &amp; SEASONALITY-6</a:t>
            </a:r>
          </a:p>
        </p:txBody>
      </p:sp>
      <p:sp>
        <p:nvSpPr>
          <p:cNvPr id="4" name="TextBox 3">
            <a:extLst>
              <a:ext uri="{FF2B5EF4-FFF2-40B4-BE49-F238E27FC236}">
                <a16:creationId xmlns:a16="http://schemas.microsoft.com/office/drawing/2014/main" id="{8CF2438A-DA44-F41A-A924-5C7FF4FD84B6}"/>
              </a:ext>
            </a:extLst>
          </p:cNvPr>
          <p:cNvSpPr txBox="1"/>
          <p:nvPr/>
        </p:nvSpPr>
        <p:spPr>
          <a:xfrm>
            <a:off x="943895" y="1499809"/>
            <a:ext cx="7531511" cy="4031873"/>
          </a:xfrm>
          <a:prstGeom prst="rect">
            <a:avLst/>
          </a:prstGeom>
          <a:noFill/>
        </p:spPr>
        <p:txBody>
          <a:bodyPr wrap="square">
            <a:spAutoFit/>
          </a:bodyPr>
          <a:lstStyle/>
          <a:p>
            <a:pPr algn="l"/>
            <a:endParaRPr lang="en-IN" sz="1600" b="0" i="0" u="none" strike="noStrike" baseline="0" dirty="0">
              <a:solidFill>
                <a:srgbClr val="000000"/>
              </a:solidFill>
              <a:latin typeface="Calibri" panose="020F0502020204030204" pitchFamily="34" charset="0"/>
            </a:endParaRPr>
          </a:p>
          <a:p>
            <a:r>
              <a:rPr lang="en-IN" sz="1600" b="1" i="0" u="none" strike="noStrike" baseline="0" dirty="0">
                <a:latin typeface="Calibri" panose="020F0502020204030204" pitchFamily="34" charset="0"/>
              </a:rPr>
              <a:t>Recommendations:</a:t>
            </a:r>
            <a:endParaRPr lang="en-IN" sz="1600" b="0" i="0" u="none" strike="noStrike" baseline="0" dirty="0">
              <a:latin typeface="Calibri" panose="020F0502020204030204" pitchFamily="34" charset="0"/>
            </a:endParaRPr>
          </a:p>
          <a:p>
            <a:r>
              <a:rPr lang="en-US" sz="1600" b="0" i="0" u="none" strike="noStrike" baseline="0" dirty="0">
                <a:latin typeface="Calibri" panose="020F0502020204030204" pitchFamily="34" charset="0"/>
              </a:rPr>
              <a:t>Analyze the factors contributing to the sharp decline in sales and sudden growth spurt. Consider external factors like economic conditions, industry trends, or competitive pressures. Understanding these factors can help to enhance future growth</a:t>
            </a:r>
          </a:p>
          <a:p>
            <a:r>
              <a:rPr lang="en-US" sz="1600" b="0" i="0" u="none" strike="noStrike" baseline="0" dirty="0">
                <a:latin typeface="Calibri" panose="020F0502020204030204" pitchFamily="34" charset="0"/>
              </a:rPr>
              <a:t>Use historical data and analysis to forecast future sales trends. This can aid in planning and resource allocation</a:t>
            </a:r>
          </a:p>
          <a:p>
            <a:r>
              <a:rPr lang="en-US" sz="1600" b="0" i="0" u="none" strike="noStrike" baseline="0" dirty="0">
                <a:latin typeface="Calibri" panose="020F0502020204030204" pitchFamily="34" charset="0"/>
              </a:rPr>
              <a:t>Analyze customer data to identify different segments. This can help tailor marketing strategies and product offerings</a:t>
            </a:r>
          </a:p>
          <a:p>
            <a:r>
              <a:rPr lang="en-US" sz="1600" b="0" i="0" u="none" strike="noStrike" baseline="0" dirty="0">
                <a:latin typeface="Calibri" panose="020F0502020204030204" pitchFamily="34" charset="0"/>
              </a:rPr>
              <a:t>Evaluate the competitive landscape and identify opportunities to differentiate products or services</a:t>
            </a:r>
          </a:p>
          <a:p>
            <a:r>
              <a:rPr lang="en-US" sz="1600" b="0" i="0" u="none" strike="noStrike" baseline="0" dirty="0">
                <a:latin typeface="Calibri" panose="020F0502020204030204" pitchFamily="34" charset="0"/>
              </a:rPr>
              <a:t>Review operational costs and identify areas for improvement to enhance profitability</a:t>
            </a:r>
          </a:p>
          <a:p>
            <a:r>
              <a:rPr lang="en-US" sz="1600" b="0" i="0" u="none" strike="noStrike" baseline="0" dirty="0">
                <a:latin typeface="Calibri" panose="020F0502020204030204" pitchFamily="34" charset="0"/>
              </a:rPr>
              <a:t>Consider implementing promotional strategies during off-peak seasons to stimulate demand and maintain sales levels</a:t>
            </a:r>
          </a:p>
          <a:p>
            <a:r>
              <a:rPr lang="en-US" sz="1600" b="0" i="0" u="none" strike="noStrike" baseline="0" dirty="0">
                <a:latin typeface="Calibri" panose="020F0502020204030204" pitchFamily="34" charset="0"/>
              </a:rPr>
              <a:t>Monitor economic indicators and industry trends that may impact sales. Be prepared to adjust strategies in response to changing economic condition.</a:t>
            </a:r>
          </a:p>
        </p:txBody>
      </p:sp>
    </p:spTree>
    <p:extLst>
      <p:ext uri="{BB962C8B-B14F-4D97-AF65-F5344CB8AC3E}">
        <p14:creationId xmlns:p14="http://schemas.microsoft.com/office/powerpoint/2010/main" val="17877364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1D6FB-D927-C8A0-FD28-798DB8592C7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B9F18DC-DA98-FFD4-27E3-4A6D6DB46C4E}"/>
              </a:ext>
            </a:extLst>
          </p:cNvPr>
          <p:cNvSpPr txBox="1"/>
          <p:nvPr/>
        </p:nvSpPr>
        <p:spPr>
          <a:xfrm>
            <a:off x="1327354" y="201426"/>
            <a:ext cx="7816646" cy="738664"/>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r>
              <a:rPr lang="en-IN" sz="2400" b="1" dirty="0">
                <a:solidFill>
                  <a:srgbClr val="00B050"/>
                </a:solidFill>
              </a:rPr>
              <a:t>SALES TRENDS, PATTERNS &amp; SEASONALITY-7</a:t>
            </a:r>
          </a:p>
        </p:txBody>
      </p:sp>
      <p:sp>
        <p:nvSpPr>
          <p:cNvPr id="4" name="TextBox 3">
            <a:extLst>
              <a:ext uri="{FF2B5EF4-FFF2-40B4-BE49-F238E27FC236}">
                <a16:creationId xmlns:a16="http://schemas.microsoft.com/office/drawing/2014/main" id="{A9BFB8F6-C45D-782D-5499-C2BB0E0B4B64}"/>
              </a:ext>
            </a:extLst>
          </p:cNvPr>
          <p:cNvSpPr txBox="1"/>
          <p:nvPr/>
        </p:nvSpPr>
        <p:spPr>
          <a:xfrm>
            <a:off x="1551038" y="2274838"/>
            <a:ext cx="6550741" cy="2308324"/>
          </a:xfrm>
          <a:prstGeom prst="rect">
            <a:avLst/>
          </a:prstGeom>
          <a:noFill/>
        </p:spPr>
        <p:txBody>
          <a:bodyPr wrap="square">
            <a:spAutoFit/>
          </a:bodyPr>
          <a:lstStyle/>
          <a:p>
            <a:pPr algn="l"/>
            <a:endParaRPr lang="en-IN" sz="1600" b="0" i="0" u="none" strike="noStrike" baseline="0" dirty="0">
              <a:solidFill>
                <a:srgbClr val="000000"/>
              </a:solidFill>
              <a:latin typeface="Calibri" panose="020F0502020204030204" pitchFamily="34" charset="0"/>
            </a:endParaRPr>
          </a:p>
          <a:p>
            <a:r>
              <a:rPr lang="en-IN" sz="1600" b="1" i="0" u="none" strike="noStrike" baseline="0" dirty="0">
                <a:latin typeface="Calibri" panose="020F0502020204030204" pitchFamily="34" charset="0"/>
              </a:rPr>
              <a:t>Recommendations:</a:t>
            </a:r>
            <a:endParaRPr lang="en-IN" sz="1600" b="0" i="0" u="none" strike="noStrike" baseline="0" dirty="0">
              <a:latin typeface="Calibri" panose="020F0502020204030204" pitchFamily="34" charset="0"/>
            </a:endParaRPr>
          </a:p>
          <a:p>
            <a:r>
              <a:rPr lang="en-US" sz="1600" b="0" i="0" u="none" strike="noStrike" baseline="0" dirty="0">
                <a:latin typeface="Calibri" panose="020F0502020204030204" pitchFamily="34" charset="0"/>
              </a:rPr>
              <a:t>Explore the impact of factors such as industry-specific events, regulatory changes, or competitive dynamics on sales trends</a:t>
            </a:r>
          </a:p>
          <a:p>
            <a:r>
              <a:rPr lang="en-US" sz="1600" b="0" i="0" u="none" strike="noStrike" baseline="0" dirty="0">
                <a:latin typeface="Calibri" panose="020F0502020204030204" pitchFamily="34" charset="0"/>
              </a:rPr>
              <a:t>Gather customer feedback to understand their needs and preferences. This can help identify product improvements or new opportunities</a:t>
            </a:r>
          </a:p>
          <a:p>
            <a:r>
              <a:rPr lang="en-US" sz="1600" b="0" i="0" u="none" strike="noStrike" baseline="0" dirty="0">
                <a:latin typeface="Calibri" panose="020F0502020204030204" pitchFamily="34" charset="0"/>
              </a:rPr>
              <a:t>Analyze long-term trends to identify any underlying shifts in customer preferences or market dynamics</a:t>
            </a:r>
          </a:p>
          <a:p>
            <a:r>
              <a:rPr lang="en-US" sz="1600" b="0" i="0" u="none" strike="noStrike" baseline="0" dirty="0">
                <a:latin typeface="Calibri" panose="020F0502020204030204" pitchFamily="34" charset="0"/>
              </a:rPr>
              <a:t>Align sales strategies with the company's long-term goals and objectives</a:t>
            </a:r>
          </a:p>
        </p:txBody>
      </p:sp>
    </p:spTree>
    <p:extLst>
      <p:ext uri="{BB962C8B-B14F-4D97-AF65-F5344CB8AC3E}">
        <p14:creationId xmlns:p14="http://schemas.microsoft.com/office/powerpoint/2010/main" val="6796813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63DED-B0DD-7538-3961-9B6FA8571D6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C77F66E-574B-1CF1-BDAB-A50905ACC36C}"/>
              </a:ext>
            </a:extLst>
          </p:cNvPr>
          <p:cNvSpPr txBox="1"/>
          <p:nvPr/>
        </p:nvSpPr>
        <p:spPr>
          <a:xfrm>
            <a:off x="2005780" y="2371013"/>
            <a:ext cx="7816646" cy="1200329"/>
          </a:xfrm>
          <a:prstGeom prst="rect">
            <a:avLst/>
          </a:prstGeom>
          <a:noFill/>
        </p:spPr>
        <p:txBody>
          <a:bodyPr wrap="square" rtlCol="0" anchor="ctr">
            <a:spAutoFit/>
          </a:bodyPr>
          <a:lstStyle/>
          <a:p>
            <a:pPr algn="l"/>
            <a:endParaRPr lang="en-IN" sz="3600" b="0" i="0" u="none" strike="noStrike" baseline="0" dirty="0">
              <a:solidFill>
                <a:srgbClr val="000000"/>
              </a:solidFill>
              <a:latin typeface="Raleway" pitchFamily="2" charset="0"/>
            </a:endParaRPr>
          </a:p>
          <a:p>
            <a:r>
              <a:rPr lang="en-IN" sz="3600" b="1" dirty="0">
                <a:solidFill>
                  <a:srgbClr val="00B050"/>
                </a:solidFill>
              </a:rPr>
              <a:t>CATEGORY BEHAVIOUR</a:t>
            </a:r>
          </a:p>
        </p:txBody>
      </p:sp>
    </p:spTree>
    <p:extLst>
      <p:ext uri="{BB962C8B-B14F-4D97-AF65-F5344CB8AC3E}">
        <p14:creationId xmlns:p14="http://schemas.microsoft.com/office/powerpoint/2010/main" val="33151259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3E443-B21D-2B63-B18A-53D9F3B4BE9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13A2EAC-EC4F-8993-E03D-E084A704BD6D}"/>
              </a:ext>
            </a:extLst>
          </p:cNvPr>
          <p:cNvSpPr txBox="1"/>
          <p:nvPr/>
        </p:nvSpPr>
        <p:spPr>
          <a:xfrm>
            <a:off x="1243271" y="-208478"/>
            <a:ext cx="7816646" cy="738664"/>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r>
              <a:rPr lang="en-IN" sz="2400" b="1" dirty="0">
                <a:solidFill>
                  <a:srgbClr val="00B050"/>
                </a:solidFill>
              </a:rPr>
              <a:t>CATEGORYWISE –SALES (PARETO ANALYSIS)</a:t>
            </a:r>
          </a:p>
        </p:txBody>
      </p:sp>
      <p:graphicFrame>
        <p:nvGraphicFramePr>
          <p:cNvPr id="3" name="Table 2">
            <a:extLst>
              <a:ext uri="{FF2B5EF4-FFF2-40B4-BE49-F238E27FC236}">
                <a16:creationId xmlns:a16="http://schemas.microsoft.com/office/drawing/2014/main" id="{90D76757-229A-B5D6-C7B6-63F2EB4217DF}"/>
              </a:ext>
            </a:extLst>
          </p:cNvPr>
          <p:cNvGraphicFramePr>
            <a:graphicFrameLocks noGrp="1"/>
          </p:cNvGraphicFramePr>
          <p:nvPr>
            <p:extLst>
              <p:ext uri="{D42A27DB-BD31-4B8C-83A1-F6EECF244321}">
                <p14:modId xmlns:p14="http://schemas.microsoft.com/office/powerpoint/2010/main" val="3761645790"/>
              </p:ext>
            </p:extLst>
          </p:nvPr>
        </p:nvGraphicFramePr>
        <p:xfrm>
          <a:off x="131381" y="1005840"/>
          <a:ext cx="5596757" cy="5425440"/>
        </p:xfrm>
        <a:graphic>
          <a:graphicData uri="http://schemas.openxmlformats.org/drawingml/2006/table">
            <a:tbl>
              <a:tblPr firstRow="1" bandRow="1">
                <a:tableStyleId>{5C22544A-7EE6-4342-B048-85BDC9FD1C3A}</a:tableStyleId>
              </a:tblPr>
              <a:tblGrid>
                <a:gridCol w="1992793">
                  <a:extLst>
                    <a:ext uri="{9D8B030D-6E8A-4147-A177-3AD203B41FA5}">
                      <a16:colId xmlns:a16="http://schemas.microsoft.com/office/drawing/2014/main" val="1327366735"/>
                    </a:ext>
                  </a:extLst>
                </a:gridCol>
                <a:gridCol w="803920">
                  <a:extLst>
                    <a:ext uri="{9D8B030D-6E8A-4147-A177-3AD203B41FA5}">
                      <a16:colId xmlns:a16="http://schemas.microsoft.com/office/drawing/2014/main" val="563236484"/>
                    </a:ext>
                  </a:extLst>
                </a:gridCol>
                <a:gridCol w="1380196">
                  <a:extLst>
                    <a:ext uri="{9D8B030D-6E8A-4147-A177-3AD203B41FA5}">
                      <a16:colId xmlns:a16="http://schemas.microsoft.com/office/drawing/2014/main" val="3246800489"/>
                    </a:ext>
                  </a:extLst>
                </a:gridCol>
                <a:gridCol w="1419848">
                  <a:extLst>
                    <a:ext uri="{9D8B030D-6E8A-4147-A177-3AD203B41FA5}">
                      <a16:colId xmlns:a16="http://schemas.microsoft.com/office/drawing/2014/main" val="3909053817"/>
                    </a:ext>
                  </a:extLst>
                </a:gridCol>
              </a:tblGrid>
              <a:tr h="233633">
                <a:tc>
                  <a:txBody>
                    <a:bodyPr/>
                    <a:lstStyle/>
                    <a:p>
                      <a:r>
                        <a:rPr lang="en-IN" sz="1400" b="1" dirty="0"/>
                        <a:t>Category</a:t>
                      </a:r>
                    </a:p>
                  </a:txBody>
                  <a:tcPr marL="144000"/>
                </a:tc>
                <a:tc>
                  <a:txBody>
                    <a:bodyPr/>
                    <a:lstStyle/>
                    <a:p>
                      <a:r>
                        <a:rPr lang="en-IN" sz="1400" b="1" dirty="0"/>
                        <a:t>Sales</a:t>
                      </a:r>
                    </a:p>
                  </a:txBody>
                  <a:tcPr marL="144000"/>
                </a:tc>
                <a:tc>
                  <a:txBody>
                    <a:bodyPr/>
                    <a:lstStyle/>
                    <a:p>
                      <a:r>
                        <a:rPr lang="en-IN" sz="1400" b="1" dirty="0"/>
                        <a:t>Cumulative Sales</a:t>
                      </a:r>
                    </a:p>
                  </a:txBody>
                  <a:tcPr marL="144000"/>
                </a:tc>
                <a:tc>
                  <a:txBody>
                    <a:bodyPr/>
                    <a:lstStyle/>
                    <a:p>
                      <a:r>
                        <a:rPr lang="en-IN" sz="1400" b="1" dirty="0" err="1"/>
                        <a:t>Cum_Sales</a:t>
                      </a:r>
                      <a:r>
                        <a:rPr lang="en-IN" sz="1400" b="1" dirty="0"/>
                        <a:t>_%</a:t>
                      </a:r>
                    </a:p>
                  </a:txBody>
                  <a:tcPr marL="144000"/>
                </a:tc>
                <a:extLst>
                  <a:ext uri="{0D108BD9-81ED-4DB2-BD59-A6C34878D82A}">
                    <a16:rowId xmlns:a16="http://schemas.microsoft.com/office/drawing/2014/main" val="2379033894"/>
                  </a:ext>
                </a:extLst>
              </a:tr>
              <a:tr h="233633">
                <a:tc>
                  <a:txBody>
                    <a:bodyPr/>
                    <a:lstStyle/>
                    <a:p>
                      <a:r>
                        <a:rPr lang="en-IN" sz="1400" b="1" dirty="0"/>
                        <a:t>Toys &amp; Gifts</a:t>
                      </a:r>
                    </a:p>
                  </a:txBody>
                  <a:tcPr marL="144000"/>
                </a:tc>
                <a:tc>
                  <a:txBody>
                    <a:bodyPr/>
                    <a:lstStyle/>
                    <a:p>
                      <a:r>
                        <a:rPr lang="en-IN" sz="1400" b="1" dirty="0"/>
                        <a:t>2.6 M</a:t>
                      </a:r>
                    </a:p>
                  </a:txBody>
                  <a:tcPr marL="144000"/>
                </a:tc>
                <a:tc>
                  <a:txBody>
                    <a:bodyPr/>
                    <a:lstStyle/>
                    <a:p>
                      <a:r>
                        <a:rPr lang="en-IN" sz="1400" b="1" dirty="0"/>
                        <a:t>2.59 M</a:t>
                      </a:r>
                    </a:p>
                  </a:txBody>
                  <a:tcPr marL="144000"/>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400" b="1" dirty="0"/>
                        <a:t>16.82 %</a:t>
                      </a:r>
                    </a:p>
                  </a:txBody>
                  <a:tcPr marL="144000"/>
                </a:tc>
                <a:extLst>
                  <a:ext uri="{0D108BD9-81ED-4DB2-BD59-A6C34878D82A}">
                    <a16:rowId xmlns:a16="http://schemas.microsoft.com/office/drawing/2014/main" val="389399469"/>
                  </a:ext>
                </a:extLst>
              </a:tr>
              <a:tr h="233633">
                <a:tc>
                  <a:txBody>
                    <a:bodyPr/>
                    <a:lstStyle/>
                    <a:p>
                      <a:r>
                        <a:rPr lang="en-IN" sz="1400" b="1" dirty="0" err="1"/>
                        <a:t>Home_Appliances</a:t>
                      </a:r>
                      <a:endParaRPr lang="en-IN" sz="1400" b="1" dirty="0"/>
                    </a:p>
                  </a:txBody>
                  <a:tcPr marL="144000"/>
                </a:tc>
                <a:tc>
                  <a:txBody>
                    <a:bodyPr/>
                    <a:lstStyle/>
                    <a:p>
                      <a:r>
                        <a:rPr lang="en-IN" sz="1400" b="1" dirty="0"/>
                        <a:t>1.8 M</a:t>
                      </a:r>
                    </a:p>
                  </a:txBody>
                  <a:tcPr marL="144000"/>
                </a:tc>
                <a:tc>
                  <a:txBody>
                    <a:bodyPr/>
                    <a:lstStyle/>
                    <a:p>
                      <a:r>
                        <a:rPr lang="en-IN" sz="1400" b="1" dirty="0"/>
                        <a:t>4.36 M</a:t>
                      </a:r>
                    </a:p>
                  </a:txBody>
                  <a:tcPr marL="144000"/>
                </a:tc>
                <a:tc>
                  <a:txBody>
                    <a:bodyPr/>
                    <a:lstStyle/>
                    <a:p>
                      <a:r>
                        <a:rPr lang="en-IN" sz="1400" b="1" dirty="0"/>
                        <a:t>28.19 %</a:t>
                      </a:r>
                    </a:p>
                  </a:txBody>
                  <a:tcPr marL="144000"/>
                </a:tc>
                <a:extLst>
                  <a:ext uri="{0D108BD9-81ED-4DB2-BD59-A6C34878D82A}">
                    <a16:rowId xmlns:a16="http://schemas.microsoft.com/office/drawing/2014/main" val="3353209460"/>
                  </a:ext>
                </a:extLst>
              </a:tr>
              <a:tr h="233633">
                <a:tc>
                  <a:txBody>
                    <a:bodyPr/>
                    <a:lstStyle/>
                    <a:p>
                      <a:r>
                        <a:rPr lang="en-IN" sz="1400" b="1" dirty="0"/>
                        <a:t>Baby</a:t>
                      </a:r>
                    </a:p>
                  </a:txBody>
                  <a:tcPr marL="144000"/>
                </a:tc>
                <a:tc>
                  <a:txBody>
                    <a:bodyPr/>
                    <a:lstStyle/>
                    <a:p>
                      <a:r>
                        <a:rPr lang="en-IN" sz="1400" b="1" dirty="0"/>
                        <a:t>1.64 M</a:t>
                      </a:r>
                    </a:p>
                  </a:txBody>
                  <a:tcPr marL="144000"/>
                </a:tc>
                <a:tc>
                  <a:txBody>
                    <a:bodyPr/>
                    <a:lstStyle/>
                    <a:p>
                      <a:r>
                        <a:rPr lang="en-IN" sz="1400" b="1" dirty="0"/>
                        <a:t>5.99 M</a:t>
                      </a:r>
                    </a:p>
                  </a:txBody>
                  <a:tcPr marL="144000"/>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400" b="1" dirty="0"/>
                        <a:t>38.8 %</a:t>
                      </a:r>
                    </a:p>
                  </a:txBody>
                  <a:tcPr marL="144000"/>
                </a:tc>
                <a:extLst>
                  <a:ext uri="{0D108BD9-81ED-4DB2-BD59-A6C34878D82A}">
                    <a16:rowId xmlns:a16="http://schemas.microsoft.com/office/drawing/2014/main" val="2503145704"/>
                  </a:ext>
                </a:extLst>
              </a:tr>
              <a:tr h="233633">
                <a:tc>
                  <a:txBody>
                    <a:bodyPr/>
                    <a:lstStyle/>
                    <a:p>
                      <a:r>
                        <a:rPr lang="en-IN" sz="1400" b="1" dirty="0"/>
                        <a:t>Food &amp; Beverages</a:t>
                      </a:r>
                    </a:p>
                  </a:txBody>
                  <a:tcPr marL="144000"/>
                </a:tc>
                <a:tc>
                  <a:txBody>
                    <a:bodyPr/>
                    <a:lstStyle/>
                    <a:p>
                      <a:r>
                        <a:rPr lang="en-IN" sz="1400" b="1" dirty="0"/>
                        <a:t>1.62 M</a:t>
                      </a:r>
                    </a:p>
                  </a:txBody>
                  <a:tcPr marL="144000"/>
                </a:tc>
                <a:tc>
                  <a:txBody>
                    <a:bodyPr/>
                    <a:lstStyle/>
                    <a:p>
                      <a:r>
                        <a:rPr lang="en-IN" sz="1400" b="1" dirty="0"/>
                        <a:t>7.62 M</a:t>
                      </a:r>
                    </a:p>
                  </a:txBody>
                  <a:tcPr marL="144000"/>
                </a:tc>
                <a:tc>
                  <a:txBody>
                    <a:bodyPr/>
                    <a:lstStyle/>
                    <a:p>
                      <a:r>
                        <a:rPr lang="en-IN" sz="1400" b="1" dirty="0"/>
                        <a:t>49.31 %</a:t>
                      </a:r>
                    </a:p>
                  </a:txBody>
                  <a:tcPr marL="144000"/>
                </a:tc>
                <a:extLst>
                  <a:ext uri="{0D108BD9-81ED-4DB2-BD59-A6C34878D82A}">
                    <a16:rowId xmlns:a16="http://schemas.microsoft.com/office/drawing/2014/main" val="406235892"/>
                  </a:ext>
                </a:extLst>
              </a:tr>
              <a:tr h="233633">
                <a:tc>
                  <a:txBody>
                    <a:bodyPr/>
                    <a:lstStyle/>
                    <a:p>
                      <a:r>
                        <a:rPr lang="en-IN" sz="1400" b="1" dirty="0" err="1"/>
                        <a:t>Luggage_Accessories</a:t>
                      </a:r>
                      <a:endParaRPr lang="en-IN" sz="1400" b="1" dirty="0"/>
                    </a:p>
                  </a:txBody>
                  <a:tcPr marL="144000"/>
                </a:tc>
                <a:tc>
                  <a:txBody>
                    <a:bodyPr/>
                    <a:lstStyle/>
                    <a:p>
                      <a:r>
                        <a:rPr lang="en-IN" sz="1400" b="1" dirty="0"/>
                        <a:t>1.62 M</a:t>
                      </a:r>
                    </a:p>
                  </a:txBody>
                  <a:tcPr marL="144000"/>
                </a:tc>
                <a:tc>
                  <a:txBody>
                    <a:bodyPr/>
                    <a:lstStyle/>
                    <a:p>
                      <a:r>
                        <a:rPr lang="en-IN" sz="1400" b="1" dirty="0"/>
                        <a:t>9.24 M</a:t>
                      </a:r>
                    </a:p>
                  </a:txBody>
                  <a:tcPr marL="144000"/>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400" b="1" dirty="0"/>
                        <a:t>59.79 %</a:t>
                      </a:r>
                    </a:p>
                  </a:txBody>
                  <a:tcPr marL="144000"/>
                </a:tc>
                <a:extLst>
                  <a:ext uri="{0D108BD9-81ED-4DB2-BD59-A6C34878D82A}">
                    <a16:rowId xmlns:a16="http://schemas.microsoft.com/office/drawing/2014/main" val="2423688994"/>
                  </a:ext>
                </a:extLst>
              </a:tr>
              <a:tr h="233633">
                <a:tc>
                  <a:txBody>
                    <a:bodyPr/>
                    <a:lstStyle/>
                    <a:p>
                      <a:r>
                        <a:rPr lang="en-IN" sz="1400" b="1" dirty="0"/>
                        <a:t>Furniture</a:t>
                      </a:r>
                    </a:p>
                  </a:txBody>
                  <a:tcPr marL="144000"/>
                </a:tc>
                <a:tc>
                  <a:txBody>
                    <a:bodyPr/>
                    <a:lstStyle/>
                    <a:p>
                      <a:r>
                        <a:rPr lang="en-IN" sz="1400" b="1" dirty="0"/>
                        <a:t>1.30 M</a:t>
                      </a:r>
                    </a:p>
                  </a:txBody>
                  <a:tcPr marL="144000"/>
                </a:tc>
                <a:tc>
                  <a:txBody>
                    <a:bodyPr/>
                    <a:lstStyle/>
                    <a:p>
                      <a:r>
                        <a:rPr lang="en-IN" sz="1400" b="1" dirty="0"/>
                        <a:t>10.54 M</a:t>
                      </a:r>
                    </a:p>
                  </a:txBody>
                  <a:tcPr marL="144000"/>
                </a:tc>
                <a:tc>
                  <a:txBody>
                    <a:bodyPr/>
                    <a:lstStyle/>
                    <a:p>
                      <a:r>
                        <a:rPr lang="en-IN" sz="1400" b="1" dirty="0"/>
                        <a:t>68.23 %</a:t>
                      </a:r>
                    </a:p>
                  </a:txBody>
                  <a:tcPr marL="144000"/>
                </a:tc>
                <a:extLst>
                  <a:ext uri="{0D108BD9-81ED-4DB2-BD59-A6C34878D82A}">
                    <a16:rowId xmlns:a16="http://schemas.microsoft.com/office/drawing/2014/main" val="3700906017"/>
                  </a:ext>
                </a:extLst>
              </a:tr>
              <a:tr h="233633">
                <a:tc>
                  <a:txBody>
                    <a:bodyPr/>
                    <a:lstStyle/>
                    <a:p>
                      <a:r>
                        <a:rPr lang="en-IN" sz="1400" b="1" dirty="0"/>
                        <a:t>Computer &amp; Accessories</a:t>
                      </a:r>
                    </a:p>
                  </a:txBody>
                  <a:tcPr marL="144000"/>
                </a:tc>
                <a:tc>
                  <a:txBody>
                    <a:bodyPr/>
                    <a:lstStyle/>
                    <a:p>
                      <a:r>
                        <a:rPr lang="en-IN" sz="1400" b="1" dirty="0"/>
                        <a:t>1.26 M</a:t>
                      </a:r>
                    </a:p>
                  </a:txBody>
                  <a:tcPr marL="144000"/>
                </a:tc>
                <a:tc>
                  <a:txBody>
                    <a:bodyPr/>
                    <a:lstStyle/>
                    <a:p>
                      <a:r>
                        <a:rPr lang="en-IN" sz="1400" b="1" dirty="0"/>
                        <a:t>11.80 M</a:t>
                      </a:r>
                    </a:p>
                  </a:txBody>
                  <a:tcPr marL="144000"/>
                </a:tc>
                <a:tc>
                  <a:txBody>
                    <a:bodyPr/>
                    <a:lstStyle/>
                    <a:p>
                      <a:r>
                        <a:rPr lang="en-IN" sz="1400" b="1" dirty="0"/>
                        <a:t>76.37 %</a:t>
                      </a:r>
                    </a:p>
                  </a:txBody>
                  <a:tcPr marL="144000"/>
                </a:tc>
                <a:extLst>
                  <a:ext uri="{0D108BD9-81ED-4DB2-BD59-A6C34878D82A}">
                    <a16:rowId xmlns:a16="http://schemas.microsoft.com/office/drawing/2014/main" val="4121979371"/>
                  </a:ext>
                </a:extLst>
              </a:tr>
              <a:tr h="233633">
                <a:tc>
                  <a:txBody>
                    <a:bodyPr/>
                    <a:lstStyle/>
                    <a:p>
                      <a:r>
                        <a:rPr lang="en-IN" sz="1400" b="1" dirty="0" err="1"/>
                        <a:t>Construction_Tools</a:t>
                      </a:r>
                      <a:endParaRPr lang="en-IN" sz="1400" b="1" dirty="0"/>
                    </a:p>
                  </a:txBody>
                  <a:tcPr marL="144000"/>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400" b="1" dirty="0"/>
                        <a:t>1.09 M</a:t>
                      </a:r>
                    </a:p>
                  </a:txBody>
                  <a:tcPr marL="144000"/>
                </a:tc>
                <a:tc>
                  <a:txBody>
                    <a:bodyPr/>
                    <a:lstStyle/>
                    <a:p>
                      <a:r>
                        <a:rPr lang="en-IN" sz="1400" b="1" dirty="0"/>
                        <a:t>12.89 M	</a:t>
                      </a:r>
                    </a:p>
                  </a:txBody>
                  <a:tcPr marL="144000"/>
                </a:tc>
                <a:tc>
                  <a:txBody>
                    <a:bodyPr/>
                    <a:lstStyle/>
                    <a:p>
                      <a:r>
                        <a:rPr lang="en-IN" sz="1400" b="1" dirty="0"/>
                        <a:t>83.42 %</a:t>
                      </a:r>
                    </a:p>
                  </a:txBody>
                  <a:tcPr marL="144000"/>
                </a:tc>
                <a:extLst>
                  <a:ext uri="{0D108BD9-81ED-4DB2-BD59-A6C34878D82A}">
                    <a16:rowId xmlns:a16="http://schemas.microsoft.com/office/drawing/2014/main" val="3437185956"/>
                  </a:ext>
                </a:extLst>
              </a:tr>
              <a:tr h="233633">
                <a:tc>
                  <a:txBody>
                    <a:bodyPr/>
                    <a:lstStyle/>
                    <a:p>
                      <a:r>
                        <a:rPr lang="en-IN" sz="1400" b="1" dirty="0"/>
                        <a:t>Stationery</a:t>
                      </a:r>
                    </a:p>
                  </a:txBody>
                  <a:tcPr marL="144000"/>
                </a:tc>
                <a:tc>
                  <a:txBody>
                    <a:bodyPr/>
                    <a:lstStyle/>
                    <a:p>
                      <a:r>
                        <a:rPr lang="en-IN" sz="1400" b="1" dirty="0"/>
                        <a:t>0.66 M</a:t>
                      </a:r>
                    </a:p>
                  </a:txBody>
                  <a:tcPr marL="144000"/>
                </a:tc>
                <a:tc>
                  <a:txBody>
                    <a:bodyPr/>
                    <a:lstStyle/>
                    <a:p>
                      <a:r>
                        <a:rPr lang="en-IN" sz="1400" b="1" dirty="0"/>
                        <a:t>13.56 M</a:t>
                      </a:r>
                    </a:p>
                  </a:txBody>
                  <a:tcPr marL="144000"/>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400" b="1" dirty="0"/>
                        <a:t>87.72 %</a:t>
                      </a:r>
                    </a:p>
                  </a:txBody>
                  <a:tcPr marL="144000"/>
                </a:tc>
                <a:extLst>
                  <a:ext uri="{0D108BD9-81ED-4DB2-BD59-A6C34878D82A}">
                    <a16:rowId xmlns:a16="http://schemas.microsoft.com/office/drawing/2014/main" val="52531475"/>
                  </a:ext>
                </a:extLst>
              </a:tr>
              <a:tr h="233633">
                <a:tc>
                  <a:txBody>
                    <a:bodyPr/>
                    <a:lstStyle/>
                    <a:p>
                      <a:r>
                        <a:rPr lang="en-IN" sz="1400" b="1" dirty="0"/>
                        <a:t>Auto</a:t>
                      </a:r>
                    </a:p>
                  </a:txBody>
                  <a:tcPr marL="144000"/>
                </a:tc>
                <a:tc>
                  <a:txBody>
                    <a:bodyPr/>
                    <a:lstStyle/>
                    <a:p>
                      <a:r>
                        <a:rPr lang="en-IN" sz="1400" b="1" dirty="0"/>
                        <a:t>0.66 M</a:t>
                      </a:r>
                    </a:p>
                  </a:txBody>
                  <a:tcPr marL="144000"/>
                </a:tc>
                <a:tc>
                  <a:txBody>
                    <a:bodyPr/>
                    <a:lstStyle/>
                    <a:p>
                      <a:r>
                        <a:rPr lang="en-IN" sz="1400" b="1" dirty="0"/>
                        <a:t>14.22 M</a:t>
                      </a:r>
                    </a:p>
                  </a:txBody>
                  <a:tcPr marL="144000"/>
                </a:tc>
                <a:tc>
                  <a:txBody>
                    <a:bodyPr/>
                    <a:lstStyle/>
                    <a:p>
                      <a:r>
                        <a:rPr lang="en-IN" sz="1400" b="1" dirty="0"/>
                        <a:t>92.02 %</a:t>
                      </a:r>
                    </a:p>
                  </a:txBody>
                  <a:tcPr marL="144000"/>
                </a:tc>
                <a:extLst>
                  <a:ext uri="{0D108BD9-81ED-4DB2-BD59-A6C34878D82A}">
                    <a16:rowId xmlns:a16="http://schemas.microsoft.com/office/drawing/2014/main" val="1303692137"/>
                  </a:ext>
                </a:extLst>
              </a:tr>
              <a:tr h="233633">
                <a:tc>
                  <a:txBody>
                    <a:bodyPr/>
                    <a:lstStyle/>
                    <a:p>
                      <a:r>
                        <a:rPr lang="en-IN" sz="1400" b="1"/>
                        <a:t>Electronics</a:t>
                      </a:r>
                      <a:endParaRPr lang="en-IN" sz="1400" b="1" dirty="0"/>
                    </a:p>
                  </a:txBody>
                  <a:tcPr marL="144000"/>
                </a:tc>
                <a:tc>
                  <a:txBody>
                    <a:bodyPr/>
                    <a:lstStyle/>
                    <a:p>
                      <a:r>
                        <a:rPr lang="en-IN" sz="1400" b="1" dirty="0"/>
                        <a:t>0.54 M</a:t>
                      </a:r>
                    </a:p>
                  </a:txBody>
                  <a:tcPr marL="144000"/>
                </a:tc>
                <a:tc>
                  <a:txBody>
                    <a:bodyPr/>
                    <a:lstStyle/>
                    <a:p>
                      <a:r>
                        <a:rPr lang="en-IN" sz="1400" b="1" dirty="0"/>
                        <a:t>14.77 M</a:t>
                      </a:r>
                    </a:p>
                  </a:txBody>
                  <a:tcPr marL="144000"/>
                </a:tc>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400" b="1" dirty="0"/>
                        <a:t>95.54 %</a:t>
                      </a:r>
                    </a:p>
                  </a:txBody>
                  <a:tcPr marL="144000"/>
                </a:tc>
                <a:extLst>
                  <a:ext uri="{0D108BD9-81ED-4DB2-BD59-A6C34878D82A}">
                    <a16:rowId xmlns:a16="http://schemas.microsoft.com/office/drawing/2014/main" val="1158342371"/>
                  </a:ext>
                </a:extLst>
              </a:tr>
              <a:tr h="233633">
                <a:tc>
                  <a:txBody>
                    <a:bodyPr/>
                    <a:lstStyle/>
                    <a:p>
                      <a:r>
                        <a:rPr lang="en-IN" sz="1400" b="1" dirty="0" err="1"/>
                        <a:t>Pet_Shop</a:t>
                      </a:r>
                      <a:endParaRPr lang="en-IN" sz="1400" b="1" dirty="0"/>
                    </a:p>
                  </a:txBody>
                  <a:tcPr marL="144000"/>
                </a:tc>
                <a:tc>
                  <a:txBody>
                    <a:bodyPr/>
                    <a:lstStyle/>
                    <a:p>
                      <a:r>
                        <a:rPr lang="en-IN" sz="1400" b="1" dirty="0"/>
                        <a:t>0.25 M</a:t>
                      </a:r>
                    </a:p>
                  </a:txBody>
                  <a:tcPr marL="144000"/>
                </a:tc>
                <a:tc>
                  <a:txBody>
                    <a:bodyPr/>
                    <a:lstStyle/>
                    <a:p>
                      <a:r>
                        <a:rPr lang="en-IN" sz="1400" b="1" dirty="0"/>
                        <a:t>15.01 M	</a:t>
                      </a:r>
                    </a:p>
                  </a:txBody>
                  <a:tcPr marL="144000"/>
                </a:tc>
                <a:tc>
                  <a:txBody>
                    <a:bodyPr/>
                    <a:lstStyle/>
                    <a:p>
                      <a:r>
                        <a:rPr lang="en-IN" sz="1400" b="1" dirty="0"/>
                        <a:t>97.14 %</a:t>
                      </a:r>
                    </a:p>
                  </a:txBody>
                  <a:tcPr marL="144000"/>
                </a:tc>
                <a:extLst>
                  <a:ext uri="{0D108BD9-81ED-4DB2-BD59-A6C34878D82A}">
                    <a16:rowId xmlns:a16="http://schemas.microsoft.com/office/drawing/2014/main" val="533598264"/>
                  </a:ext>
                </a:extLst>
              </a:tr>
              <a:tr h="233633">
                <a:tc>
                  <a:txBody>
                    <a:bodyPr/>
                    <a:lstStyle/>
                    <a:p>
                      <a:r>
                        <a:rPr lang="en-IN" sz="1400" b="1" dirty="0"/>
                        <a:t>Fashion</a:t>
                      </a:r>
                    </a:p>
                  </a:txBody>
                  <a:tcPr marL="144000"/>
                </a:tc>
                <a:tc>
                  <a:txBody>
                    <a:bodyPr/>
                    <a:lstStyle/>
                    <a:p>
                      <a:r>
                        <a:rPr lang="en-IN" sz="1400" b="1" dirty="0"/>
                        <a:t>0.23 M	</a:t>
                      </a:r>
                    </a:p>
                  </a:txBody>
                  <a:tcPr marL="144000"/>
                </a:tc>
                <a:tc>
                  <a:txBody>
                    <a:bodyPr/>
                    <a:lstStyle/>
                    <a:p>
                      <a:r>
                        <a:rPr lang="en-IN" sz="1400" b="1" dirty="0"/>
                        <a:t>15.24 M</a:t>
                      </a:r>
                    </a:p>
                  </a:txBody>
                  <a:tcPr marL="144000"/>
                </a:tc>
                <a:tc>
                  <a:txBody>
                    <a:bodyPr/>
                    <a:lstStyle/>
                    <a:p>
                      <a:r>
                        <a:rPr lang="en-IN" sz="1400" b="1" dirty="0"/>
                        <a:t>98.63 %</a:t>
                      </a:r>
                    </a:p>
                  </a:txBody>
                  <a:tcPr marL="144000"/>
                </a:tc>
                <a:extLst>
                  <a:ext uri="{0D108BD9-81ED-4DB2-BD59-A6C34878D82A}">
                    <a16:rowId xmlns:a16="http://schemas.microsoft.com/office/drawing/2014/main" val="2236306635"/>
                  </a:ext>
                </a:extLst>
              </a:tr>
              <a:tr h="233633">
                <a:tc>
                  <a:txBody>
                    <a:bodyPr/>
                    <a:lstStyle/>
                    <a:p>
                      <a:r>
                        <a:rPr lang="en-IN" sz="1400" b="1" dirty="0"/>
                        <a:t>Others</a:t>
                      </a:r>
                    </a:p>
                  </a:txBody>
                  <a:tcPr marL="144000"/>
                </a:tc>
                <a:tc>
                  <a:txBody>
                    <a:bodyPr/>
                    <a:lstStyle/>
                    <a:p>
                      <a:r>
                        <a:rPr lang="en-IN" sz="1400" b="1" dirty="0"/>
                        <a:t>0.21 M</a:t>
                      </a:r>
                    </a:p>
                  </a:txBody>
                  <a:tcPr marL="144000"/>
                </a:tc>
                <a:tc>
                  <a:txBody>
                    <a:bodyPr/>
                    <a:lstStyle/>
                    <a:p>
                      <a:r>
                        <a:rPr lang="en-IN" sz="1400" b="1" dirty="0"/>
                        <a:t>15.45 M</a:t>
                      </a:r>
                    </a:p>
                  </a:txBody>
                  <a:tcPr marL="144000"/>
                </a:tc>
                <a:tc>
                  <a:txBody>
                    <a:bodyPr/>
                    <a:lstStyle/>
                    <a:p>
                      <a:r>
                        <a:rPr lang="en-IN" sz="1400" b="1" dirty="0"/>
                        <a:t>100 %</a:t>
                      </a:r>
                    </a:p>
                  </a:txBody>
                  <a:tcPr marL="144000"/>
                </a:tc>
                <a:extLst>
                  <a:ext uri="{0D108BD9-81ED-4DB2-BD59-A6C34878D82A}">
                    <a16:rowId xmlns:a16="http://schemas.microsoft.com/office/drawing/2014/main" val="4135161737"/>
                  </a:ext>
                </a:extLst>
              </a:tr>
            </a:tbl>
          </a:graphicData>
        </a:graphic>
      </p:graphicFrame>
      <p:sp>
        <p:nvSpPr>
          <p:cNvPr id="5" name="TextBox 4">
            <a:extLst>
              <a:ext uri="{FF2B5EF4-FFF2-40B4-BE49-F238E27FC236}">
                <a16:creationId xmlns:a16="http://schemas.microsoft.com/office/drawing/2014/main" id="{529792A2-5226-3248-8C31-83D5818EA530}"/>
              </a:ext>
            </a:extLst>
          </p:cNvPr>
          <p:cNvSpPr txBox="1"/>
          <p:nvPr/>
        </p:nvSpPr>
        <p:spPr>
          <a:xfrm>
            <a:off x="6264166" y="2197893"/>
            <a:ext cx="2490952" cy="2462213"/>
          </a:xfrm>
          <a:prstGeom prst="rect">
            <a:avLst/>
          </a:prstGeom>
          <a:noFill/>
        </p:spPr>
        <p:txBody>
          <a:bodyPr wrap="square">
            <a:spAutoFit/>
          </a:bodyPr>
          <a:lstStyle/>
          <a:p>
            <a:pPr algn="l"/>
            <a:endParaRPr lang="en-IN" sz="1400" b="0" i="0" u="none" strike="noStrike" baseline="0" dirty="0">
              <a:solidFill>
                <a:srgbClr val="000000"/>
              </a:solidFill>
              <a:latin typeface="Calibri" panose="020F0502020204030204" pitchFamily="34" charset="0"/>
            </a:endParaRPr>
          </a:p>
          <a:p>
            <a:r>
              <a:rPr lang="en-IN" sz="1400" b="1" i="0" u="none" strike="noStrike" baseline="0" dirty="0">
                <a:latin typeface="Calibri" panose="020F0502020204030204" pitchFamily="34" charset="0"/>
              </a:rPr>
              <a:t>Pareto Principle:</a:t>
            </a:r>
            <a:endParaRPr lang="en-IN" sz="1400" b="0" i="0" u="none" strike="noStrike" baseline="0" dirty="0">
              <a:latin typeface="Calibri" panose="020F0502020204030204" pitchFamily="34" charset="0"/>
            </a:endParaRPr>
          </a:p>
          <a:p>
            <a:r>
              <a:rPr lang="en-US" sz="1400" b="0" i="0" u="none" strike="noStrike" baseline="0" dirty="0">
                <a:latin typeface="Calibri" panose="020F0502020204030204" pitchFamily="34" charset="0"/>
              </a:rPr>
              <a:t>Pareto Principle, also known as the 80/20 rule. According to the Pareto Principle, approximately 80% of the effects come from 20% of the causes.</a:t>
            </a:r>
          </a:p>
          <a:p>
            <a:r>
              <a:rPr lang="en-US" sz="1400" b="0" i="0" u="none" strike="noStrike" baseline="0" dirty="0">
                <a:latin typeface="Calibri" panose="020F0502020204030204" pitchFamily="34" charset="0"/>
              </a:rPr>
              <a:t>We observe that around 50% of the categories contribute nearly 80% of  total sales.</a:t>
            </a:r>
          </a:p>
        </p:txBody>
      </p:sp>
    </p:spTree>
    <p:extLst>
      <p:ext uri="{BB962C8B-B14F-4D97-AF65-F5344CB8AC3E}">
        <p14:creationId xmlns:p14="http://schemas.microsoft.com/office/powerpoint/2010/main" val="12650896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D0B61-1A62-380A-1A28-7A77613BF25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98249A1-483C-8785-A35C-6102C171783C}"/>
              </a:ext>
            </a:extLst>
          </p:cNvPr>
          <p:cNvSpPr txBox="1"/>
          <p:nvPr/>
        </p:nvSpPr>
        <p:spPr>
          <a:xfrm>
            <a:off x="402444" y="-245864"/>
            <a:ext cx="7816646" cy="1015663"/>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pPr algn="l"/>
            <a:endParaRPr lang="en-IN" sz="1800" b="0" i="0" u="none" strike="noStrike" baseline="0" dirty="0">
              <a:solidFill>
                <a:srgbClr val="000000"/>
              </a:solidFill>
              <a:latin typeface="Raleway" pitchFamily="2" charset="0"/>
            </a:endParaRPr>
          </a:p>
          <a:p>
            <a:r>
              <a:rPr lang="en-IN" sz="2400" b="1" dirty="0">
                <a:solidFill>
                  <a:srgbClr val="00B050"/>
                </a:solidFill>
              </a:rPr>
              <a:t>CATEGORYWISE –SALES (PARETO ANALYSIS)</a:t>
            </a:r>
          </a:p>
        </p:txBody>
      </p:sp>
      <p:graphicFrame>
        <p:nvGraphicFramePr>
          <p:cNvPr id="4" name="Chart 3">
            <a:extLst>
              <a:ext uri="{FF2B5EF4-FFF2-40B4-BE49-F238E27FC236}">
                <a16:creationId xmlns:a16="http://schemas.microsoft.com/office/drawing/2014/main" id="{95EC1EFF-9A57-89F8-DA74-0ADFD5E945D6}"/>
              </a:ext>
            </a:extLst>
          </p:cNvPr>
          <p:cNvGraphicFramePr>
            <a:graphicFrameLocks/>
          </p:cNvGraphicFramePr>
          <p:nvPr>
            <p:extLst>
              <p:ext uri="{D42A27DB-BD31-4B8C-83A1-F6EECF244321}">
                <p14:modId xmlns:p14="http://schemas.microsoft.com/office/powerpoint/2010/main" val="2149430241"/>
              </p:ext>
            </p:extLst>
          </p:nvPr>
        </p:nvGraphicFramePr>
        <p:xfrm>
          <a:off x="0" y="1114097"/>
          <a:ext cx="9144000" cy="574390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25232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738FD-AE64-2E5D-E669-35951D3533D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8E10AA5-C4DC-F077-1566-F9BD0FFC2822}"/>
              </a:ext>
            </a:extLst>
          </p:cNvPr>
          <p:cNvSpPr txBox="1"/>
          <p:nvPr/>
        </p:nvSpPr>
        <p:spPr>
          <a:xfrm>
            <a:off x="2084099" y="-250323"/>
            <a:ext cx="7816646" cy="1015663"/>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pPr algn="l"/>
            <a:endParaRPr lang="en-IN" sz="1800" b="0" i="0" u="none" strike="noStrike" baseline="0" dirty="0">
              <a:solidFill>
                <a:srgbClr val="000000"/>
              </a:solidFill>
              <a:latin typeface="Raleway" pitchFamily="2" charset="0"/>
            </a:endParaRPr>
          </a:p>
          <a:p>
            <a:r>
              <a:rPr lang="en-IN" sz="2400" b="1" dirty="0">
                <a:solidFill>
                  <a:srgbClr val="00B050"/>
                </a:solidFill>
              </a:rPr>
              <a:t>PROFITABLE CATEGORY</a:t>
            </a:r>
          </a:p>
        </p:txBody>
      </p:sp>
      <p:graphicFrame>
        <p:nvGraphicFramePr>
          <p:cNvPr id="3" name="Chart 2">
            <a:extLst>
              <a:ext uri="{FF2B5EF4-FFF2-40B4-BE49-F238E27FC236}">
                <a16:creationId xmlns:a16="http://schemas.microsoft.com/office/drawing/2014/main" id="{3F66E96B-2FB2-5249-81DC-55D95B1B50CA}"/>
              </a:ext>
            </a:extLst>
          </p:cNvPr>
          <p:cNvGraphicFramePr>
            <a:graphicFrameLocks/>
          </p:cNvGraphicFramePr>
          <p:nvPr>
            <p:extLst>
              <p:ext uri="{D42A27DB-BD31-4B8C-83A1-F6EECF244321}">
                <p14:modId xmlns:p14="http://schemas.microsoft.com/office/powerpoint/2010/main" val="1065883758"/>
              </p:ext>
            </p:extLst>
          </p:nvPr>
        </p:nvGraphicFramePr>
        <p:xfrm>
          <a:off x="0" y="1046306"/>
          <a:ext cx="5088532" cy="59653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290B93AE-0306-BD02-CCB4-D820D57FA0C6}"/>
              </a:ext>
            </a:extLst>
          </p:cNvPr>
          <p:cNvGraphicFramePr>
            <a:graphicFrameLocks noGrp="1"/>
          </p:cNvGraphicFramePr>
          <p:nvPr>
            <p:extLst>
              <p:ext uri="{D42A27DB-BD31-4B8C-83A1-F6EECF244321}">
                <p14:modId xmlns:p14="http://schemas.microsoft.com/office/powerpoint/2010/main" val="2450450250"/>
              </p:ext>
            </p:extLst>
          </p:nvPr>
        </p:nvGraphicFramePr>
        <p:xfrm>
          <a:off x="5235677" y="1229711"/>
          <a:ext cx="3636578" cy="5370780"/>
        </p:xfrm>
        <a:graphic>
          <a:graphicData uri="http://schemas.openxmlformats.org/drawingml/2006/table">
            <a:tbl>
              <a:tblPr firstRow="1" bandRow="1">
                <a:tableStyleId>{5C22544A-7EE6-4342-B048-85BDC9FD1C3A}</a:tableStyleId>
              </a:tblPr>
              <a:tblGrid>
                <a:gridCol w="1637185">
                  <a:extLst>
                    <a:ext uri="{9D8B030D-6E8A-4147-A177-3AD203B41FA5}">
                      <a16:colId xmlns:a16="http://schemas.microsoft.com/office/drawing/2014/main" val="1303694790"/>
                    </a:ext>
                  </a:extLst>
                </a:gridCol>
                <a:gridCol w="1169001">
                  <a:extLst>
                    <a:ext uri="{9D8B030D-6E8A-4147-A177-3AD203B41FA5}">
                      <a16:colId xmlns:a16="http://schemas.microsoft.com/office/drawing/2014/main" val="2983554608"/>
                    </a:ext>
                  </a:extLst>
                </a:gridCol>
                <a:gridCol w="830392">
                  <a:extLst>
                    <a:ext uri="{9D8B030D-6E8A-4147-A177-3AD203B41FA5}">
                      <a16:colId xmlns:a16="http://schemas.microsoft.com/office/drawing/2014/main" val="2520438485"/>
                    </a:ext>
                  </a:extLst>
                </a:gridCol>
              </a:tblGrid>
              <a:tr h="305755">
                <a:tc>
                  <a:txBody>
                    <a:bodyPr/>
                    <a:lstStyle/>
                    <a:p>
                      <a:r>
                        <a:rPr lang="en-IN" sz="1000" b="1" dirty="0"/>
                        <a:t>Category</a:t>
                      </a:r>
                    </a:p>
                  </a:txBody>
                  <a:tcPr/>
                </a:tc>
                <a:tc>
                  <a:txBody>
                    <a:bodyPr/>
                    <a:lstStyle/>
                    <a:p>
                      <a:r>
                        <a:rPr lang="en-IN" sz="1000" b="1" dirty="0"/>
                        <a:t>Profit</a:t>
                      </a:r>
                    </a:p>
                  </a:txBody>
                  <a:tcPr/>
                </a:tc>
                <a:tc>
                  <a:txBody>
                    <a:bodyPr/>
                    <a:lstStyle/>
                    <a:p>
                      <a:r>
                        <a:rPr lang="en-IN" sz="1000" b="1" dirty="0"/>
                        <a:t>Profit_%</a:t>
                      </a:r>
                    </a:p>
                  </a:txBody>
                  <a:tcPr/>
                </a:tc>
                <a:extLst>
                  <a:ext uri="{0D108BD9-81ED-4DB2-BD59-A6C34878D82A}">
                    <a16:rowId xmlns:a16="http://schemas.microsoft.com/office/drawing/2014/main" val="3534777537"/>
                  </a:ext>
                </a:extLst>
              </a:tr>
              <a:tr h="351398">
                <a:tc>
                  <a:txBody>
                    <a:bodyPr/>
                    <a:lstStyle/>
                    <a:p>
                      <a:r>
                        <a:rPr lang="en-IN" sz="1000" b="1" dirty="0"/>
                        <a:t>Home Appliances</a:t>
                      </a:r>
                    </a:p>
                  </a:txBody>
                  <a:tcPr marL="0"/>
                </a:tc>
                <a:tc>
                  <a:txBody>
                    <a:bodyPr/>
                    <a:lstStyle/>
                    <a:p>
                      <a:r>
                        <a:rPr lang="en-IN" sz="1000" b="1" dirty="0"/>
                        <a:t>305196.46	</a:t>
                      </a:r>
                    </a:p>
                  </a:txBody>
                  <a:tcPr/>
                </a:tc>
                <a:tc>
                  <a:txBody>
                    <a:bodyPr/>
                    <a:lstStyle/>
                    <a:p>
                      <a:r>
                        <a:rPr lang="en-IN" sz="1000" b="1" dirty="0"/>
                        <a:t>13.97%</a:t>
                      </a:r>
                    </a:p>
                  </a:txBody>
                  <a:tcPr/>
                </a:tc>
                <a:extLst>
                  <a:ext uri="{0D108BD9-81ED-4DB2-BD59-A6C34878D82A}">
                    <a16:rowId xmlns:a16="http://schemas.microsoft.com/office/drawing/2014/main" val="1377253978"/>
                  </a:ext>
                </a:extLst>
              </a:tr>
              <a:tr h="351398">
                <a:tc>
                  <a:txBody>
                    <a:bodyPr/>
                    <a:lstStyle/>
                    <a:p>
                      <a:r>
                        <a:rPr lang="en-IN" sz="1000" b="1" dirty="0"/>
                        <a:t>Baby</a:t>
                      </a:r>
                    </a:p>
                  </a:txBody>
                  <a:tcPr/>
                </a:tc>
                <a:tc>
                  <a:txBody>
                    <a:bodyPr/>
                    <a:lstStyle/>
                    <a:p>
                      <a:r>
                        <a:rPr lang="en-IN" sz="1000" b="1" dirty="0"/>
                        <a:t>280690.92	</a:t>
                      </a:r>
                    </a:p>
                  </a:txBody>
                  <a:tcPr/>
                </a:tc>
                <a:tc>
                  <a:txBody>
                    <a:bodyPr/>
                    <a:lstStyle/>
                    <a:p>
                      <a:r>
                        <a:rPr lang="en-IN" sz="1000" b="1" dirty="0"/>
                        <a:t>12.85%</a:t>
                      </a:r>
                    </a:p>
                  </a:txBody>
                  <a:tcPr/>
                </a:tc>
                <a:extLst>
                  <a:ext uri="{0D108BD9-81ED-4DB2-BD59-A6C34878D82A}">
                    <a16:rowId xmlns:a16="http://schemas.microsoft.com/office/drawing/2014/main" val="3304622194"/>
                  </a:ext>
                </a:extLst>
              </a:tr>
              <a:tr h="351398">
                <a:tc>
                  <a:txBody>
                    <a:bodyPr/>
                    <a:lstStyle/>
                    <a:p>
                      <a:r>
                        <a:rPr lang="en-IN" sz="1000" b="1" dirty="0"/>
                        <a:t>Toys &amp; Gifts</a:t>
                      </a:r>
                    </a:p>
                  </a:txBody>
                  <a:tcPr/>
                </a:tc>
                <a:tc>
                  <a:txBody>
                    <a:bodyPr/>
                    <a:lstStyle/>
                    <a:p>
                      <a:r>
                        <a:rPr lang="en-IN" sz="1000" b="1" dirty="0"/>
                        <a:t>275652.85	</a:t>
                      </a:r>
                    </a:p>
                  </a:txBody>
                  <a:tcPr/>
                </a:tc>
                <a:tc>
                  <a:txBody>
                    <a:bodyPr/>
                    <a:lstStyle/>
                    <a:p>
                      <a:r>
                        <a:rPr lang="en-IN" sz="1000" b="1" dirty="0"/>
                        <a:t>12.62%</a:t>
                      </a:r>
                    </a:p>
                  </a:txBody>
                  <a:tcPr/>
                </a:tc>
                <a:extLst>
                  <a:ext uri="{0D108BD9-81ED-4DB2-BD59-A6C34878D82A}">
                    <a16:rowId xmlns:a16="http://schemas.microsoft.com/office/drawing/2014/main" val="1530105396"/>
                  </a:ext>
                </a:extLst>
              </a:tr>
              <a:tr h="351398">
                <a:tc>
                  <a:txBody>
                    <a:bodyPr/>
                    <a:lstStyle/>
                    <a:p>
                      <a:r>
                        <a:rPr lang="en-IN" sz="1000" b="1" dirty="0"/>
                        <a:t>Furniture</a:t>
                      </a:r>
                    </a:p>
                  </a:txBody>
                  <a:tcPr/>
                </a:tc>
                <a:tc>
                  <a:txBody>
                    <a:bodyPr/>
                    <a:lstStyle/>
                    <a:p>
                      <a:r>
                        <a:rPr lang="en-IN" sz="1000" b="1" dirty="0"/>
                        <a:t>267493.11	</a:t>
                      </a:r>
                    </a:p>
                  </a:txBody>
                  <a:tcPr/>
                </a:tc>
                <a:tc>
                  <a:txBody>
                    <a:bodyPr/>
                    <a:lstStyle/>
                    <a:p>
                      <a:r>
                        <a:rPr lang="en-IN" sz="1000" b="1" dirty="0"/>
                        <a:t>12.25%</a:t>
                      </a:r>
                    </a:p>
                  </a:txBody>
                  <a:tcPr/>
                </a:tc>
                <a:extLst>
                  <a:ext uri="{0D108BD9-81ED-4DB2-BD59-A6C34878D82A}">
                    <a16:rowId xmlns:a16="http://schemas.microsoft.com/office/drawing/2014/main" val="716494342"/>
                  </a:ext>
                </a:extLst>
              </a:tr>
              <a:tr h="351398">
                <a:tc>
                  <a:txBody>
                    <a:bodyPr/>
                    <a:lstStyle/>
                    <a:p>
                      <a:r>
                        <a:rPr lang="en-IN" sz="1000" b="1" dirty="0" err="1"/>
                        <a:t>Luggage_Accessories</a:t>
                      </a:r>
                      <a:endParaRPr lang="en-IN" sz="1000" b="1" dirty="0"/>
                    </a:p>
                  </a:txBody>
                  <a:tcPr/>
                </a:tc>
                <a:tc>
                  <a:txBody>
                    <a:bodyPr/>
                    <a:lstStyle/>
                    <a:p>
                      <a:r>
                        <a:rPr lang="en-IN" sz="1000" b="1" dirty="0"/>
                        <a:t>233376.42	</a:t>
                      </a:r>
                    </a:p>
                  </a:txBody>
                  <a:tcPr/>
                </a:tc>
                <a:tc>
                  <a:txBody>
                    <a:bodyPr/>
                    <a:lstStyle/>
                    <a:p>
                      <a:r>
                        <a:rPr lang="en-IN" sz="1000" b="1" dirty="0"/>
                        <a:t>10.68%</a:t>
                      </a:r>
                    </a:p>
                  </a:txBody>
                  <a:tcPr/>
                </a:tc>
                <a:extLst>
                  <a:ext uri="{0D108BD9-81ED-4DB2-BD59-A6C34878D82A}">
                    <a16:rowId xmlns:a16="http://schemas.microsoft.com/office/drawing/2014/main" val="1637490961"/>
                  </a:ext>
                </a:extLst>
              </a:tr>
              <a:tr h="351398">
                <a:tc>
                  <a:txBody>
                    <a:bodyPr/>
                    <a:lstStyle/>
                    <a:p>
                      <a:r>
                        <a:rPr lang="en-IN" sz="1000" b="1" dirty="0"/>
                        <a:t>Food &amp; Beverages</a:t>
                      </a:r>
                    </a:p>
                  </a:txBody>
                  <a:tcPr/>
                </a:tc>
                <a:tc>
                  <a:txBody>
                    <a:bodyPr/>
                    <a:lstStyle/>
                    <a:p>
                      <a:r>
                        <a:rPr lang="en-IN" sz="1000" b="1" dirty="0"/>
                        <a:t>216244.27	</a:t>
                      </a:r>
                    </a:p>
                  </a:txBody>
                  <a:tcPr/>
                </a:tc>
                <a:tc>
                  <a:txBody>
                    <a:bodyPr/>
                    <a:lstStyle/>
                    <a:p>
                      <a:r>
                        <a:rPr lang="en-IN" sz="1000" b="1" dirty="0"/>
                        <a:t>9.9%</a:t>
                      </a:r>
                    </a:p>
                  </a:txBody>
                  <a:tcPr/>
                </a:tc>
                <a:extLst>
                  <a:ext uri="{0D108BD9-81ED-4DB2-BD59-A6C34878D82A}">
                    <a16:rowId xmlns:a16="http://schemas.microsoft.com/office/drawing/2014/main" val="2516440468"/>
                  </a:ext>
                </a:extLst>
              </a:tr>
              <a:tr h="496851">
                <a:tc>
                  <a:txBody>
                    <a:bodyPr/>
                    <a:lstStyle/>
                    <a:p>
                      <a:r>
                        <a:rPr lang="en-IN" sz="1000" b="1" dirty="0"/>
                        <a:t>Computer &amp; Accessories</a:t>
                      </a:r>
                    </a:p>
                  </a:txBody>
                  <a:tcPr/>
                </a:tc>
                <a:tc>
                  <a:txBody>
                    <a:bodyPr/>
                    <a:lstStyle/>
                    <a:p>
                      <a:r>
                        <a:rPr lang="en-IN" sz="1000" b="1" dirty="0"/>
                        <a:t>159592.81	</a:t>
                      </a:r>
                    </a:p>
                  </a:txBody>
                  <a:tcPr/>
                </a:tc>
                <a:tc>
                  <a:txBody>
                    <a:bodyPr/>
                    <a:lstStyle/>
                    <a:p>
                      <a:r>
                        <a:rPr lang="en-IN" sz="1000" b="1" dirty="0"/>
                        <a:t>7.31%</a:t>
                      </a:r>
                    </a:p>
                  </a:txBody>
                  <a:tcPr marL="36000" marR="36000" marT="36000" marB="36000"/>
                </a:tc>
                <a:extLst>
                  <a:ext uri="{0D108BD9-81ED-4DB2-BD59-A6C34878D82A}">
                    <a16:rowId xmlns:a16="http://schemas.microsoft.com/office/drawing/2014/main" val="2479738156"/>
                  </a:ext>
                </a:extLst>
              </a:tr>
              <a:tr h="351398">
                <a:tc>
                  <a:txBody>
                    <a:bodyPr/>
                    <a:lstStyle/>
                    <a:p>
                      <a:r>
                        <a:rPr lang="en-IN" sz="1000" b="1" dirty="0" err="1"/>
                        <a:t>Construction_Tools</a:t>
                      </a:r>
                      <a:endParaRPr lang="en-IN" sz="1000" b="1" dirty="0"/>
                    </a:p>
                  </a:txBody>
                  <a:tcPr/>
                </a:tc>
                <a:tc>
                  <a:txBody>
                    <a:bodyPr/>
                    <a:lstStyle/>
                    <a:p>
                      <a:r>
                        <a:rPr lang="en-IN" sz="1000" b="1" dirty="0"/>
                        <a:t>131475.09	</a:t>
                      </a:r>
                    </a:p>
                  </a:txBody>
                  <a:tcPr/>
                </a:tc>
                <a:tc>
                  <a:txBody>
                    <a:bodyPr/>
                    <a:lstStyle/>
                    <a:p>
                      <a:r>
                        <a:rPr lang="en-IN" sz="1000" b="1" dirty="0"/>
                        <a:t>6.02%</a:t>
                      </a:r>
                    </a:p>
                  </a:txBody>
                  <a:tcPr/>
                </a:tc>
                <a:extLst>
                  <a:ext uri="{0D108BD9-81ED-4DB2-BD59-A6C34878D82A}">
                    <a16:rowId xmlns:a16="http://schemas.microsoft.com/office/drawing/2014/main" val="1512887664"/>
                  </a:ext>
                </a:extLst>
              </a:tr>
              <a:tr h="351398">
                <a:tc>
                  <a:txBody>
                    <a:bodyPr/>
                    <a:lstStyle/>
                    <a:p>
                      <a:r>
                        <a:rPr lang="en-IN" sz="1000" b="1" dirty="0"/>
                        <a:t>Stationery</a:t>
                      </a:r>
                    </a:p>
                  </a:txBody>
                  <a:tcPr/>
                </a:tc>
                <a:tc>
                  <a:txBody>
                    <a:bodyPr/>
                    <a:lstStyle/>
                    <a:p>
                      <a:r>
                        <a:rPr lang="en-IN" sz="1000" b="1" dirty="0"/>
                        <a:t>117452.65	</a:t>
                      </a:r>
                    </a:p>
                  </a:txBody>
                  <a:tcPr/>
                </a:tc>
                <a:tc>
                  <a:txBody>
                    <a:bodyPr/>
                    <a:lstStyle/>
                    <a:p>
                      <a:r>
                        <a:rPr lang="en-IN" sz="1000" b="1" dirty="0"/>
                        <a:t>5.38%</a:t>
                      </a:r>
                    </a:p>
                  </a:txBody>
                  <a:tcPr/>
                </a:tc>
                <a:extLst>
                  <a:ext uri="{0D108BD9-81ED-4DB2-BD59-A6C34878D82A}">
                    <a16:rowId xmlns:a16="http://schemas.microsoft.com/office/drawing/2014/main" val="3707421202"/>
                  </a:ext>
                </a:extLst>
              </a:tr>
              <a:tr h="351398">
                <a:tc>
                  <a:txBody>
                    <a:bodyPr/>
                    <a:lstStyle/>
                    <a:p>
                      <a:r>
                        <a:rPr lang="en-IN" sz="1000" b="1" dirty="0"/>
                        <a:t>Auto</a:t>
                      </a:r>
                    </a:p>
                  </a:txBody>
                  <a:tcPr/>
                </a:tc>
                <a:tc>
                  <a:txBody>
                    <a:bodyPr/>
                    <a:lstStyle/>
                    <a:p>
                      <a:r>
                        <a:rPr lang="en-IN" sz="1000" b="1" dirty="0"/>
                        <a:t>91731.02	</a:t>
                      </a:r>
                    </a:p>
                  </a:txBody>
                  <a:tcPr/>
                </a:tc>
                <a:tc>
                  <a:txBody>
                    <a:bodyPr/>
                    <a:lstStyle/>
                    <a:p>
                      <a:r>
                        <a:rPr lang="en-IN" sz="1000" b="1" dirty="0"/>
                        <a:t>4.2%</a:t>
                      </a:r>
                    </a:p>
                  </a:txBody>
                  <a:tcPr/>
                </a:tc>
                <a:extLst>
                  <a:ext uri="{0D108BD9-81ED-4DB2-BD59-A6C34878D82A}">
                    <a16:rowId xmlns:a16="http://schemas.microsoft.com/office/drawing/2014/main" val="167236189"/>
                  </a:ext>
                </a:extLst>
              </a:tr>
              <a:tr h="351398">
                <a:tc>
                  <a:txBody>
                    <a:bodyPr/>
                    <a:lstStyle/>
                    <a:p>
                      <a:r>
                        <a:rPr lang="en-IN" sz="1000" b="1" dirty="0"/>
                        <a:t>Electronics</a:t>
                      </a:r>
                    </a:p>
                  </a:txBody>
                  <a:tcPr/>
                </a:tc>
                <a:tc>
                  <a:txBody>
                    <a:bodyPr/>
                    <a:lstStyle/>
                    <a:p>
                      <a:r>
                        <a:rPr lang="en-IN" sz="1000" b="1" dirty="0"/>
                        <a:t>81080.79	</a:t>
                      </a:r>
                    </a:p>
                  </a:txBody>
                  <a:tcPr/>
                </a:tc>
                <a:tc>
                  <a:txBody>
                    <a:bodyPr/>
                    <a:lstStyle/>
                    <a:p>
                      <a:r>
                        <a:rPr lang="en-IN" sz="1000" b="1" dirty="0"/>
                        <a:t>3.71%</a:t>
                      </a:r>
                    </a:p>
                  </a:txBody>
                  <a:tcPr/>
                </a:tc>
                <a:extLst>
                  <a:ext uri="{0D108BD9-81ED-4DB2-BD59-A6C34878D82A}">
                    <a16:rowId xmlns:a16="http://schemas.microsoft.com/office/drawing/2014/main" val="550539564"/>
                  </a:ext>
                </a:extLst>
              </a:tr>
              <a:tr h="351398">
                <a:tc>
                  <a:txBody>
                    <a:bodyPr/>
                    <a:lstStyle/>
                    <a:p>
                      <a:r>
                        <a:rPr lang="en-IN" sz="1000" b="1" dirty="0"/>
                        <a:t>Fashion</a:t>
                      </a:r>
                    </a:p>
                  </a:txBody>
                  <a:tcPr/>
                </a:tc>
                <a:tc>
                  <a:txBody>
                    <a:bodyPr/>
                    <a:lstStyle/>
                    <a:p>
                      <a:r>
                        <a:rPr lang="en-IN" sz="1000" b="1" dirty="0"/>
                        <a:t>40565.75	</a:t>
                      </a:r>
                    </a:p>
                  </a:txBody>
                  <a:tcPr/>
                </a:tc>
                <a:tc>
                  <a:txBody>
                    <a:bodyPr/>
                    <a:lstStyle/>
                    <a:p>
                      <a:r>
                        <a:rPr lang="en-IN" sz="1000" b="1" dirty="0"/>
                        <a:t>1.86%</a:t>
                      </a:r>
                    </a:p>
                  </a:txBody>
                  <a:tcPr/>
                </a:tc>
                <a:extLst>
                  <a:ext uri="{0D108BD9-81ED-4DB2-BD59-A6C34878D82A}">
                    <a16:rowId xmlns:a16="http://schemas.microsoft.com/office/drawing/2014/main" val="2062946842"/>
                  </a:ext>
                </a:extLst>
              </a:tr>
              <a:tr h="351398">
                <a:tc>
                  <a:txBody>
                    <a:bodyPr/>
                    <a:lstStyle/>
                    <a:p>
                      <a:r>
                        <a:rPr lang="en-IN" sz="1000" b="1" dirty="0" err="1"/>
                        <a:t>Pet_Shops</a:t>
                      </a:r>
                      <a:endParaRPr lang="en-IN" sz="1000" b="1" dirty="0"/>
                    </a:p>
                  </a:txBody>
                  <a:tcPr/>
                </a:tc>
                <a:tc>
                  <a:txBody>
                    <a:bodyPr/>
                    <a:lstStyle/>
                    <a:p>
                      <a:r>
                        <a:rPr lang="en-IN" sz="1000" b="1" dirty="0"/>
                        <a:t>39916.06	</a:t>
                      </a:r>
                    </a:p>
                  </a:txBody>
                  <a:tcPr/>
                </a:tc>
                <a:tc>
                  <a:txBody>
                    <a:bodyPr/>
                    <a:lstStyle/>
                    <a:p>
                      <a:r>
                        <a:rPr lang="en-IN" sz="1000" b="1" dirty="0"/>
                        <a:t>1.83%</a:t>
                      </a:r>
                    </a:p>
                  </a:txBody>
                  <a:tcPr/>
                </a:tc>
                <a:extLst>
                  <a:ext uri="{0D108BD9-81ED-4DB2-BD59-A6C34878D82A}">
                    <a16:rowId xmlns:a16="http://schemas.microsoft.com/office/drawing/2014/main" val="3468392194"/>
                  </a:ext>
                </a:extLst>
              </a:tr>
              <a:tr h="351398">
                <a:tc>
                  <a:txBody>
                    <a:bodyPr/>
                    <a:lstStyle/>
                    <a:p>
                      <a:r>
                        <a:rPr lang="en-IN" sz="1000" b="1" dirty="0"/>
                        <a:t>Others</a:t>
                      </a:r>
                    </a:p>
                  </a:txBody>
                  <a:tcPr/>
                </a:tc>
                <a:tc>
                  <a:txBody>
                    <a:bodyPr/>
                    <a:lstStyle/>
                    <a:p>
                      <a:r>
                        <a:rPr lang="en-IN" sz="1000" b="1" dirty="0"/>
                        <a:t>30317.51	</a:t>
                      </a:r>
                    </a:p>
                  </a:txBody>
                  <a:tcPr/>
                </a:tc>
                <a:tc>
                  <a:txBody>
                    <a:bodyPr/>
                    <a:lstStyle/>
                    <a:p>
                      <a:r>
                        <a:rPr lang="en-IN" sz="1000" b="1" dirty="0"/>
                        <a:t>1.39%</a:t>
                      </a:r>
                    </a:p>
                  </a:txBody>
                  <a:tcPr/>
                </a:tc>
                <a:extLst>
                  <a:ext uri="{0D108BD9-81ED-4DB2-BD59-A6C34878D82A}">
                    <a16:rowId xmlns:a16="http://schemas.microsoft.com/office/drawing/2014/main" val="964631857"/>
                  </a:ext>
                </a:extLst>
              </a:tr>
            </a:tbl>
          </a:graphicData>
        </a:graphic>
      </p:graphicFrame>
    </p:spTree>
    <p:extLst>
      <p:ext uri="{BB962C8B-B14F-4D97-AF65-F5344CB8AC3E}">
        <p14:creationId xmlns:p14="http://schemas.microsoft.com/office/powerpoint/2010/main" val="5495049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3C8A9-0C97-BA5E-91D1-953A3E79EA2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64FE73E-D96B-4D8C-29B3-6CBEB7FDC217}"/>
              </a:ext>
            </a:extLst>
          </p:cNvPr>
          <p:cNvSpPr txBox="1"/>
          <p:nvPr/>
        </p:nvSpPr>
        <p:spPr>
          <a:xfrm>
            <a:off x="884395" y="-347740"/>
            <a:ext cx="7816646" cy="923330"/>
          </a:xfrm>
          <a:prstGeom prst="rect">
            <a:avLst/>
          </a:prstGeom>
          <a:noFill/>
        </p:spPr>
        <p:txBody>
          <a:bodyPr wrap="square" rtlCol="0" anchor="ctr">
            <a:spAutoFit/>
          </a:bodyPr>
          <a:lstStyle/>
          <a:p>
            <a:pPr algn="l"/>
            <a:endParaRPr lang="en-IN" b="0" i="0" u="none" strike="noStrike" baseline="0" dirty="0">
              <a:solidFill>
                <a:srgbClr val="000000"/>
              </a:solidFill>
              <a:latin typeface="Raleway" pitchFamily="2" charset="0"/>
            </a:endParaRPr>
          </a:p>
          <a:p>
            <a:pPr algn="l"/>
            <a:endParaRPr lang="en-IN" b="0" i="0" u="none" strike="noStrike" baseline="0" dirty="0">
              <a:solidFill>
                <a:srgbClr val="000000"/>
              </a:solidFill>
              <a:latin typeface="Raleway" pitchFamily="2" charset="0"/>
            </a:endParaRPr>
          </a:p>
          <a:p>
            <a:r>
              <a:rPr lang="en-US" b="1" dirty="0">
                <a:solidFill>
                  <a:srgbClr val="00B050"/>
                </a:solidFill>
              </a:rPr>
              <a:t>SALES CONTRIBUTION OF EACH CATEGORY</a:t>
            </a:r>
            <a:endParaRPr lang="en-IN" b="1" dirty="0">
              <a:solidFill>
                <a:srgbClr val="00B050"/>
              </a:solidFill>
            </a:endParaRPr>
          </a:p>
        </p:txBody>
      </p:sp>
      <p:graphicFrame>
        <p:nvGraphicFramePr>
          <p:cNvPr id="3" name="Chart 2">
            <a:extLst>
              <a:ext uri="{FF2B5EF4-FFF2-40B4-BE49-F238E27FC236}">
                <a16:creationId xmlns:a16="http://schemas.microsoft.com/office/drawing/2014/main" id="{680323FC-C1CE-1194-B8C8-7A83AA82730C}"/>
              </a:ext>
            </a:extLst>
          </p:cNvPr>
          <p:cNvGraphicFramePr>
            <a:graphicFrameLocks/>
          </p:cNvGraphicFramePr>
          <p:nvPr>
            <p:extLst>
              <p:ext uri="{D42A27DB-BD31-4B8C-83A1-F6EECF244321}">
                <p14:modId xmlns:p14="http://schemas.microsoft.com/office/powerpoint/2010/main" val="1409088318"/>
              </p:ext>
            </p:extLst>
          </p:nvPr>
        </p:nvGraphicFramePr>
        <p:xfrm>
          <a:off x="-544895" y="714703"/>
          <a:ext cx="5780572" cy="59523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a:extLst>
              <a:ext uri="{FF2B5EF4-FFF2-40B4-BE49-F238E27FC236}">
                <a16:creationId xmlns:a16="http://schemas.microsoft.com/office/drawing/2014/main" id="{52323DC6-296F-8AC2-0F7E-8FA7D001508C}"/>
              </a:ext>
            </a:extLst>
          </p:cNvPr>
          <p:cNvGraphicFramePr>
            <a:graphicFrameLocks noGrp="1"/>
          </p:cNvGraphicFramePr>
          <p:nvPr>
            <p:extLst>
              <p:ext uri="{D42A27DB-BD31-4B8C-83A1-F6EECF244321}">
                <p14:modId xmlns:p14="http://schemas.microsoft.com/office/powerpoint/2010/main" val="3509731343"/>
              </p:ext>
            </p:extLst>
          </p:nvPr>
        </p:nvGraphicFramePr>
        <p:xfrm>
          <a:off x="5235677" y="1548221"/>
          <a:ext cx="3636578" cy="4688023"/>
        </p:xfrm>
        <a:graphic>
          <a:graphicData uri="http://schemas.openxmlformats.org/drawingml/2006/table">
            <a:tbl>
              <a:tblPr firstRow="1" bandRow="1">
                <a:tableStyleId>{5C22544A-7EE6-4342-B048-85BDC9FD1C3A}</a:tableStyleId>
              </a:tblPr>
              <a:tblGrid>
                <a:gridCol w="1637185">
                  <a:extLst>
                    <a:ext uri="{9D8B030D-6E8A-4147-A177-3AD203B41FA5}">
                      <a16:colId xmlns:a16="http://schemas.microsoft.com/office/drawing/2014/main" val="1303694790"/>
                    </a:ext>
                  </a:extLst>
                </a:gridCol>
                <a:gridCol w="1169001">
                  <a:extLst>
                    <a:ext uri="{9D8B030D-6E8A-4147-A177-3AD203B41FA5}">
                      <a16:colId xmlns:a16="http://schemas.microsoft.com/office/drawing/2014/main" val="2983554608"/>
                    </a:ext>
                  </a:extLst>
                </a:gridCol>
                <a:gridCol w="830392">
                  <a:extLst>
                    <a:ext uri="{9D8B030D-6E8A-4147-A177-3AD203B41FA5}">
                      <a16:colId xmlns:a16="http://schemas.microsoft.com/office/drawing/2014/main" val="2520438485"/>
                    </a:ext>
                  </a:extLst>
                </a:gridCol>
              </a:tblGrid>
              <a:tr h="172456">
                <a:tc>
                  <a:txBody>
                    <a:bodyPr/>
                    <a:lstStyle/>
                    <a:p>
                      <a:r>
                        <a:rPr lang="en-IN" sz="1200" b="1" dirty="0"/>
                        <a:t>Category</a:t>
                      </a:r>
                    </a:p>
                  </a:txBody>
                  <a:tcPr/>
                </a:tc>
                <a:tc>
                  <a:txBody>
                    <a:bodyPr/>
                    <a:lstStyle/>
                    <a:p>
                      <a:r>
                        <a:rPr lang="en-IN" sz="1200" b="1" dirty="0"/>
                        <a:t>Profit</a:t>
                      </a:r>
                    </a:p>
                  </a:txBody>
                  <a:tcPr/>
                </a:tc>
                <a:tc>
                  <a:txBody>
                    <a:bodyPr/>
                    <a:lstStyle/>
                    <a:p>
                      <a:r>
                        <a:rPr lang="en-IN" sz="1200" b="1" dirty="0"/>
                        <a:t>Profit_%</a:t>
                      </a:r>
                    </a:p>
                  </a:txBody>
                  <a:tcPr/>
                </a:tc>
                <a:extLst>
                  <a:ext uri="{0D108BD9-81ED-4DB2-BD59-A6C34878D82A}">
                    <a16:rowId xmlns:a16="http://schemas.microsoft.com/office/drawing/2014/main" val="3534777537"/>
                  </a:ext>
                </a:extLst>
              </a:tr>
              <a:tr h="280241">
                <a:tc>
                  <a:txBody>
                    <a:bodyPr/>
                    <a:lstStyle/>
                    <a:p>
                      <a:r>
                        <a:rPr lang="en-IN" sz="1200" b="1" dirty="0"/>
                        <a:t>Toys &amp; Gifts</a:t>
                      </a:r>
                    </a:p>
                  </a:txBody>
                  <a:tcPr marL="0"/>
                </a:tc>
                <a:tc>
                  <a:txBody>
                    <a:bodyPr/>
                    <a:lstStyle/>
                    <a:p>
                      <a:r>
                        <a:rPr lang="en-IN" sz="1200" b="1" dirty="0"/>
                        <a:t>2.60M	</a:t>
                      </a:r>
                    </a:p>
                  </a:txBody>
                  <a:tcPr/>
                </a:tc>
                <a:tc>
                  <a:txBody>
                    <a:bodyPr/>
                    <a:lstStyle/>
                    <a:p>
                      <a:r>
                        <a:rPr lang="en-IN" sz="1200" b="1" dirty="0"/>
                        <a:t>16.82%</a:t>
                      </a:r>
                    </a:p>
                  </a:txBody>
                  <a:tcPr/>
                </a:tc>
                <a:extLst>
                  <a:ext uri="{0D108BD9-81ED-4DB2-BD59-A6C34878D82A}">
                    <a16:rowId xmlns:a16="http://schemas.microsoft.com/office/drawing/2014/main" val="1377253978"/>
                  </a:ext>
                </a:extLst>
              </a:tr>
              <a:tr h="280241">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200" b="1" dirty="0"/>
                        <a:t>Home Appliances</a:t>
                      </a:r>
                    </a:p>
                  </a:txBody>
                  <a:tcPr/>
                </a:tc>
                <a:tc>
                  <a:txBody>
                    <a:bodyPr/>
                    <a:lstStyle/>
                    <a:p>
                      <a:r>
                        <a:rPr lang="en-IN" sz="1200" b="1" dirty="0"/>
                        <a:t>1.76M	</a:t>
                      </a:r>
                    </a:p>
                  </a:txBody>
                  <a:tcPr/>
                </a:tc>
                <a:tc>
                  <a:txBody>
                    <a:bodyPr/>
                    <a:lstStyle/>
                    <a:p>
                      <a:r>
                        <a:rPr lang="en-IN" sz="1200" b="1" dirty="0"/>
                        <a:t>11.37%</a:t>
                      </a:r>
                    </a:p>
                  </a:txBody>
                  <a:tcPr/>
                </a:tc>
                <a:extLst>
                  <a:ext uri="{0D108BD9-81ED-4DB2-BD59-A6C34878D82A}">
                    <a16:rowId xmlns:a16="http://schemas.microsoft.com/office/drawing/2014/main" val="3304622194"/>
                  </a:ext>
                </a:extLst>
              </a:tr>
              <a:tr h="411678">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200" b="1" dirty="0"/>
                        <a:t>Baby</a:t>
                      </a:r>
                    </a:p>
                  </a:txBody>
                  <a:tcPr/>
                </a:tc>
                <a:tc>
                  <a:txBody>
                    <a:bodyPr/>
                    <a:lstStyle/>
                    <a:p>
                      <a:r>
                        <a:rPr lang="en-IN" sz="1200" b="1" dirty="0"/>
                        <a:t>1.64M	</a:t>
                      </a:r>
                    </a:p>
                  </a:txBody>
                  <a:tcPr/>
                </a:tc>
                <a:tc>
                  <a:txBody>
                    <a:bodyPr/>
                    <a:lstStyle/>
                    <a:p>
                      <a:r>
                        <a:rPr lang="en-IN" sz="1200" b="1" dirty="0"/>
                        <a:t>10.61%</a:t>
                      </a:r>
                    </a:p>
                  </a:txBody>
                  <a:tcPr/>
                </a:tc>
                <a:extLst>
                  <a:ext uri="{0D108BD9-81ED-4DB2-BD59-A6C34878D82A}">
                    <a16:rowId xmlns:a16="http://schemas.microsoft.com/office/drawing/2014/main" val="1530105396"/>
                  </a:ext>
                </a:extLst>
              </a:tr>
              <a:tr h="280241">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200" b="1" dirty="0"/>
                        <a:t>Food &amp; Beverages</a:t>
                      </a:r>
                    </a:p>
                  </a:txBody>
                  <a:tcPr/>
                </a:tc>
                <a:tc>
                  <a:txBody>
                    <a:bodyPr/>
                    <a:lstStyle/>
                    <a:p>
                      <a:r>
                        <a:rPr lang="en-IN" sz="1200" b="1" dirty="0"/>
                        <a:t>1.62M</a:t>
                      </a:r>
                    </a:p>
                  </a:txBody>
                  <a:tcPr/>
                </a:tc>
                <a:tc>
                  <a:txBody>
                    <a:bodyPr/>
                    <a:lstStyle/>
                    <a:p>
                      <a:r>
                        <a:rPr lang="en-IN" sz="1200" b="1" dirty="0"/>
                        <a:t>10.51%</a:t>
                      </a:r>
                    </a:p>
                  </a:txBody>
                  <a:tcPr/>
                </a:tc>
                <a:extLst>
                  <a:ext uri="{0D108BD9-81ED-4DB2-BD59-A6C34878D82A}">
                    <a16:rowId xmlns:a16="http://schemas.microsoft.com/office/drawing/2014/main" val="716494342"/>
                  </a:ext>
                </a:extLst>
              </a:tr>
              <a:tr h="280241">
                <a:tc>
                  <a:txBody>
                    <a:bodyPr/>
                    <a:lstStyle/>
                    <a:p>
                      <a:r>
                        <a:rPr lang="en-IN" sz="1200" b="1" dirty="0" err="1"/>
                        <a:t>Luggage_Accessories</a:t>
                      </a:r>
                      <a:endParaRPr lang="en-IN" sz="1200" b="1" dirty="0"/>
                    </a:p>
                  </a:txBody>
                  <a:tcPr/>
                </a:tc>
                <a:tc>
                  <a:txBody>
                    <a:bodyPr/>
                    <a:lstStyle/>
                    <a:p>
                      <a:r>
                        <a:rPr lang="en-IN" sz="1200" b="1" dirty="0"/>
                        <a:t>1.62M	</a:t>
                      </a:r>
                    </a:p>
                  </a:txBody>
                  <a:tcPr/>
                </a:tc>
                <a:tc>
                  <a:txBody>
                    <a:bodyPr/>
                    <a:lstStyle/>
                    <a:p>
                      <a:r>
                        <a:rPr lang="en-IN" sz="1200" b="1" dirty="0"/>
                        <a:t>10.48%</a:t>
                      </a:r>
                    </a:p>
                  </a:txBody>
                  <a:tcPr/>
                </a:tc>
                <a:extLst>
                  <a:ext uri="{0D108BD9-81ED-4DB2-BD59-A6C34878D82A}">
                    <a16:rowId xmlns:a16="http://schemas.microsoft.com/office/drawing/2014/main" val="1637490961"/>
                  </a:ext>
                </a:extLst>
              </a:tr>
              <a:tr h="280241">
                <a:tc>
                  <a:txBody>
                    <a:bodyPr/>
                    <a:lstStyle/>
                    <a:p>
                      <a:r>
                        <a:rPr lang="en-IN" sz="1200" b="1" dirty="0"/>
                        <a:t>Furniture</a:t>
                      </a:r>
                    </a:p>
                  </a:txBody>
                  <a:tcPr/>
                </a:tc>
                <a:tc>
                  <a:txBody>
                    <a:bodyPr/>
                    <a:lstStyle/>
                    <a:p>
                      <a:r>
                        <a:rPr lang="en-IN" sz="1200" b="1" dirty="0"/>
                        <a:t>1.30M	</a:t>
                      </a:r>
                    </a:p>
                  </a:txBody>
                  <a:tcPr/>
                </a:tc>
                <a:tc>
                  <a:txBody>
                    <a:bodyPr/>
                    <a:lstStyle/>
                    <a:p>
                      <a:r>
                        <a:rPr lang="en-IN" sz="1200" b="1" dirty="0"/>
                        <a:t>8.44%</a:t>
                      </a:r>
                    </a:p>
                  </a:txBody>
                  <a:tcPr/>
                </a:tc>
                <a:extLst>
                  <a:ext uri="{0D108BD9-81ED-4DB2-BD59-A6C34878D82A}">
                    <a16:rowId xmlns:a16="http://schemas.microsoft.com/office/drawing/2014/main" val="2516440468"/>
                  </a:ext>
                </a:extLst>
              </a:tr>
              <a:tr h="462174">
                <a:tc>
                  <a:txBody>
                    <a:bodyPr/>
                    <a:lstStyle/>
                    <a:p>
                      <a:r>
                        <a:rPr lang="en-IN" sz="1200" b="1" dirty="0"/>
                        <a:t>Computer &amp; Accessories</a:t>
                      </a:r>
                    </a:p>
                  </a:txBody>
                  <a:tcPr/>
                </a:tc>
                <a:tc>
                  <a:txBody>
                    <a:bodyPr/>
                    <a:lstStyle/>
                    <a:p>
                      <a:r>
                        <a:rPr lang="en-IN" sz="1200" b="1" dirty="0"/>
                        <a:t>1.26M	</a:t>
                      </a:r>
                    </a:p>
                  </a:txBody>
                  <a:tcPr/>
                </a:tc>
                <a:tc>
                  <a:txBody>
                    <a:bodyPr/>
                    <a:lstStyle/>
                    <a:p>
                      <a:r>
                        <a:rPr lang="en-IN" sz="1200" b="1" dirty="0"/>
                        <a:t> 8.13%</a:t>
                      </a:r>
                    </a:p>
                  </a:txBody>
                  <a:tcPr marL="36000" marR="36000" marT="36000" marB="36000"/>
                </a:tc>
                <a:extLst>
                  <a:ext uri="{0D108BD9-81ED-4DB2-BD59-A6C34878D82A}">
                    <a16:rowId xmlns:a16="http://schemas.microsoft.com/office/drawing/2014/main" val="2479738156"/>
                  </a:ext>
                </a:extLst>
              </a:tr>
              <a:tr h="280241">
                <a:tc>
                  <a:txBody>
                    <a:bodyPr/>
                    <a:lstStyle/>
                    <a:p>
                      <a:r>
                        <a:rPr lang="en-IN" sz="1200" b="1" dirty="0" err="1"/>
                        <a:t>Construction_Tools</a:t>
                      </a:r>
                      <a:endParaRPr lang="en-IN" sz="1200" b="1" dirty="0"/>
                    </a:p>
                  </a:txBody>
                  <a:tcPr/>
                </a:tc>
                <a:tc>
                  <a:txBody>
                    <a:bodyPr/>
                    <a:lstStyle/>
                    <a:p>
                      <a:r>
                        <a:rPr lang="en-IN" sz="1200" b="1" dirty="0"/>
                        <a:t>1.09M	</a:t>
                      </a:r>
                    </a:p>
                  </a:txBody>
                  <a:tcPr/>
                </a:tc>
                <a:tc>
                  <a:txBody>
                    <a:bodyPr/>
                    <a:lstStyle/>
                    <a:p>
                      <a:r>
                        <a:rPr lang="en-IN" sz="1200" b="1" dirty="0"/>
                        <a:t>7.05%</a:t>
                      </a:r>
                    </a:p>
                  </a:txBody>
                  <a:tcPr/>
                </a:tc>
                <a:extLst>
                  <a:ext uri="{0D108BD9-81ED-4DB2-BD59-A6C34878D82A}">
                    <a16:rowId xmlns:a16="http://schemas.microsoft.com/office/drawing/2014/main" val="1512887664"/>
                  </a:ext>
                </a:extLst>
              </a:tr>
              <a:tr h="280241">
                <a:tc>
                  <a:txBody>
                    <a:bodyPr/>
                    <a:lstStyle/>
                    <a:p>
                      <a:r>
                        <a:rPr lang="en-IN" sz="1200" b="1" dirty="0"/>
                        <a:t>Stationery</a:t>
                      </a:r>
                    </a:p>
                  </a:txBody>
                  <a:tcPr/>
                </a:tc>
                <a:tc>
                  <a:txBody>
                    <a:bodyPr/>
                    <a:lstStyle/>
                    <a:p>
                      <a:r>
                        <a:rPr lang="en-IN" sz="1200" b="1" dirty="0"/>
                        <a:t>0.67M	</a:t>
                      </a:r>
                    </a:p>
                  </a:txBody>
                  <a:tcPr/>
                </a:tc>
                <a:tc>
                  <a:txBody>
                    <a:bodyPr/>
                    <a:lstStyle/>
                    <a:p>
                      <a:r>
                        <a:rPr lang="en-IN" sz="1200" b="1" dirty="0"/>
                        <a:t>4.3%</a:t>
                      </a:r>
                    </a:p>
                  </a:txBody>
                  <a:tcPr/>
                </a:tc>
                <a:extLst>
                  <a:ext uri="{0D108BD9-81ED-4DB2-BD59-A6C34878D82A}">
                    <a16:rowId xmlns:a16="http://schemas.microsoft.com/office/drawing/2014/main" val="3707421202"/>
                  </a:ext>
                </a:extLst>
              </a:tr>
              <a:tr h="280241">
                <a:tc>
                  <a:txBody>
                    <a:bodyPr/>
                    <a:lstStyle/>
                    <a:p>
                      <a:r>
                        <a:rPr lang="en-IN" sz="1200" b="1" dirty="0"/>
                        <a:t>Auto</a:t>
                      </a:r>
                    </a:p>
                  </a:txBody>
                  <a:tcPr/>
                </a:tc>
                <a:tc>
                  <a:txBody>
                    <a:bodyPr/>
                    <a:lstStyle/>
                    <a:p>
                      <a:r>
                        <a:rPr lang="en-IN" sz="1200" b="1" dirty="0"/>
                        <a:t>0.66M	</a:t>
                      </a:r>
                    </a:p>
                  </a:txBody>
                  <a:tcPr/>
                </a:tc>
                <a:tc>
                  <a:txBody>
                    <a:bodyPr/>
                    <a:lstStyle/>
                    <a:p>
                      <a:r>
                        <a:rPr lang="en-IN" sz="1200" b="1" dirty="0"/>
                        <a:t>4.3%</a:t>
                      </a:r>
                    </a:p>
                  </a:txBody>
                  <a:tcPr/>
                </a:tc>
                <a:extLst>
                  <a:ext uri="{0D108BD9-81ED-4DB2-BD59-A6C34878D82A}">
                    <a16:rowId xmlns:a16="http://schemas.microsoft.com/office/drawing/2014/main" val="167236189"/>
                  </a:ext>
                </a:extLst>
              </a:tr>
              <a:tr h="280241">
                <a:tc>
                  <a:txBody>
                    <a:bodyPr/>
                    <a:lstStyle/>
                    <a:p>
                      <a:r>
                        <a:rPr lang="en-IN" sz="1200" b="1" dirty="0"/>
                        <a:t>Electronics</a:t>
                      </a:r>
                    </a:p>
                  </a:txBody>
                  <a:tcPr/>
                </a:tc>
                <a:tc>
                  <a:txBody>
                    <a:bodyPr/>
                    <a:lstStyle/>
                    <a:p>
                      <a:r>
                        <a:rPr lang="en-IN" sz="1200" b="1" dirty="0"/>
                        <a:t>0.54M</a:t>
                      </a:r>
                    </a:p>
                  </a:txBody>
                  <a:tcPr/>
                </a:tc>
                <a:tc>
                  <a:txBody>
                    <a:bodyPr/>
                    <a:lstStyle/>
                    <a:p>
                      <a:r>
                        <a:rPr lang="en-IN" sz="1200" b="1" dirty="0"/>
                        <a:t>3.52%</a:t>
                      </a:r>
                    </a:p>
                  </a:txBody>
                  <a:tcPr/>
                </a:tc>
                <a:extLst>
                  <a:ext uri="{0D108BD9-81ED-4DB2-BD59-A6C34878D82A}">
                    <a16:rowId xmlns:a16="http://schemas.microsoft.com/office/drawing/2014/main" val="550539564"/>
                  </a:ext>
                </a:extLst>
              </a:tr>
              <a:tr h="280241">
                <a:tc>
                  <a:txBody>
                    <a:bodyPr/>
                    <a:lstStyle/>
                    <a:p>
                      <a:r>
                        <a:rPr lang="en-IN" sz="1200" b="1" dirty="0" err="1"/>
                        <a:t>Pet_Shop</a:t>
                      </a:r>
                      <a:endParaRPr lang="en-IN" sz="1200" b="1" dirty="0"/>
                    </a:p>
                  </a:txBody>
                  <a:tcPr/>
                </a:tc>
                <a:tc>
                  <a:txBody>
                    <a:bodyPr/>
                    <a:lstStyle/>
                    <a:p>
                      <a:r>
                        <a:rPr lang="en-IN" sz="1200" b="1" dirty="0"/>
                        <a:t>0.25M	</a:t>
                      </a:r>
                    </a:p>
                  </a:txBody>
                  <a:tcPr/>
                </a:tc>
                <a:tc>
                  <a:txBody>
                    <a:bodyPr/>
                    <a:lstStyle/>
                    <a:p>
                      <a:r>
                        <a:rPr lang="en-IN" sz="1200" b="1" dirty="0"/>
                        <a:t>1.6%</a:t>
                      </a:r>
                    </a:p>
                  </a:txBody>
                  <a:tcPr/>
                </a:tc>
                <a:extLst>
                  <a:ext uri="{0D108BD9-81ED-4DB2-BD59-A6C34878D82A}">
                    <a16:rowId xmlns:a16="http://schemas.microsoft.com/office/drawing/2014/main" val="2062946842"/>
                  </a:ext>
                </a:extLst>
              </a:tr>
              <a:tr h="280241">
                <a:tc>
                  <a:txBody>
                    <a:bodyPr/>
                    <a:lstStyle/>
                    <a:p>
                      <a:pPr marL="0" marR="0" lvl="0" indent="0" algn="l" defTabSz="457207" rtl="0" eaLnBrk="1" fontAlgn="auto" latinLnBrk="0" hangingPunct="1">
                        <a:lnSpc>
                          <a:spcPct val="100000"/>
                        </a:lnSpc>
                        <a:spcBef>
                          <a:spcPts val="0"/>
                        </a:spcBef>
                        <a:spcAft>
                          <a:spcPts val="0"/>
                        </a:spcAft>
                        <a:buClrTx/>
                        <a:buSzTx/>
                        <a:buFontTx/>
                        <a:buNone/>
                        <a:tabLst/>
                        <a:defRPr/>
                      </a:pPr>
                      <a:r>
                        <a:rPr lang="en-IN" sz="1200" b="1" dirty="0"/>
                        <a:t>Fashion</a:t>
                      </a:r>
                    </a:p>
                  </a:txBody>
                  <a:tcPr/>
                </a:tc>
                <a:tc>
                  <a:txBody>
                    <a:bodyPr/>
                    <a:lstStyle/>
                    <a:p>
                      <a:r>
                        <a:rPr lang="en-IN" sz="1200" b="1" dirty="0"/>
                        <a:t>0.23</a:t>
                      </a:r>
                    </a:p>
                  </a:txBody>
                  <a:tcPr/>
                </a:tc>
                <a:tc>
                  <a:txBody>
                    <a:bodyPr/>
                    <a:lstStyle/>
                    <a:p>
                      <a:r>
                        <a:rPr lang="en-IN" sz="1200" b="1" dirty="0"/>
                        <a:t>1.49%</a:t>
                      </a:r>
                    </a:p>
                  </a:txBody>
                  <a:tcPr/>
                </a:tc>
                <a:extLst>
                  <a:ext uri="{0D108BD9-81ED-4DB2-BD59-A6C34878D82A}">
                    <a16:rowId xmlns:a16="http://schemas.microsoft.com/office/drawing/2014/main" val="3468392194"/>
                  </a:ext>
                </a:extLst>
              </a:tr>
              <a:tr h="280241">
                <a:tc>
                  <a:txBody>
                    <a:bodyPr/>
                    <a:lstStyle/>
                    <a:p>
                      <a:r>
                        <a:rPr lang="en-IN" sz="1200" b="1" dirty="0"/>
                        <a:t>Others</a:t>
                      </a:r>
                    </a:p>
                  </a:txBody>
                  <a:tcPr/>
                </a:tc>
                <a:tc>
                  <a:txBody>
                    <a:bodyPr/>
                    <a:lstStyle/>
                    <a:p>
                      <a:r>
                        <a:rPr lang="en-IN" sz="1200" b="1" dirty="0"/>
                        <a:t>0.21M	</a:t>
                      </a:r>
                    </a:p>
                  </a:txBody>
                  <a:tcPr/>
                </a:tc>
                <a:tc>
                  <a:txBody>
                    <a:bodyPr/>
                    <a:lstStyle/>
                    <a:p>
                      <a:r>
                        <a:rPr lang="en-IN" sz="1200" b="1" dirty="0"/>
                        <a:t>1.37%</a:t>
                      </a:r>
                    </a:p>
                  </a:txBody>
                  <a:tcPr/>
                </a:tc>
                <a:extLst>
                  <a:ext uri="{0D108BD9-81ED-4DB2-BD59-A6C34878D82A}">
                    <a16:rowId xmlns:a16="http://schemas.microsoft.com/office/drawing/2014/main" val="964631857"/>
                  </a:ext>
                </a:extLst>
              </a:tr>
            </a:tbl>
          </a:graphicData>
        </a:graphic>
      </p:graphicFrame>
    </p:spTree>
    <p:extLst>
      <p:ext uri="{BB962C8B-B14F-4D97-AF65-F5344CB8AC3E}">
        <p14:creationId xmlns:p14="http://schemas.microsoft.com/office/powerpoint/2010/main" val="30893897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F741B-F80F-EF24-EA4A-087DE180E6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4CFDD64-EFC8-C0C9-697C-5A4EDA82D981}"/>
              </a:ext>
            </a:extLst>
          </p:cNvPr>
          <p:cNvSpPr txBox="1"/>
          <p:nvPr/>
        </p:nvSpPr>
        <p:spPr>
          <a:xfrm>
            <a:off x="663677" y="0"/>
            <a:ext cx="7816646" cy="738664"/>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r>
              <a:rPr lang="en-US" sz="2400" b="1" dirty="0">
                <a:solidFill>
                  <a:srgbClr val="00B050"/>
                </a:solidFill>
              </a:rPr>
              <a:t>POPULAR CATEGORY DURING FIRST PURCHASE </a:t>
            </a:r>
            <a:endParaRPr lang="en-IN" sz="2400" b="1" dirty="0">
              <a:solidFill>
                <a:srgbClr val="00B050"/>
              </a:solidFill>
            </a:endParaRPr>
          </a:p>
        </p:txBody>
      </p:sp>
      <p:graphicFrame>
        <p:nvGraphicFramePr>
          <p:cNvPr id="3" name="Chart 2">
            <a:extLst>
              <a:ext uri="{FF2B5EF4-FFF2-40B4-BE49-F238E27FC236}">
                <a16:creationId xmlns:a16="http://schemas.microsoft.com/office/drawing/2014/main" id="{981B7DE0-973D-F56F-1977-51509DBDB5D5}"/>
              </a:ext>
            </a:extLst>
          </p:cNvPr>
          <p:cNvGraphicFramePr>
            <a:graphicFrameLocks/>
          </p:cNvGraphicFramePr>
          <p:nvPr>
            <p:extLst>
              <p:ext uri="{D42A27DB-BD31-4B8C-83A1-F6EECF244321}">
                <p14:modId xmlns:p14="http://schemas.microsoft.com/office/powerpoint/2010/main" val="2997742001"/>
              </p:ext>
            </p:extLst>
          </p:nvPr>
        </p:nvGraphicFramePr>
        <p:xfrm>
          <a:off x="253773" y="578069"/>
          <a:ext cx="8627467" cy="614939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00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0EA5B-634C-D4F8-F665-B2140C2246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DCA092B-E17C-6890-FFDD-AAF22F1EE48C}"/>
              </a:ext>
            </a:extLst>
          </p:cNvPr>
          <p:cNvSpPr txBox="1"/>
          <p:nvPr/>
        </p:nvSpPr>
        <p:spPr>
          <a:xfrm>
            <a:off x="247211" y="256428"/>
            <a:ext cx="7816646" cy="415498"/>
          </a:xfrm>
          <a:prstGeom prst="rect">
            <a:avLst/>
          </a:prstGeom>
          <a:noFill/>
        </p:spPr>
        <p:txBody>
          <a:bodyPr wrap="square" rtlCol="0">
            <a:spAutoFit/>
          </a:bodyPr>
          <a:lstStyle/>
          <a:p>
            <a:r>
              <a:rPr lang="en-IN" sz="2100" b="1" dirty="0">
                <a:solidFill>
                  <a:srgbClr val="00B050"/>
                </a:solidFill>
              </a:rPr>
              <a:t>ORDER TABLE </a:t>
            </a:r>
          </a:p>
        </p:txBody>
      </p:sp>
      <p:graphicFrame>
        <p:nvGraphicFramePr>
          <p:cNvPr id="6" name="Table 5">
            <a:extLst>
              <a:ext uri="{FF2B5EF4-FFF2-40B4-BE49-F238E27FC236}">
                <a16:creationId xmlns:a16="http://schemas.microsoft.com/office/drawing/2014/main" id="{71D5B6B4-6D20-11FB-3D58-08036D688998}"/>
              </a:ext>
            </a:extLst>
          </p:cNvPr>
          <p:cNvGraphicFramePr>
            <a:graphicFrameLocks noGrp="1"/>
          </p:cNvGraphicFramePr>
          <p:nvPr>
            <p:extLst>
              <p:ext uri="{D42A27DB-BD31-4B8C-83A1-F6EECF244321}">
                <p14:modId xmlns:p14="http://schemas.microsoft.com/office/powerpoint/2010/main" val="1904943184"/>
              </p:ext>
            </p:extLst>
          </p:nvPr>
        </p:nvGraphicFramePr>
        <p:xfrm>
          <a:off x="414864" y="1413935"/>
          <a:ext cx="8204202" cy="1315720"/>
        </p:xfrm>
        <a:graphic>
          <a:graphicData uri="http://schemas.openxmlformats.org/drawingml/2006/table">
            <a:tbl>
              <a:tblPr firstRow="1" bandRow="1">
                <a:tableStyleId>{5C22544A-7EE6-4342-B048-85BDC9FD1C3A}</a:tableStyleId>
              </a:tblPr>
              <a:tblGrid>
                <a:gridCol w="8204202">
                  <a:extLst>
                    <a:ext uri="{9D8B030D-6E8A-4147-A177-3AD203B41FA5}">
                      <a16:colId xmlns:a16="http://schemas.microsoft.com/office/drawing/2014/main" val="2685742568"/>
                    </a:ext>
                  </a:extLst>
                </a:gridCol>
              </a:tblGrid>
              <a:tr h="370840">
                <a:tc>
                  <a:txBody>
                    <a:bodyPr/>
                    <a:lstStyle/>
                    <a:p>
                      <a:pPr algn="ctr"/>
                      <a:r>
                        <a:rPr lang="en-IN" sz="1400" dirty="0"/>
                        <a:t>Data Audit</a:t>
                      </a:r>
                    </a:p>
                  </a:txBody>
                  <a:tcPr/>
                </a:tc>
                <a:extLst>
                  <a:ext uri="{0D108BD9-81ED-4DB2-BD59-A6C34878D82A}">
                    <a16:rowId xmlns:a16="http://schemas.microsoft.com/office/drawing/2014/main" val="3075530481"/>
                  </a:ext>
                </a:extLst>
              </a:tr>
              <a:tr h="370840">
                <a:tc>
                  <a:txBody>
                    <a:bodyPr/>
                    <a:lstStyle/>
                    <a:p>
                      <a:pPr marL="285750" indent="-285750">
                        <a:lnSpc>
                          <a:spcPct val="100000"/>
                        </a:lnSpc>
                        <a:buFont typeface="Arial" panose="020B0604020202020204" pitchFamily="34" charset="0"/>
                        <a:buChar char="•"/>
                      </a:pPr>
                      <a:r>
                        <a:rPr lang="en-IN" sz="1400" dirty="0"/>
                        <a:t>96893 unique order ids</a:t>
                      </a:r>
                    </a:p>
                    <a:p>
                      <a:pPr marL="285750" indent="-285750">
                        <a:lnSpc>
                          <a:spcPct val="100000"/>
                        </a:lnSpc>
                        <a:buFont typeface="Arial" panose="020B0604020202020204" pitchFamily="34" charset="0"/>
                        <a:buChar char="•"/>
                      </a:pPr>
                      <a:r>
                        <a:rPr lang="en-IN" sz="1400" dirty="0"/>
                        <a:t>No missing value</a:t>
                      </a:r>
                    </a:p>
                    <a:p>
                      <a:pPr marL="285750" marR="0" lvl="0" indent="-285750" algn="l" defTabSz="45720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Distinct channel in order table </a:t>
                      </a:r>
                      <a:r>
                        <a:rPr lang="en-US" sz="1400" kern="1200" dirty="0" err="1">
                          <a:solidFill>
                            <a:schemeClr val="dk1"/>
                          </a:solidFill>
                          <a:latin typeface="+mn-lt"/>
                          <a:ea typeface="+mn-ea"/>
                          <a:cs typeface="+mn-cs"/>
                        </a:rPr>
                        <a:t>online,phone</a:t>
                      </a:r>
                      <a:r>
                        <a:rPr lang="en-US" sz="1400" kern="1200" dirty="0">
                          <a:solidFill>
                            <a:schemeClr val="dk1"/>
                          </a:solidFill>
                          <a:latin typeface="+mn-lt"/>
                          <a:ea typeface="+mn-ea"/>
                          <a:cs typeface="+mn-cs"/>
                        </a:rPr>
                        <a:t> delivery ,instore</a:t>
                      </a:r>
                      <a:endParaRPr lang="en-IN" sz="1400" kern="1200" dirty="0">
                        <a:solidFill>
                          <a:schemeClr val="dk1"/>
                        </a:solidFill>
                        <a:latin typeface="+mn-lt"/>
                        <a:ea typeface="+mn-ea"/>
                        <a:cs typeface="+mn-cs"/>
                      </a:endParaRPr>
                    </a:p>
                    <a:p>
                      <a:pPr marL="285750" indent="-285750">
                        <a:buFont typeface="Arial" panose="020B0604020202020204" pitchFamily="34" charset="0"/>
                        <a:buChar char="•"/>
                      </a:pPr>
                      <a:endParaRPr lang="en-IN" sz="1400" dirty="0"/>
                    </a:p>
                  </a:txBody>
                  <a:tcPr/>
                </a:tc>
                <a:extLst>
                  <a:ext uri="{0D108BD9-81ED-4DB2-BD59-A6C34878D82A}">
                    <a16:rowId xmlns:a16="http://schemas.microsoft.com/office/drawing/2014/main" val="902310354"/>
                  </a:ext>
                </a:extLst>
              </a:tr>
            </a:tbl>
          </a:graphicData>
        </a:graphic>
      </p:graphicFrame>
      <p:graphicFrame>
        <p:nvGraphicFramePr>
          <p:cNvPr id="7" name="Table 6">
            <a:extLst>
              <a:ext uri="{FF2B5EF4-FFF2-40B4-BE49-F238E27FC236}">
                <a16:creationId xmlns:a16="http://schemas.microsoft.com/office/drawing/2014/main" id="{5C9354AC-0732-863A-19EC-17B0AB6EA1B9}"/>
              </a:ext>
            </a:extLst>
          </p:cNvPr>
          <p:cNvGraphicFramePr>
            <a:graphicFrameLocks noGrp="1"/>
          </p:cNvGraphicFramePr>
          <p:nvPr>
            <p:extLst>
              <p:ext uri="{D42A27DB-BD31-4B8C-83A1-F6EECF244321}">
                <p14:modId xmlns:p14="http://schemas.microsoft.com/office/powerpoint/2010/main" val="2377880422"/>
              </p:ext>
            </p:extLst>
          </p:nvPr>
        </p:nvGraphicFramePr>
        <p:xfrm>
          <a:off x="406396" y="2971804"/>
          <a:ext cx="8204203" cy="2936304"/>
        </p:xfrm>
        <a:graphic>
          <a:graphicData uri="http://schemas.openxmlformats.org/drawingml/2006/table">
            <a:tbl>
              <a:tblPr firstRow="1" bandRow="1">
                <a:tableStyleId>{5C22544A-7EE6-4342-B048-85BDC9FD1C3A}</a:tableStyleId>
              </a:tblPr>
              <a:tblGrid>
                <a:gridCol w="8204203">
                  <a:extLst>
                    <a:ext uri="{9D8B030D-6E8A-4147-A177-3AD203B41FA5}">
                      <a16:colId xmlns:a16="http://schemas.microsoft.com/office/drawing/2014/main" val="2685742568"/>
                    </a:ext>
                  </a:extLst>
                </a:gridCol>
              </a:tblGrid>
              <a:tr h="370840">
                <a:tc>
                  <a:txBody>
                    <a:bodyPr/>
                    <a:lstStyle/>
                    <a:p>
                      <a:pPr algn="ctr"/>
                      <a:r>
                        <a:rPr lang="en-IN" sz="1400" dirty="0"/>
                        <a:t>Data </a:t>
                      </a:r>
                      <a:r>
                        <a:rPr lang="en-IN" sz="1400" b="1" kern="1200" dirty="0">
                          <a:solidFill>
                            <a:schemeClr val="lt1"/>
                          </a:solidFill>
                          <a:latin typeface="+mn-lt"/>
                          <a:ea typeface="+mn-ea"/>
                          <a:cs typeface="+mn-cs"/>
                        </a:rPr>
                        <a:t>Discrepancies</a:t>
                      </a:r>
                    </a:p>
                  </a:txBody>
                  <a:tcPr/>
                </a:tc>
                <a:extLst>
                  <a:ext uri="{0D108BD9-81ED-4DB2-BD59-A6C34878D82A}">
                    <a16:rowId xmlns:a16="http://schemas.microsoft.com/office/drawing/2014/main" val="3075530481"/>
                  </a:ext>
                </a:extLst>
              </a:tr>
              <a:tr h="370840">
                <a:tc>
                  <a:txBody>
                    <a:bodyPr/>
                    <a:lstStyle/>
                    <a:p>
                      <a:pPr marL="285750" indent="-285750">
                        <a:lnSpc>
                          <a:spcPct val="150000"/>
                        </a:lnSpc>
                        <a:buFont typeface="Arial" panose="020B0604020202020204" pitchFamily="34" charset="0"/>
                        <a:buChar char="•"/>
                      </a:pPr>
                      <a:r>
                        <a:rPr lang="en-US" sz="1400" kern="1200" dirty="0">
                          <a:solidFill>
                            <a:schemeClr val="dk1"/>
                          </a:solidFill>
                          <a:latin typeface="+mn-lt"/>
                          <a:ea typeface="+mn-ea"/>
                          <a:cs typeface="+mn-cs"/>
                        </a:rPr>
                        <a:t>Data available is from Feb 2020 - Sep 2023 but analysis required from Sep 2021-Oct 2023</a:t>
                      </a:r>
                    </a:p>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For </a:t>
                      </a:r>
                      <a:r>
                        <a:rPr lang="en-US" sz="1400" kern="1200" dirty="0" err="1">
                          <a:solidFill>
                            <a:schemeClr val="dk1"/>
                          </a:solidFill>
                          <a:latin typeface="+mn-lt"/>
                          <a:ea typeface="+mn-ea"/>
                          <a:cs typeface="+mn-cs"/>
                        </a:rPr>
                        <a:t>order_id</a:t>
                      </a:r>
                      <a:r>
                        <a:rPr lang="en-US" sz="1400" kern="1200" dirty="0">
                          <a:solidFill>
                            <a:schemeClr val="dk1"/>
                          </a:solidFill>
                          <a:latin typeface="+mn-lt"/>
                          <a:ea typeface="+mn-ea"/>
                          <a:cs typeface="+mn-cs"/>
                        </a:rPr>
                        <a:t> </a:t>
                      </a:r>
                      <a:r>
                        <a:rPr lang="en-US" sz="1200" b="1" kern="1200" dirty="0">
                          <a:solidFill>
                            <a:schemeClr val="dk1"/>
                          </a:solidFill>
                          <a:latin typeface="+mn-lt"/>
                          <a:ea typeface="+mn-ea"/>
                          <a:cs typeface="+mn-cs"/>
                        </a:rPr>
                        <a:t>'bfbd0f9bdef84302105ad712db648a6c</a:t>
                      </a:r>
                      <a:r>
                        <a:rPr lang="en-US" sz="1400" b="1" kern="1200" dirty="0">
                          <a:solidFill>
                            <a:schemeClr val="dk1"/>
                          </a:solidFill>
                          <a:latin typeface="+mn-lt"/>
                          <a:ea typeface="+mn-ea"/>
                          <a:cs typeface="+mn-cs"/>
                        </a:rPr>
                        <a:t>’ </a:t>
                      </a:r>
                      <a:r>
                        <a:rPr lang="en-US" sz="1400" kern="1200" dirty="0">
                          <a:solidFill>
                            <a:schemeClr val="dk1"/>
                          </a:solidFill>
                          <a:latin typeface="+mn-lt"/>
                          <a:ea typeface="+mn-ea"/>
                          <a:cs typeface="+mn-cs"/>
                        </a:rPr>
                        <a:t>no payment has been made</a:t>
                      </a:r>
                    </a:p>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Same </a:t>
                      </a:r>
                      <a:r>
                        <a:rPr lang="en-US" sz="1400" kern="1200" dirty="0" err="1">
                          <a:solidFill>
                            <a:schemeClr val="dk1"/>
                          </a:solidFill>
                          <a:latin typeface="+mn-lt"/>
                          <a:ea typeface="+mn-ea"/>
                          <a:cs typeface="+mn-cs"/>
                        </a:rPr>
                        <a:t>order_id</a:t>
                      </a:r>
                      <a:r>
                        <a:rPr lang="en-US" sz="1400" kern="1200" dirty="0">
                          <a:solidFill>
                            <a:schemeClr val="dk1"/>
                          </a:solidFill>
                          <a:latin typeface="+mn-lt"/>
                          <a:ea typeface="+mn-ea"/>
                          <a:cs typeface="+mn-cs"/>
                        </a:rPr>
                        <a:t> having more than one </a:t>
                      </a:r>
                      <a:r>
                        <a:rPr lang="en-US" sz="1400" kern="1200" dirty="0" err="1">
                          <a:solidFill>
                            <a:schemeClr val="dk1"/>
                          </a:solidFill>
                          <a:latin typeface="+mn-lt"/>
                          <a:ea typeface="+mn-ea"/>
                          <a:cs typeface="+mn-cs"/>
                        </a:rPr>
                        <a:t>store_id</a:t>
                      </a:r>
                      <a:r>
                        <a:rPr lang="en-US" sz="1400" kern="1200" dirty="0">
                          <a:solidFill>
                            <a:schemeClr val="dk1"/>
                          </a:solidFill>
                          <a:latin typeface="+mn-lt"/>
                          <a:ea typeface="+mn-ea"/>
                          <a:cs typeface="+mn-cs"/>
                        </a:rPr>
                        <a:t> for 1007 orders ids </a:t>
                      </a:r>
                      <a:r>
                        <a:rPr lang="en-US" sz="1200" b="1" i="1" kern="1200" dirty="0">
                          <a:solidFill>
                            <a:schemeClr val="dk1"/>
                          </a:solidFill>
                          <a:latin typeface="+mn-lt"/>
                          <a:ea typeface="+mn-ea"/>
                          <a:cs typeface="+mn-cs"/>
                        </a:rPr>
                        <a:t>(e</a:t>
                      </a:r>
                      <a:r>
                        <a:rPr lang="en-IN" sz="1200" b="1" i="1" kern="1200" dirty="0">
                          <a:solidFill>
                            <a:schemeClr val="dk1"/>
                          </a:solidFill>
                          <a:latin typeface="+mn-lt"/>
                          <a:ea typeface="+mn-ea"/>
                          <a:cs typeface="+mn-cs"/>
                        </a:rPr>
                        <a:t>.g. </a:t>
                      </a:r>
                      <a:r>
                        <a:rPr lang="en-IN" sz="1200" b="1" i="1" kern="1200" dirty="0" err="1">
                          <a:solidFill>
                            <a:schemeClr val="dk1"/>
                          </a:solidFill>
                          <a:latin typeface="+mn-lt"/>
                          <a:ea typeface="+mn-ea"/>
                          <a:cs typeface="+mn-cs"/>
                        </a:rPr>
                        <a:t>order_id</a:t>
                      </a:r>
                      <a:r>
                        <a:rPr lang="en-IN" sz="1200" b="1" i="1" kern="1200" dirty="0">
                          <a:solidFill>
                            <a:schemeClr val="dk1"/>
                          </a:solidFill>
                          <a:latin typeface="+mn-lt"/>
                          <a:ea typeface="+mn-ea"/>
                          <a:cs typeface="+mn-cs"/>
                        </a:rPr>
                        <a:t> '002f98c0f7efd42638ed6100ca699b42’</a:t>
                      </a:r>
                      <a:r>
                        <a:rPr lang="en-US" sz="1200" b="1" i="1" kern="1200" dirty="0">
                          <a:solidFill>
                            <a:schemeClr val="dk1"/>
                          </a:solidFill>
                          <a:latin typeface="+mn-lt"/>
                          <a:ea typeface="+mn-ea"/>
                          <a:cs typeface="+mn-cs"/>
                        </a:rPr>
                        <a:t>has 2 store ids ST103 and ST301)</a:t>
                      </a:r>
                    </a:p>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b="0" dirty="0"/>
                        <a:t>Distinct store id is 37 instead of 39, maybe order data got missed for 2 store id. It is also possible that there is no order placed from those 2 store ids.</a:t>
                      </a:r>
                    </a:p>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t>Bill date format is inconsistence across diff stores</a:t>
                      </a:r>
                    </a:p>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dirty="0"/>
                        <a:t>One </a:t>
                      </a:r>
                      <a:r>
                        <a:rPr lang="en-US" sz="1400" dirty="0" err="1"/>
                        <a:t>order_id</a:t>
                      </a:r>
                      <a:r>
                        <a:rPr lang="en-US" sz="1400" dirty="0"/>
                        <a:t> has multiple </a:t>
                      </a:r>
                      <a:r>
                        <a:rPr lang="en-US" sz="1400" dirty="0" err="1"/>
                        <a:t>payment_type</a:t>
                      </a:r>
                      <a:r>
                        <a:rPr lang="en-US" sz="1400" dirty="0"/>
                        <a:t>(voucher) for same product id - 2246</a:t>
                      </a:r>
                    </a:p>
                  </a:txBody>
                  <a:tcPr/>
                </a:tc>
                <a:extLst>
                  <a:ext uri="{0D108BD9-81ED-4DB2-BD59-A6C34878D82A}">
                    <a16:rowId xmlns:a16="http://schemas.microsoft.com/office/drawing/2014/main" val="902310354"/>
                  </a:ext>
                </a:extLst>
              </a:tr>
            </a:tbl>
          </a:graphicData>
        </a:graphic>
      </p:graphicFrame>
    </p:spTree>
    <p:extLst>
      <p:ext uri="{BB962C8B-B14F-4D97-AF65-F5344CB8AC3E}">
        <p14:creationId xmlns:p14="http://schemas.microsoft.com/office/powerpoint/2010/main" val="12552596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6E69D-626F-B60D-F612-54AE251D35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90A0177-017C-C3D5-1BC8-8888A3FDA2C9}"/>
              </a:ext>
            </a:extLst>
          </p:cNvPr>
          <p:cNvSpPr txBox="1"/>
          <p:nvPr/>
        </p:nvSpPr>
        <p:spPr>
          <a:xfrm>
            <a:off x="1684745" y="2721114"/>
            <a:ext cx="7816646" cy="707886"/>
          </a:xfrm>
          <a:prstGeom prst="rect">
            <a:avLst/>
          </a:prstGeom>
          <a:noFill/>
        </p:spPr>
        <p:txBody>
          <a:bodyPr wrap="square" rtlCol="0" anchor="ctr">
            <a:spAutoFit/>
          </a:bodyPr>
          <a:lstStyle/>
          <a:p>
            <a:pPr algn="l"/>
            <a:r>
              <a:rPr lang="en-IN" sz="4000" b="1" dirty="0">
                <a:solidFill>
                  <a:srgbClr val="00B050"/>
                </a:solidFill>
              </a:rPr>
              <a:t>CUSTOMER SATISFACTION</a:t>
            </a:r>
          </a:p>
        </p:txBody>
      </p:sp>
    </p:spTree>
    <p:extLst>
      <p:ext uri="{BB962C8B-B14F-4D97-AF65-F5344CB8AC3E}">
        <p14:creationId xmlns:p14="http://schemas.microsoft.com/office/powerpoint/2010/main" val="9431666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8E445-2758-5909-EAE8-CF7D77B7734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993F062-7B01-1862-EEA3-D0D2F41301F2}"/>
              </a:ext>
            </a:extLst>
          </p:cNvPr>
          <p:cNvSpPr txBox="1"/>
          <p:nvPr/>
        </p:nvSpPr>
        <p:spPr>
          <a:xfrm>
            <a:off x="465546" y="0"/>
            <a:ext cx="7816646" cy="738664"/>
          </a:xfrm>
          <a:prstGeom prst="rect">
            <a:avLst/>
          </a:prstGeom>
          <a:noFill/>
        </p:spPr>
        <p:txBody>
          <a:bodyPr wrap="square" rtlCol="0" anchor="ctr">
            <a:spAutoFit/>
          </a:bodyPr>
          <a:lstStyle/>
          <a:p>
            <a:pPr algn="l"/>
            <a:endParaRPr lang="en-IN" sz="1800" b="0" i="0" u="none" strike="noStrike" baseline="0" dirty="0">
              <a:solidFill>
                <a:srgbClr val="000000"/>
              </a:solidFill>
              <a:latin typeface="Raleway" pitchFamily="2" charset="0"/>
            </a:endParaRPr>
          </a:p>
          <a:p>
            <a:pPr algn="ctr" rtl="0">
              <a:defRPr sz="1400" b="0" i="0" u="none" strike="noStrike" kern="1200" spc="0" baseline="0">
                <a:solidFill>
                  <a:prstClr val="white">
                    <a:lumMod val="65000"/>
                    <a:lumOff val="35000"/>
                  </a:prstClr>
                </a:solidFill>
                <a:latin typeface="+mn-lt"/>
                <a:ea typeface="+mn-ea"/>
                <a:cs typeface="+mn-cs"/>
              </a:defRPr>
            </a:pPr>
            <a:r>
              <a:rPr lang="en-IN" sz="2400" b="1" dirty="0">
                <a:solidFill>
                  <a:srgbClr val="00B050"/>
                </a:solidFill>
              </a:rPr>
              <a:t>AVERAGE RATING BY MONTH</a:t>
            </a:r>
            <a:endParaRPr lang="en-US" sz="2400" b="1" dirty="0">
              <a:solidFill>
                <a:srgbClr val="00B050"/>
              </a:solidFill>
            </a:endParaRPr>
          </a:p>
        </p:txBody>
      </p:sp>
      <p:graphicFrame>
        <p:nvGraphicFramePr>
          <p:cNvPr id="3" name="Chart 2">
            <a:extLst>
              <a:ext uri="{FF2B5EF4-FFF2-40B4-BE49-F238E27FC236}">
                <a16:creationId xmlns:a16="http://schemas.microsoft.com/office/drawing/2014/main" id="{077940AB-D2A4-DC36-EED2-1F91D69CCD8F}"/>
              </a:ext>
            </a:extLst>
          </p:cNvPr>
          <p:cNvGraphicFramePr>
            <a:graphicFrameLocks/>
          </p:cNvGraphicFramePr>
          <p:nvPr>
            <p:extLst>
              <p:ext uri="{D42A27DB-BD31-4B8C-83A1-F6EECF244321}">
                <p14:modId xmlns:p14="http://schemas.microsoft.com/office/powerpoint/2010/main" val="1992007175"/>
              </p:ext>
            </p:extLst>
          </p:nvPr>
        </p:nvGraphicFramePr>
        <p:xfrm>
          <a:off x="136634" y="1087713"/>
          <a:ext cx="8952777" cy="56104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4169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D5E6E-8AB5-2704-6D4F-03E135DF4BB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87B6398-503D-B57E-65AE-D99AE5A02843}"/>
              </a:ext>
            </a:extLst>
          </p:cNvPr>
          <p:cNvSpPr txBox="1"/>
          <p:nvPr/>
        </p:nvSpPr>
        <p:spPr>
          <a:xfrm>
            <a:off x="843032" y="2370221"/>
            <a:ext cx="7457935" cy="3293209"/>
          </a:xfrm>
          <a:prstGeom prst="rect">
            <a:avLst/>
          </a:prstGeom>
          <a:noFill/>
        </p:spPr>
        <p:txBody>
          <a:bodyPr wrap="square">
            <a:spAutoFit/>
          </a:bodyPr>
          <a:lstStyle/>
          <a:p>
            <a:pPr algn="l"/>
            <a:endParaRPr lang="en-IN" sz="1600" b="0" i="0" u="none" strike="noStrike" baseline="0" dirty="0">
              <a:solidFill>
                <a:srgbClr val="000000"/>
              </a:solidFill>
              <a:latin typeface="Calibri" panose="020F0502020204030204" pitchFamily="34" charset="0"/>
            </a:endParaRPr>
          </a:p>
          <a:p>
            <a:r>
              <a:rPr lang="en-IN" sz="1600" b="1" i="0" u="none" strike="noStrike" baseline="0" dirty="0">
                <a:latin typeface="Calibri" panose="020F0502020204030204" pitchFamily="34" charset="0"/>
              </a:rPr>
              <a:t>Observations :</a:t>
            </a:r>
          </a:p>
          <a:p>
            <a:endParaRPr lang="en-IN" sz="1600" b="0" i="0" u="none" strike="noStrike" baseline="0" dirty="0">
              <a:latin typeface="Calibri" panose="020F0502020204030204" pitchFamily="34" charset="0"/>
            </a:endParaRPr>
          </a:p>
          <a:p>
            <a:r>
              <a:rPr lang="en-US" sz="1600" b="0" i="0" u="none" strike="noStrike" baseline="0" dirty="0">
                <a:latin typeface="Calibri" panose="020F0502020204030204" pitchFamily="34" charset="0"/>
              </a:rPr>
              <a:t>The seasonal trends in ratings show that After the initial peaks, the values stabilize and remain relatively uniform for the rest of the intervals, with minor fluctuations.</a:t>
            </a:r>
          </a:p>
          <a:p>
            <a:r>
              <a:rPr lang="en-US" sz="1600" b="0" i="0" u="none" strike="noStrike" baseline="0" dirty="0">
                <a:latin typeface="Calibri" panose="020F0502020204030204" pitchFamily="34" charset="0"/>
              </a:rPr>
              <a:t>There is a slight dip in the middle and a small rise towards the end, suggesting some variation in the measured parameter.</a:t>
            </a:r>
          </a:p>
          <a:p>
            <a:r>
              <a:rPr lang="en-US" sz="1600" b="0" i="0" u="none" strike="noStrike" baseline="0" dirty="0">
                <a:latin typeface="Calibri" panose="020F0502020204030204" pitchFamily="34" charset="0"/>
              </a:rPr>
              <a:t>The relatively stable values across most of the remaining intervals suggest consistent performance with minor fluctuations.</a:t>
            </a:r>
          </a:p>
          <a:p>
            <a:pPr algn="l"/>
            <a:r>
              <a:rPr lang="en-US" sz="1600" b="0" i="0" u="none" strike="noStrike" baseline="0" dirty="0">
                <a:latin typeface="Calibri" panose="020F0502020204030204" pitchFamily="34" charset="0"/>
              </a:rPr>
              <a:t>Inferences: Understand the period of stability for possible optimizations. The slight fluctuations  </a:t>
            </a:r>
            <a:endParaRPr lang="en-IN" sz="1600" b="0" i="0" u="none" strike="noStrike" baseline="0" dirty="0">
              <a:solidFill>
                <a:srgbClr val="000000"/>
              </a:solidFill>
            </a:endParaRPr>
          </a:p>
          <a:p>
            <a:r>
              <a:rPr lang="en-US" sz="1600" b="0" i="0" u="none" strike="noStrike" baseline="0" dirty="0"/>
              <a:t>toward the end may indicate changes in trends or customer behavior.</a:t>
            </a:r>
          </a:p>
          <a:p>
            <a:endParaRPr lang="en-US" sz="1600" b="0" i="0" u="none" strike="noStrike" baseline="0" dirty="0">
              <a:latin typeface="Calibri" panose="020F0502020204030204" pitchFamily="34" charset="0"/>
            </a:endParaRPr>
          </a:p>
        </p:txBody>
      </p:sp>
      <p:sp>
        <p:nvSpPr>
          <p:cNvPr id="6" name="TextBox 5">
            <a:extLst>
              <a:ext uri="{FF2B5EF4-FFF2-40B4-BE49-F238E27FC236}">
                <a16:creationId xmlns:a16="http://schemas.microsoft.com/office/drawing/2014/main" id="{A015DA28-A353-1E49-7D7E-8949553AF4D8}"/>
              </a:ext>
            </a:extLst>
          </p:cNvPr>
          <p:cNvSpPr txBox="1"/>
          <p:nvPr/>
        </p:nvSpPr>
        <p:spPr>
          <a:xfrm>
            <a:off x="1539765" y="963737"/>
            <a:ext cx="4992414" cy="461665"/>
          </a:xfrm>
          <a:prstGeom prst="rect">
            <a:avLst/>
          </a:prstGeom>
          <a:noFill/>
        </p:spPr>
        <p:txBody>
          <a:bodyPr wrap="square">
            <a:spAutoFit/>
          </a:bodyPr>
          <a:lstStyle/>
          <a:p>
            <a:pPr algn="ctr" rtl="0">
              <a:defRPr sz="1400" b="0" i="0" u="none" strike="noStrike" kern="1200" spc="0" baseline="0">
                <a:solidFill>
                  <a:prstClr val="white">
                    <a:lumMod val="65000"/>
                    <a:lumOff val="35000"/>
                  </a:prstClr>
                </a:solidFill>
                <a:latin typeface="+mn-lt"/>
                <a:ea typeface="+mn-ea"/>
                <a:cs typeface="+mn-cs"/>
              </a:defRPr>
            </a:pPr>
            <a:r>
              <a:rPr lang="en-IN" sz="2400" b="1" dirty="0">
                <a:solidFill>
                  <a:srgbClr val="00B050"/>
                </a:solidFill>
              </a:rPr>
              <a:t>AVERAGE RATING BY MONTH</a:t>
            </a:r>
            <a:endParaRPr lang="en-US" sz="2400" b="1" dirty="0">
              <a:solidFill>
                <a:srgbClr val="00B050"/>
              </a:solidFill>
            </a:endParaRPr>
          </a:p>
        </p:txBody>
      </p:sp>
    </p:spTree>
    <p:extLst>
      <p:ext uri="{BB962C8B-B14F-4D97-AF65-F5344CB8AC3E}">
        <p14:creationId xmlns:p14="http://schemas.microsoft.com/office/powerpoint/2010/main" val="1270076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4C0E8-8E92-DA73-8E4A-ED5F3F547C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B16748-1622-65CC-C038-5858309A9193}"/>
              </a:ext>
            </a:extLst>
          </p:cNvPr>
          <p:cNvSpPr txBox="1"/>
          <p:nvPr/>
        </p:nvSpPr>
        <p:spPr>
          <a:xfrm>
            <a:off x="1968524" y="182748"/>
            <a:ext cx="7816646" cy="461665"/>
          </a:xfrm>
          <a:prstGeom prst="rect">
            <a:avLst/>
          </a:prstGeom>
          <a:noFill/>
        </p:spPr>
        <p:txBody>
          <a:bodyPr wrap="square" rtlCol="0" anchor="ctr">
            <a:spAutoFit/>
          </a:bodyPr>
          <a:lstStyle/>
          <a:p>
            <a:pPr algn="l"/>
            <a:r>
              <a:rPr lang="en-IN" sz="2400" b="1" dirty="0">
                <a:solidFill>
                  <a:srgbClr val="00B050"/>
                </a:solidFill>
              </a:rPr>
              <a:t>AVERAGE  RATING BY CATEGORY</a:t>
            </a:r>
          </a:p>
        </p:txBody>
      </p:sp>
      <p:graphicFrame>
        <p:nvGraphicFramePr>
          <p:cNvPr id="3" name="Chart 2">
            <a:extLst>
              <a:ext uri="{FF2B5EF4-FFF2-40B4-BE49-F238E27FC236}">
                <a16:creationId xmlns:a16="http://schemas.microsoft.com/office/drawing/2014/main" id="{D43D818C-A9DB-0997-0219-B01FC72FD650}"/>
              </a:ext>
            </a:extLst>
          </p:cNvPr>
          <p:cNvGraphicFramePr>
            <a:graphicFrameLocks/>
          </p:cNvGraphicFramePr>
          <p:nvPr>
            <p:extLst>
              <p:ext uri="{D42A27DB-BD31-4B8C-83A1-F6EECF244321}">
                <p14:modId xmlns:p14="http://schemas.microsoft.com/office/powerpoint/2010/main" val="3119377600"/>
              </p:ext>
            </p:extLst>
          </p:nvPr>
        </p:nvGraphicFramePr>
        <p:xfrm>
          <a:off x="0" y="835572"/>
          <a:ext cx="9038897" cy="60224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050429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E36C1-8010-C017-D8C6-D112F4D41F1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357360A-4D83-3EAB-F81D-18362CA41DA8}"/>
              </a:ext>
            </a:extLst>
          </p:cNvPr>
          <p:cNvSpPr txBox="1"/>
          <p:nvPr/>
        </p:nvSpPr>
        <p:spPr>
          <a:xfrm>
            <a:off x="1949668" y="640865"/>
            <a:ext cx="5743903" cy="461665"/>
          </a:xfrm>
          <a:prstGeom prst="rect">
            <a:avLst/>
          </a:prstGeom>
          <a:noFill/>
        </p:spPr>
        <p:txBody>
          <a:bodyPr wrap="square">
            <a:spAutoFit/>
          </a:bodyPr>
          <a:lstStyle/>
          <a:p>
            <a:pPr algn="l"/>
            <a:r>
              <a:rPr lang="en-IN" sz="2400" b="1" dirty="0">
                <a:solidFill>
                  <a:srgbClr val="00B050"/>
                </a:solidFill>
              </a:rPr>
              <a:t>AVERAGE  RATING BY CATEGORY</a:t>
            </a:r>
          </a:p>
        </p:txBody>
      </p:sp>
      <p:sp>
        <p:nvSpPr>
          <p:cNvPr id="8" name="TextBox 7">
            <a:extLst>
              <a:ext uri="{FF2B5EF4-FFF2-40B4-BE49-F238E27FC236}">
                <a16:creationId xmlns:a16="http://schemas.microsoft.com/office/drawing/2014/main" id="{D2396C24-8A78-BB29-9D32-DF321399CA43}"/>
              </a:ext>
            </a:extLst>
          </p:cNvPr>
          <p:cNvSpPr txBox="1"/>
          <p:nvPr/>
        </p:nvSpPr>
        <p:spPr>
          <a:xfrm>
            <a:off x="761999" y="1723597"/>
            <a:ext cx="7972098" cy="4031873"/>
          </a:xfrm>
          <a:prstGeom prst="rect">
            <a:avLst/>
          </a:prstGeom>
          <a:noFill/>
        </p:spPr>
        <p:txBody>
          <a:bodyPr wrap="square">
            <a:spAutoFit/>
          </a:bodyPr>
          <a:lstStyle/>
          <a:p>
            <a:pPr algn="l"/>
            <a:endParaRPr lang="en-IN" sz="1600" b="0" i="0" u="none" strike="noStrike" baseline="0" dirty="0">
              <a:solidFill>
                <a:srgbClr val="000000"/>
              </a:solidFill>
              <a:latin typeface="Calibri" panose="020F0502020204030204" pitchFamily="34" charset="0"/>
            </a:endParaRPr>
          </a:p>
          <a:p>
            <a:r>
              <a:rPr lang="en-IN" sz="1600" b="1" i="0" u="none" strike="noStrike" baseline="0" dirty="0">
                <a:latin typeface="Calibri" panose="020F0502020204030204" pitchFamily="34" charset="0"/>
              </a:rPr>
              <a:t>Observations :</a:t>
            </a:r>
            <a:endParaRPr lang="en-IN" sz="1600" b="0" i="0" u="none" strike="noStrike" baseline="0" dirty="0">
              <a:latin typeface="Calibri" panose="020F0502020204030204" pitchFamily="34" charset="0"/>
            </a:endParaRPr>
          </a:p>
          <a:p>
            <a:r>
              <a:rPr lang="en-US" sz="1600" b="1" i="0" u="none" strike="noStrike" baseline="0" dirty="0">
                <a:latin typeface="Calibri" panose="020F0502020204030204" pitchFamily="34" charset="0"/>
              </a:rPr>
              <a:t>Pet Shop </a:t>
            </a:r>
            <a:r>
              <a:rPr lang="en-US" sz="1600" b="0" i="0" u="none" strike="noStrike" baseline="0" dirty="0">
                <a:latin typeface="Calibri" panose="020F0502020204030204" pitchFamily="34" charset="0"/>
              </a:rPr>
              <a:t>category has the </a:t>
            </a:r>
            <a:r>
              <a:rPr lang="en-US" sz="1600" b="1" i="0" u="none" strike="noStrike" baseline="0" dirty="0">
                <a:latin typeface="Calibri" panose="020F0502020204030204" pitchFamily="34" charset="0"/>
              </a:rPr>
              <a:t>highest satisfaction score </a:t>
            </a:r>
            <a:r>
              <a:rPr lang="en-US" sz="1600" b="0" i="0" u="none" strike="noStrike" baseline="0" dirty="0">
                <a:latin typeface="Calibri" panose="020F0502020204030204" pitchFamily="34" charset="0"/>
              </a:rPr>
              <a:t>at </a:t>
            </a:r>
            <a:r>
              <a:rPr lang="en-US" sz="1600" b="1" i="0" u="none" strike="noStrike" baseline="0" dirty="0">
                <a:latin typeface="Calibri" panose="020F0502020204030204" pitchFamily="34" charset="0"/>
              </a:rPr>
              <a:t>4.22</a:t>
            </a:r>
            <a:r>
              <a:rPr lang="en-US" sz="1600" b="0" i="0" u="none" strike="noStrike" baseline="0" dirty="0">
                <a:latin typeface="Calibri" panose="020F0502020204030204" pitchFamily="34" charset="0"/>
              </a:rPr>
              <a:t>, indicating strong customer satisfaction in this category.</a:t>
            </a:r>
          </a:p>
          <a:p>
            <a:r>
              <a:rPr lang="en-US" sz="1600" b="1" dirty="0">
                <a:latin typeface="Calibri" panose="020F0502020204030204" pitchFamily="34" charset="0"/>
              </a:rPr>
              <a:t>Others </a:t>
            </a:r>
            <a:r>
              <a:rPr lang="en-US" sz="1600" b="0" i="0" u="none" strike="noStrike" baseline="0" dirty="0">
                <a:latin typeface="Calibri" panose="020F0502020204030204" pitchFamily="34" charset="0"/>
              </a:rPr>
              <a:t>category has the </a:t>
            </a:r>
            <a:r>
              <a:rPr lang="en-US" sz="1600" b="1" i="0" u="none" strike="noStrike" baseline="0" dirty="0">
                <a:latin typeface="Calibri" panose="020F0502020204030204" pitchFamily="34" charset="0"/>
              </a:rPr>
              <a:t>lowest satisfaction score </a:t>
            </a:r>
            <a:r>
              <a:rPr lang="en-US" sz="1600" b="0" i="0" u="none" strike="noStrike" baseline="0" dirty="0">
                <a:latin typeface="Calibri" panose="020F0502020204030204" pitchFamily="34" charset="0"/>
              </a:rPr>
              <a:t>at </a:t>
            </a:r>
            <a:r>
              <a:rPr lang="en-US" sz="1600" b="1" i="0" u="none" strike="noStrike" baseline="0" dirty="0">
                <a:latin typeface="Calibri" panose="020F0502020204030204" pitchFamily="34" charset="0"/>
              </a:rPr>
              <a:t>3.88.</a:t>
            </a:r>
            <a:endParaRPr lang="en-US" sz="1600" b="0" i="0" u="none" strike="noStrike" baseline="0" dirty="0">
              <a:latin typeface="Calibri" panose="020F0502020204030204" pitchFamily="34" charset="0"/>
            </a:endParaRPr>
          </a:p>
          <a:p>
            <a:r>
              <a:rPr lang="en-US" sz="1600" b="0" i="0" u="none" strike="noStrike" baseline="0" dirty="0">
                <a:latin typeface="Calibri" panose="020F0502020204030204" pitchFamily="34" charset="0"/>
              </a:rPr>
              <a:t>Most categories have scores above 4.0, indicating that overall customer satisfaction is good, though there is room for improvement in certain segments.</a:t>
            </a:r>
          </a:p>
          <a:p>
            <a:endParaRPr lang="en-IN" sz="1600" b="0" i="0" u="none" strike="noStrike" baseline="0" dirty="0">
              <a:latin typeface="Calibri" panose="020F0502020204030204" pitchFamily="34" charset="0"/>
            </a:endParaRPr>
          </a:p>
          <a:p>
            <a:r>
              <a:rPr lang="en-IN" sz="1600" b="1" i="0" u="none" strike="noStrike" baseline="0" dirty="0">
                <a:latin typeface="Calibri" panose="020F0502020204030204" pitchFamily="34" charset="0"/>
              </a:rPr>
              <a:t>Recommendations :</a:t>
            </a:r>
            <a:endParaRPr lang="en-IN" sz="1600" b="0" i="0" u="none" strike="noStrike" baseline="0" dirty="0">
              <a:latin typeface="Calibri" panose="020F0502020204030204" pitchFamily="34" charset="0"/>
            </a:endParaRPr>
          </a:p>
          <a:p>
            <a:r>
              <a:rPr lang="en-US" sz="1600" b="0" i="0" u="none" strike="noStrike" baseline="0" dirty="0">
                <a:latin typeface="Calibri" panose="020F0502020204030204" pitchFamily="34" charset="0"/>
              </a:rPr>
              <a:t>Consider improving product quality, delivery times, or customer service in the Furniture, Baby, and </a:t>
            </a:r>
            <a:r>
              <a:rPr lang="en-US" sz="1600" dirty="0">
                <a:latin typeface="Calibri" panose="020F0502020204030204" pitchFamily="34" charset="0"/>
              </a:rPr>
              <a:t>Others</a:t>
            </a:r>
            <a:r>
              <a:rPr lang="en-US" sz="1600" b="0" i="0" u="none" strike="noStrike" baseline="0" dirty="0">
                <a:latin typeface="Calibri" panose="020F0502020204030204" pitchFamily="34" charset="0"/>
              </a:rPr>
              <a:t> categories to boost satisfaction.</a:t>
            </a:r>
          </a:p>
          <a:p>
            <a:r>
              <a:rPr lang="en-US" sz="1600" b="0" i="0" u="none" strike="noStrike" baseline="0" dirty="0">
                <a:latin typeface="Calibri" panose="020F0502020204030204" pitchFamily="34" charset="0"/>
              </a:rPr>
              <a:t>Sustain high performance in Pet Shop, Food &amp; Beverages, and Luggage Accessories by rewarding loyal customers with promotions or discounts to strengthen loyalty. </a:t>
            </a:r>
          </a:p>
          <a:p>
            <a:pPr algn="l"/>
            <a:r>
              <a:rPr lang="en-US" sz="1600" b="0" i="0" u="none" strike="noStrike" baseline="0" dirty="0">
                <a:latin typeface="Calibri" panose="020F0502020204030204" pitchFamily="34" charset="0"/>
              </a:rPr>
              <a:t>Launch customer satisfaction improvement programs across all categories with a focus on </a:t>
            </a:r>
            <a:endParaRPr lang="en-IN" sz="1600" b="0" i="0" u="none" strike="noStrike" baseline="0" dirty="0">
              <a:solidFill>
                <a:srgbClr val="000000"/>
              </a:solidFill>
            </a:endParaRPr>
          </a:p>
          <a:p>
            <a:r>
              <a:rPr lang="en-US" sz="1600" b="0" i="0" u="none" strike="noStrike" baseline="0" dirty="0"/>
              <a:t>personalization, better customer service, and optimized shopping experiences.</a:t>
            </a:r>
          </a:p>
          <a:p>
            <a:endParaRPr lang="en-US" sz="1600" b="0" i="0" u="none" strike="noStrike" baseline="0" dirty="0">
              <a:latin typeface="Calibri" panose="020F0502020204030204" pitchFamily="34" charset="0"/>
            </a:endParaRPr>
          </a:p>
        </p:txBody>
      </p:sp>
    </p:spTree>
    <p:extLst>
      <p:ext uri="{BB962C8B-B14F-4D97-AF65-F5344CB8AC3E}">
        <p14:creationId xmlns:p14="http://schemas.microsoft.com/office/powerpoint/2010/main" val="38030249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F5A58-6CC3-C5B6-B486-A72E243083AD}"/>
            </a:ext>
          </a:extLst>
        </p:cNvPr>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101BE81-738A-65DD-E171-668607CC45EC}"/>
              </a:ext>
            </a:extLst>
          </p:cNvPr>
          <p:cNvGraphicFramePr>
            <a:graphicFrameLocks/>
          </p:cNvGraphicFramePr>
          <p:nvPr>
            <p:extLst>
              <p:ext uri="{D42A27DB-BD31-4B8C-83A1-F6EECF244321}">
                <p14:modId xmlns:p14="http://schemas.microsoft.com/office/powerpoint/2010/main" val="350507827"/>
              </p:ext>
            </p:extLst>
          </p:nvPr>
        </p:nvGraphicFramePr>
        <p:xfrm>
          <a:off x="105104" y="686131"/>
          <a:ext cx="9038896" cy="600896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5443D0C3-6BAF-3E6F-464B-C0A8D66EB09F}"/>
              </a:ext>
            </a:extLst>
          </p:cNvPr>
          <p:cNvSpPr txBox="1"/>
          <p:nvPr/>
        </p:nvSpPr>
        <p:spPr>
          <a:xfrm>
            <a:off x="1897117" y="162910"/>
            <a:ext cx="4992414" cy="523220"/>
          </a:xfrm>
          <a:prstGeom prst="rect">
            <a:avLst/>
          </a:prstGeom>
          <a:noFill/>
        </p:spPr>
        <p:txBody>
          <a:bodyPr wrap="square">
            <a:spAutoFit/>
          </a:bodyPr>
          <a:lstStyle/>
          <a:p>
            <a:pPr algn="ctr" rtl="0">
              <a:defRPr sz="1400" b="0" i="0" u="none" strike="noStrike" kern="1200" spc="0" baseline="0">
                <a:solidFill>
                  <a:prstClr val="white">
                    <a:lumMod val="65000"/>
                    <a:lumOff val="35000"/>
                  </a:prstClr>
                </a:solidFill>
                <a:latin typeface="+mn-lt"/>
                <a:ea typeface="+mn-ea"/>
                <a:cs typeface="+mn-cs"/>
              </a:defRPr>
            </a:pPr>
            <a:r>
              <a:rPr lang="en-IN" sz="2800" b="1" dirty="0">
                <a:solidFill>
                  <a:srgbClr val="00B050"/>
                </a:solidFill>
              </a:rPr>
              <a:t>Average rating by state </a:t>
            </a:r>
            <a:endParaRPr lang="en-US" sz="2800" b="1" dirty="0">
              <a:solidFill>
                <a:srgbClr val="00B050"/>
              </a:solidFill>
            </a:endParaRPr>
          </a:p>
        </p:txBody>
      </p:sp>
    </p:spTree>
    <p:extLst>
      <p:ext uri="{BB962C8B-B14F-4D97-AF65-F5344CB8AC3E}">
        <p14:creationId xmlns:p14="http://schemas.microsoft.com/office/powerpoint/2010/main" val="15398876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BB491-4636-800E-1044-7F4650F59AD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6677BCB-32A0-716E-B34C-BF5783E1DCB2}"/>
              </a:ext>
            </a:extLst>
          </p:cNvPr>
          <p:cNvSpPr txBox="1"/>
          <p:nvPr/>
        </p:nvSpPr>
        <p:spPr>
          <a:xfrm>
            <a:off x="1792013" y="540548"/>
            <a:ext cx="4992414" cy="461665"/>
          </a:xfrm>
          <a:prstGeom prst="rect">
            <a:avLst/>
          </a:prstGeom>
          <a:noFill/>
        </p:spPr>
        <p:txBody>
          <a:bodyPr wrap="square">
            <a:spAutoFit/>
          </a:bodyPr>
          <a:lstStyle/>
          <a:p>
            <a:pPr algn="ctr" rtl="0">
              <a:defRPr sz="1400" b="0" i="0" u="none" strike="noStrike" kern="1200" spc="0" baseline="0">
                <a:solidFill>
                  <a:prstClr val="white">
                    <a:lumMod val="65000"/>
                    <a:lumOff val="35000"/>
                  </a:prstClr>
                </a:solidFill>
                <a:latin typeface="+mn-lt"/>
                <a:ea typeface="+mn-ea"/>
                <a:cs typeface="+mn-cs"/>
              </a:defRPr>
            </a:pPr>
            <a:r>
              <a:rPr lang="en-IN" sz="2400" b="1" dirty="0">
                <a:solidFill>
                  <a:srgbClr val="00B050"/>
                </a:solidFill>
              </a:rPr>
              <a:t>Average rating by state </a:t>
            </a:r>
            <a:endParaRPr lang="en-US" sz="2400" b="1" dirty="0">
              <a:solidFill>
                <a:srgbClr val="00B050"/>
              </a:solidFill>
            </a:endParaRPr>
          </a:p>
        </p:txBody>
      </p:sp>
      <p:sp>
        <p:nvSpPr>
          <p:cNvPr id="5" name="TextBox 4">
            <a:extLst>
              <a:ext uri="{FF2B5EF4-FFF2-40B4-BE49-F238E27FC236}">
                <a16:creationId xmlns:a16="http://schemas.microsoft.com/office/drawing/2014/main" id="{3B772337-7BC3-575D-FA2A-3D4FEBCF1317}"/>
              </a:ext>
            </a:extLst>
          </p:cNvPr>
          <p:cNvSpPr txBox="1"/>
          <p:nvPr/>
        </p:nvSpPr>
        <p:spPr>
          <a:xfrm>
            <a:off x="1121979" y="1166842"/>
            <a:ext cx="6900042" cy="4524315"/>
          </a:xfrm>
          <a:prstGeom prst="rect">
            <a:avLst/>
          </a:prstGeom>
          <a:noFill/>
        </p:spPr>
        <p:txBody>
          <a:bodyPr wrap="square">
            <a:spAutoFit/>
          </a:bodyPr>
          <a:lstStyle/>
          <a:p>
            <a:pPr algn="l"/>
            <a:endParaRPr lang="en-IN" sz="1600" b="0" i="0" u="none" strike="noStrike" baseline="0" dirty="0">
              <a:solidFill>
                <a:srgbClr val="000000"/>
              </a:solidFill>
              <a:latin typeface="Calibri" panose="020F0502020204030204" pitchFamily="34" charset="0"/>
            </a:endParaRPr>
          </a:p>
          <a:p>
            <a:r>
              <a:rPr lang="en-IN" sz="1600" b="1" i="0" u="none" strike="noStrike" baseline="0" dirty="0">
                <a:latin typeface="Calibri" panose="020F0502020204030204" pitchFamily="34" charset="0"/>
              </a:rPr>
              <a:t>Observations :</a:t>
            </a:r>
            <a:endParaRPr lang="en-IN" sz="1600" b="0" i="0" u="none" strike="noStrike" baseline="0" dirty="0">
              <a:latin typeface="Calibri" panose="020F0502020204030204" pitchFamily="34" charset="0"/>
            </a:endParaRPr>
          </a:p>
          <a:p>
            <a:r>
              <a:rPr lang="en-US" sz="1600" b="1" i="0" u="none" strike="noStrike" baseline="0" dirty="0" err="1">
                <a:latin typeface="Calibri" panose="020F0502020204030204" pitchFamily="34" charset="0"/>
              </a:rPr>
              <a:t>Goa</a:t>
            </a:r>
            <a:r>
              <a:rPr lang="en-US" sz="1600" b="0" i="0" u="none" strike="noStrike" baseline="0" dirty="0" err="1">
                <a:latin typeface="Calibri" panose="020F0502020204030204" pitchFamily="34" charset="0"/>
              </a:rPr>
              <a:t>has</a:t>
            </a:r>
            <a:r>
              <a:rPr lang="en-US" sz="1600" b="0" i="0" u="none" strike="noStrike" baseline="0" dirty="0">
                <a:latin typeface="Calibri" panose="020F0502020204030204" pitchFamily="34" charset="0"/>
              </a:rPr>
              <a:t> the highest average rating of </a:t>
            </a:r>
            <a:r>
              <a:rPr lang="en-US" sz="1600" b="1" i="0" u="none" strike="noStrike" baseline="0" dirty="0">
                <a:latin typeface="Calibri" panose="020F0502020204030204" pitchFamily="34" charset="0"/>
              </a:rPr>
              <a:t>4.8</a:t>
            </a:r>
            <a:r>
              <a:rPr lang="en-US" sz="1600" b="0" i="0" u="none" strike="noStrike" baseline="0" dirty="0">
                <a:latin typeface="Calibri" panose="020F0502020204030204" pitchFamily="34" charset="0"/>
              </a:rPr>
              <a:t>, indicating high customer satisfaction. </a:t>
            </a:r>
          </a:p>
          <a:p>
            <a:r>
              <a:rPr lang="en-US" sz="1600" b="0" i="0" u="none" strike="noStrike" baseline="0" dirty="0">
                <a:latin typeface="Calibri" panose="020F0502020204030204" pitchFamily="34" charset="0"/>
              </a:rPr>
              <a:t>Additionally, states like Punjab, Haryana, Rajasthan, and Uttar Pradesh also demonstrate strong customer satisfaction with ratings above 4.15.</a:t>
            </a:r>
          </a:p>
          <a:p>
            <a:r>
              <a:rPr lang="en-US" sz="1600" b="0" i="0" u="none" strike="noStrike" baseline="0" dirty="0">
                <a:latin typeface="Calibri" panose="020F0502020204030204" pitchFamily="34" charset="0"/>
              </a:rPr>
              <a:t>States such as Uttaranchal, West Bengal, and Himachal Pradesh have a low average rating of around 3.92.</a:t>
            </a:r>
          </a:p>
          <a:p>
            <a:endParaRPr lang="en-IN" sz="1600" b="0" i="0" u="none" strike="noStrike" baseline="0" dirty="0">
              <a:latin typeface="Calibri" panose="020F0502020204030204" pitchFamily="34" charset="0"/>
            </a:endParaRPr>
          </a:p>
          <a:p>
            <a:r>
              <a:rPr lang="en-IN" sz="1600" b="1" i="0" u="none" strike="noStrike" baseline="0" dirty="0">
                <a:latin typeface="Calibri" panose="020F0502020204030204" pitchFamily="34" charset="0"/>
              </a:rPr>
              <a:t>Recommendations :</a:t>
            </a:r>
            <a:endParaRPr lang="en-IN" sz="1600" b="0" i="0" u="none" strike="noStrike" baseline="0" dirty="0">
              <a:latin typeface="Calibri" panose="020F0502020204030204" pitchFamily="34" charset="0"/>
            </a:endParaRPr>
          </a:p>
          <a:p>
            <a:r>
              <a:rPr lang="en-US" sz="1600" b="0" i="0" u="none" strike="noStrike" baseline="0" dirty="0">
                <a:latin typeface="Calibri" panose="020F0502020204030204" pitchFamily="34" charset="0"/>
              </a:rPr>
              <a:t>Prioritize improvement in low-performing states like Uttaranchal, West Bengal, and Himachal Pradesh by identifying specific customer dissatisfaction points and implementing targeted efforts to improve customer satisfaction. </a:t>
            </a:r>
          </a:p>
          <a:p>
            <a:r>
              <a:rPr lang="en-US" sz="1600" b="0" i="0" u="none" strike="noStrike" baseline="0" dirty="0">
                <a:latin typeface="Calibri" panose="020F0502020204030204" pitchFamily="34" charset="0"/>
              </a:rPr>
              <a:t>Analyze and replicate the strategies and services contributing to high customer satisfaction in Goa to maintain high satisfaction levels and consider implementing similar approaches in other states. </a:t>
            </a:r>
          </a:p>
          <a:p>
            <a:r>
              <a:rPr lang="en-US" sz="1600" b="0" i="0" u="none" strike="noStrike" baseline="0" dirty="0">
                <a:latin typeface="Calibri" panose="020F0502020204030204" pitchFamily="34" charset="0"/>
              </a:rPr>
              <a:t>Enhance customer engagement, service consistency, and introduce customer feedback loops in mid-performing states like Gujarat, Karnataka, and Chhattisgarh to prevent ratings from falling below the 4.0 </a:t>
            </a:r>
            <a:r>
              <a:rPr lang="en-US" sz="1600" b="0" i="0" u="none" strike="noStrike" baseline="0" dirty="0" err="1">
                <a:latin typeface="Calibri" panose="020F0502020204030204" pitchFamily="34" charset="0"/>
              </a:rPr>
              <a:t>threshod</a:t>
            </a:r>
            <a:r>
              <a:rPr lang="en-US" sz="1600" b="0" i="0" u="none" strike="noStrike" baseline="0" dirty="0">
                <a:latin typeface="Calibri" panose="020F0502020204030204" pitchFamily="34" charset="0"/>
              </a:rPr>
              <a:t>.</a:t>
            </a:r>
          </a:p>
        </p:txBody>
      </p:sp>
    </p:spTree>
    <p:extLst>
      <p:ext uri="{BB962C8B-B14F-4D97-AF65-F5344CB8AC3E}">
        <p14:creationId xmlns:p14="http://schemas.microsoft.com/office/powerpoint/2010/main" val="517389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26687-1DE6-08C1-AE04-FC799D5F21AF}"/>
            </a:ext>
          </a:extLst>
        </p:cNvPr>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DF37152-F6B8-D61D-7712-30C5EF834547}"/>
              </a:ext>
            </a:extLst>
          </p:cNvPr>
          <p:cNvGraphicFramePr>
            <a:graphicFrameLocks/>
          </p:cNvGraphicFramePr>
          <p:nvPr>
            <p:extLst>
              <p:ext uri="{D42A27DB-BD31-4B8C-83A1-F6EECF244321}">
                <p14:modId xmlns:p14="http://schemas.microsoft.com/office/powerpoint/2010/main" val="3098666548"/>
              </p:ext>
            </p:extLst>
          </p:nvPr>
        </p:nvGraphicFramePr>
        <p:xfrm>
          <a:off x="-94594" y="843805"/>
          <a:ext cx="9101959" cy="591434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29922134-AC8C-20C5-A321-999C9D6AA040}"/>
              </a:ext>
            </a:extLst>
          </p:cNvPr>
          <p:cNvSpPr txBox="1"/>
          <p:nvPr/>
        </p:nvSpPr>
        <p:spPr>
          <a:xfrm>
            <a:off x="1876097" y="99847"/>
            <a:ext cx="4992414" cy="461665"/>
          </a:xfrm>
          <a:prstGeom prst="rect">
            <a:avLst/>
          </a:prstGeom>
          <a:noFill/>
        </p:spPr>
        <p:txBody>
          <a:bodyPr wrap="square">
            <a:spAutoFit/>
          </a:bodyPr>
          <a:lstStyle/>
          <a:p>
            <a:pPr algn="ctr" rtl="0">
              <a:defRPr sz="1400" b="0" i="0" u="none" strike="noStrike" kern="1200" spc="0" baseline="0">
                <a:solidFill>
                  <a:prstClr val="white">
                    <a:lumMod val="65000"/>
                    <a:lumOff val="35000"/>
                  </a:prstClr>
                </a:solidFill>
                <a:latin typeface="+mn-lt"/>
                <a:ea typeface="+mn-ea"/>
                <a:cs typeface="+mn-cs"/>
              </a:defRPr>
            </a:pPr>
            <a:r>
              <a:rPr lang="en-US" sz="2400" b="1" dirty="0">
                <a:solidFill>
                  <a:srgbClr val="00B050"/>
                </a:solidFill>
              </a:rPr>
              <a:t>AVERAGE RATING BY STORE</a:t>
            </a:r>
          </a:p>
        </p:txBody>
      </p:sp>
    </p:spTree>
    <p:extLst>
      <p:ext uri="{BB962C8B-B14F-4D97-AF65-F5344CB8AC3E}">
        <p14:creationId xmlns:p14="http://schemas.microsoft.com/office/powerpoint/2010/main" val="40401969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96AF2-9515-5A34-9F30-A2EBD7B1D35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8A1BD32-FE33-E2CE-CEDB-D223E2ED5E18}"/>
              </a:ext>
            </a:extLst>
          </p:cNvPr>
          <p:cNvSpPr txBox="1"/>
          <p:nvPr/>
        </p:nvSpPr>
        <p:spPr>
          <a:xfrm>
            <a:off x="1897117" y="382139"/>
            <a:ext cx="4992414" cy="461665"/>
          </a:xfrm>
          <a:prstGeom prst="rect">
            <a:avLst/>
          </a:prstGeom>
          <a:noFill/>
        </p:spPr>
        <p:txBody>
          <a:bodyPr wrap="square">
            <a:spAutoFit/>
          </a:bodyPr>
          <a:lstStyle/>
          <a:p>
            <a:pPr algn="ctr" rtl="0">
              <a:defRPr sz="1400" b="0" i="0" u="none" strike="noStrike" kern="1200" spc="0" baseline="0">
                <a:solidFill>
                  <a:prstClr val="white">
                    <a:lumMod val="65000"/>
                    <a:lumOff val="35000"/>
                  </a:prstClr>
                </a:solidFill>
                <a:latin typeface="+mn-lt"/>
                <a:ea typeface="+mn-ea"/>
                <a:cs typeface="+mn-cs"/>
              </a:defRPr>
            </a:pPr>
            <a:r>
              <a:rPr lang="en-US" sz="2400" b="1" dirty="0">
                <a:solidFill>
                  <a:srgbClr val="00B050"/>
                </a:solidFill>
              </a:rPr>
              <a:t>AVERAGE RATING BY STORE</a:t>
            </a:r>
          </a:p>
        </p:txBody>
      </p:sp>
      <p:sp>
        <p:nvSpPr>
          <p:cNvPr id="5" name="TextBox 4">
            <a:extLst>
              <a:ext uri="{FF2B5EF4-FFF2-40B4-BE49-F238E27FC236}">
                <a16:creationId xmlns:a16="http://schemas.microsoft.com/office/drawing/2014/main" id="{E8D62ECA-E6B8-23E6-7482-C7FCFD192C02}"/>
              </a:ext>
            </a:extLst>
          </p:cNvPr>
          <p:cNvSpPr txBox="1"/>
          <p:nvPr/>
        </p:nvSpPr>
        <p:spPr>
          <a:xfrm>
            <a:off x="1024758" y="1437952"/>
            <a:ext cx="7488621" cy="4801314"/>
          </a:xfrm>
          <a:prstGeom prst="rect">
            <a:avLst/>
          </a:prstGeom>
          <a:noFill/>
        </p:spPr>
        <p:txBody>
          <a:bodyPr wrap="square">
            <a:spAutoFit/>
          </a:bodyPr>
          <a:lstStyle/>
          <a:p>
            <a:pPr algn="l"/>
            <a:endParaRPr lang="en-IN" b="0" i="0" u="none" strike="noStrike" baseline="0" dirty="0">
              <a:solidFill>
                <a:srgbClr val="000000"/>
              </a:solidFill>
              <a:latin typeface="Calibri" panose="020F0502020204030204" pitchFamily="34" charset="0"/>
            </a:endParaRPr>
          </a:p>
          <a:p>
            <a:r>
              <a:rPr lang="en-IN" b="1" i="0" u="none" strike="noStrike" baseline="0" dirty="0">
                <a:latin typeface="Calibri" panose="020F0502020204030204" pitchFamily="34" charset="0"/>
              </a:rPr>
              <a:t>Observations :</a:t>
            </a:r>
            <a:endParaRPr lang="en-IN" b="0" i="0" u="none" strike="noStrike" baseline="0" dirty="0">
              <a:latin typeface="Calibri" panose="020F0502020204030204" pitchFamily="34" charset="0"/>
            </a:endParaRPr>
          </a:p>
          <a:p>
            <a:r>
              <a:rPr lang="en-US" b="0" i="0" u="none" strike="noStrike" baseline="0" dirty="0">
                <a:latin typeface="Calibri" panose="020F0502020204030204" pitchFamily="34" charset="0"/>
              </a:rPr>
              <a:t>The top-performing stores, including </a:t>
            </a:r>
            <a:r>
              <a:rPr lang="en-US" b="1" i="0" u="none" strike="noStrike" baseline="0" dirty="0">
                <a:latin typeface="Calibri" panose="020F0502020204030204" pitchFamily="34" charset="0"/>
              </a:rPr>
              <a:t>ST138</a:t>
            </a:r>
            <a:r>
              <a:rPr lang="en-US" b="0" i="0" u="none" strike="noStrike" baseline="0" dirty="0">
                <a:latin typeface="Calibri" panose="020F0502020204030204" pitchFamily="34" charset="0"/>
              </a:rPr>
              <a:t>, </a:t>
            </a:r>
            <a:r>
              <a:rPr lang="en-US" b="1" i="0" u="none" strike="noStrike" baseline="0" dirty="0">
                <a:latin typeface="Calibri" panose="020F0502020204030204" pitchFamily="34" charset="0"/>
              </a:rPr>
              <a:t>ST301</a:t>
            </a:r>
            <a:r>
              <a:rPr lang="en-US" b="0" i="0" u="none" strike="noStrike" baseline="0" dirty="0">
                <a:latin typeface="Calibri" panose="020F0502020204030204" pitchFamily="34" charset="0"/>
              </a:rPr>
              <a:t>, and </a:t>
            </a:r>
            <a:r>
              <a:rPr lang="en-US" b="1" i="0" u="none" strike="noStrike" baseline="0" dirty="0">
                <a:latin typeface="Calibri" panose="020F0502020204030204" pitchFamily="34" charset="0"/>
              </a:rPr>
              <a:t>ST414</a:t>
            </a:r>
            <a:r>
              <a:rPr lang="en-US" b="0" i="0" u="none" strike="noStrike" baseline="0" dirty="0">
                <a:latin typeface="Calibri" panose="020F0502020204030204" pitchFamily="34" charset="0"/>
              </a:rPr>
              <a:t>, display </a:t>
            </a:r>
            <a:r>
              <a:rPr lang="en-US" b="1" i="0" u="none" strike="noStrike" baseline="0" dirty="0">
                <a:latin typeface="Calibri" panose="020F0502020204030204" pitchFamily="34" charset="0"/>
              </a:rPr>
              <a:t>strong customer </a:t>
            </a:r>
            <a:r>
              <a:rPr lang="en-US" b="1" i="0" u="none" strike="noStrike" baseline="0" dirty="0" err="1">
                <a:latin typeface="Calibri" panose="020F0502020204030204" pitchFamily="34" charset="0"/>
              </a:rPr>
              <a:t>satisfaction</a:t>
            </a:r>
            <a:r>
              <a:rPr lang="en-US" b="0" i="0" u="none" strike="noStrike" baseline="0" dirty="0" err="1">
                <a:latin typeface="Calibri" panose="020F0502020204030204" pitchFamily="34" charset="0"/>
              </a:rPr>
              <a:t>and</a:t>
            </a:r>
            <a:r>
              <a:rPr lang="en-US" b="0" i="0" u="none" strike="noStrike" baseline="0" dirty="0">
                <a:latin typeface="Calibri" panose="020F0502020204030204" pitchFamily="34" charset="0"/>
              </a:rPr>
              <a:t> service with average ratings above </a:t>
            </a:r>
            <a:r>
              <a:rPr lang="en-US" b="1" i="0" u="none" strike="noStrike" baseline="0" dirty="0">
                <a:latin typeface="Calibri" panose="020F0502020204030204" pitchFamily="34" charset="0"/>
              </a:rPr>
              <a:t>4.20</a:t>
            </a:r>
            <a:r>
              <a:rPr lang="en-US" b="0" i="0" u="none" strike="noStrike" baseline="0" dirty="0">
                <a:latin typeface="Calibri" panose="020F0502020204030204" pitchFamily="34" charset="0"/>
              </a:rPr>
              <a:t>. </a:t>
            </a:r>
          </a:p>
          <a:p>
            <a:r>
              <a:rPr lang="en-US" b="0" i="0" u="none" strike="noStrike" baseline="0" dirty="0">
                <a:latin typeface="Calibri" panose="020F0502020204030204" pitchFamily="34" charset="0"/>
              </a:rPr>
              <a:t>However, there are underperforming stores such as ST180, ST143 and ST463 which have </a:t>
            </a:r>
            <a:r>
              <a:rPr lang="en-US" b="1" i="0" u="none" strike="noStrike" baseline="0" dirty="0">
                <a:latin typeface="Calibri" panose="020F0502020204030204" pitchFamily="34" charset="0"/>
              </a:rPr>
              <a:t>lower ratings </a:t>
            </a:r>
            <a:r>
              <a:rPr lang="en-US" b="0" i="0" u="none" strike="noStrike" baseline="0" dirty="0">
                <a:latin typeface="Calibri" panose="020F0502020204030204" pitchFamily="34" charset="0"/>
              </a:rPr>
              <a:t>and may need operational improvements to enhance customer satisfaction.</a:t>
            </a:r>
          </a:p>
          <a:p>
            <a:r>
              <a:rPr lang="en-US" b="0" i="0" u="none" strike="noStrike" baseline="0" dirty="0">
                <a:latin typeface="Calibri" panose="020F0502020204030204" pitchFamily="34" charset="0"/>
              </a:rPr>
              <a:t>Additionally, the wide rating distribution ranging from 3.76 to 4.26 indicates clear opportunities for improvement across the board, especially in the lower-rated stores.</a:t>
            </a:r>
          </a:p>
          <a:p>
            <a:endParaRPr lang="en-IN" b="0" i="0" u="none" strike="noStrike" baseline="0" dirty="0">
              <a:latin typeface="Calibri" panose="020F0502020204030204" pitchFamily="34" charset="0"/>
            </a:endParaRPr>
          </a:p>
          <a:p>
            <a:r>
              <a:rPr lang="en-IN" b="1" i="0" u="none" strike="noStrike" baseline="0" dirty="0">
                <a:latin typeface="Calibri" panose="020F0502020204030204" pitchFamily="34" charset="0"/>
              </a:rPr>
              <a:t>Recommendations :</a:t>
            </a:r>
            <a:endParaRPr lang="en-IN" b="0" i="0" u="none" strike="noStrike" baseline="0" dirty="0">
              <a:latin typeface="Calibri" panose="020F0502020204030204" pitchFamily="34" charset="0"/>
            </a:endParaRPr>
          </a:p>
          <a:p>
            <a:r>
              <a:rPr lang="en-US" b="0" i="0" u="none" strike="noStrike" baseline="0" dirty="0">
                <a:latin typeface="Calibri" panose="020F0502020204030204" pitchFamily="34" charset="0"/>
              </a:rPr>
              <a:t>Investigate Low-Performing Stores: Conduct detailed audits to identify specific issues and initiate training programs to improve ratings. </a:t>
            </a:r>
          </a:p>
          <a:p>
            <a:r>
              <a:rPr lang="en-US" b="0" i="0" u="none" strike="noStrike" baseline="0" dirty="0">
                <a:latin typeface="Calibri" panose="020F0502020204030204" pitchFamily="34" charset="0"/>
              </a:rPr>
              <a:t>Gathering specific customer feedback from the lower-rated stores and using surveys or interaction data to improve specific areas is crucial for enhancing performance</a:t>
            </a:r>
          </a:p>
        </p:txBody>
      </p:sp>
    </p:spTree>
    <p:extLst>
      <p:ext uri="{BB962C8B-B14F-4D97-AF65-F5344CB8AC3E}">
        <p14:creationId xmlns:p14="http://schemas.microsoft.com/office/powerpoint/2010/main" val="20155432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4F27A-EEA3-9D10-F04C-11E4A60001B6}"/>
            </a:ext>
          </a:extLst>
        </p:cNvPr>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BFA5735-C6DF-7E7B-2A3D-66895A7B7807}"/>
              </a:ext>
            </a:extLst>
          </p:cNvPr>
          <p:cNvGraphicFramePr>
            <a:graphicFrameLocks/>
          </p:cNvGraphicFramePr>
          <p:nvPr>
            <p:extLst>
              <p:ext uri="{D42A27DB-BD31-4B8C-83A1-F6EECF244321}">
                <p14:modId xmlns:p14="http://schemas.microsoft.com/office/powerpoint/2010/main" val="409582099"/>
              </p:ext>
            </p:extLst>
          </p:nvPr>
        </p:nvGraphicFramePr>
        <p:xfrm>
          <a:off x="-78658" y="806245"/>
          <a:ext cx="9360310" cy="618449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DA6BCA69-6A8E-72EF-2DAB-15497DA0B87A}"/>
              </a:ext>
            </a:extLst>
          </p:cNvPr>
          <p:cNvSpPr txBox="1"/>
          <p:nvPr/>
        </p:nvSpPr>
        <p:spPr>
          <a:xfrm>
            <a:off x="835742" y="188961"/>
            <a:ext cx="6823587" cy="461665"/>
          </a:xfrm>
          <a:prstGeom prst="rect">
            <a:avLst/>
          </a:prstGeom>
          <a:noFill/>
        </p:spPr>
        <p:txBody>
          <a:bodyPr wrap="square">
            <a:spAutoFit/>
          </a:bodyPr>
          <a:lstStyle/>
          <a:p>
            <a:pPr algn="ctr" rtl="0">
              <a:defRPr sz="1400" b="0" i="0" u="none" strike="noStrike" kern="1200" spc="0" baseline="0">
                <a:solidFill>
                  <a:prstClr val="white">
                    <a:lumMod val="65000"/>
                    <a:lumOff val="35000"/>
                  </a:prstClr>
                </a:solidFill>
                <a:latin typeface="+mn-lt"/>
                <a:ea typeface="+mn-ea"/>
                <a:cs typeface="+mn-cs"/>
              </a:defRPr>
            </a:pPr>
            <a:r>
              <a:rPr lang="en-US" sz="2400" b="1" dirty="0">
                <a:solidFill>
                  <a:srgbClr val="00B050"/>
                </a:solidFill>
              </a:rPr>
              <a:t>CUSTOMER RETENTION MONTH ON MONTH</a:t>
            </a:r>
          </a:p>
        </p:txBody>
      </p:sp>
    </p:spTree>
    <p:extLst>
      <p:ext uri="{BB962C8B-B14F-4D97-AF65-F5344CB8AC3E}">
        <p14:creationId xmlns:p14="http://schemas.microsoft.com/office/powerpoint/2010/main" val="1708099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817EC-BE5C-713D-E879-D5BED84F3C0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A5A01E-2ADC-F3CE-8136-CC361AF0D8E9}"/>
              </a:ext>
            </a:extLst>
          </p:cNvPr>
          <p:cNvSpPr txBox="1"/>
          <p:nvPr/>
        </p:nvSpPr>
        <p:spPr>
          <a:xfrm>
            <a:off x="247211" y="256428"/>
            <a:ext cx="7816646" cy="415498"/>
          </a:xfrm>
          <a:prstGeom prst="rect">
            <a:avLst/>
          </a:prstGeom>
          <a:noFill/>
        </p:spPr>
        <p:txBody>
          <a:bodyPr wrap="square" rtlCol="0">
            <a:spAutoFit/>
          </a:bodyPr>
          <a:lstStyle/>
          <a:p>
            <a:r>
              <a:rPr lang="en-IN" sz="2100" b="1" dirty="0">
                <a:solidFill>
                  <a:srgbClr val="00B050"/>
                </a:solidFill>
              </a:rPr>
              <a:t>PRODUCT TABLE </a:t>
            </a:r>
          </a:p>
        </p:txBody>
      </p:sp>
      <p:graphicFrame>
        <p:nvGraphicFramePr>
          <p:cNvPr id="6" name="Table 5">
            <a:extLst>
              <a:ext uri="{FF2B5EF4-FFF2-40B4-BE49-F238E27FC236}">
                <a16:creationId xmlns:a16="http://schemas.microsoft.com/office/drawing/2014/main" id="{B62A7138-8910-5F32-B9B1-3DA539F6EED0}"/>
              </a:ext>
            </a:extLst>
          </p:cNvPr>
          <p:cNvGraphicFramePr>
            <a:graphicFrameLocks noGrp="1"/>
          </p:cNvGraphicFramePr>
          <p:nvPr>
            <p:extLst>
              <p:ext uri="{D42A27DB-BD31-4B8C-83A1-F6EECF244321}">
                <p14:modId xmlns:p14="http://schemas.microsoft.com/office/powerpoint/2010/main" val="1945780581"/>
              </p:ext>
            </p:extLst>
          </p:nvPr>
        </p:nvGraphicFramePr>
        <p:xfrm>
          <a:off x="414864" y="1413935"/>
          <a:ext cx="8204202" cy="889000"/>
        </p:xfrm>
        <a:graphic>
          <a:graphicData uri="http://schemas.openxmlformats.org/drawingml/2006/table">
            <a:tbl>
              <a:tblPr firstRow="1" bandRow="1">
                <a:tableStyleId>{5C22544A-7EE6-4342-B048-85BDC9FD1C3A}</a:tableStyleId>
              </a:tblPr>
              <a:tblGrid>
                <a:gridCol w="8204202">
                  <a:extLst>
                    <a:ext uri="{9D8B030D-6E8A-4147-A177-3AD203B41FA5}">
                      <a16:colId xmlns:a16="http://schemas.microsoft.com/office/drawing/2014/main" val="2685742568"/>
                    </a:ext>
                  </a:extLst>
                </a:gridCol>
              </a:tblGrid>
              <a:tr h="370840">
                <a:tc>
                  <a:txBody>
                    <a:bodyPr/>
                    <a:lstStyle/>
                    <a:p>
                      <a:pPr algn="ctr"/>
                      <a:r>
                        <a:rPr lang="en-IN" sz="1400" dirty="0"/>
                        <a:t>Data Audit</a:t>
                      </a:r>
                    </a:p>
                  </a:txBody>
                  <a:tcPr/>
                </a:tc>
                <a:extLst>
                  <a:ext uri="{0D108BD9-81ED-4DB2-BD59-A6C34878D82A}">
                    <a16:rowId xmlns:a16="http://schemas.microsoft.com/office/drawing/2014/main" val="3075530481"/>
                  </a:ext>
                </a:extLst>
              </a:tr>
              <a:tr h="370840">
                <a:tc>
                  <a:txBody>
                    <a:bodyPr/>
                    <a:lstStyle/>
                    <a:p>
                      <a:pPr marL="285750" indent="-285750">
                        <a:lnSpc>
                          <a:spcPct val="100000"/>
                        </a:lnSpc>
                        <a:buFont typeface="Arial" panose="020B0604020202020204" pitchFamily="34" charset="0"/>
                        <a:buChar char="•"/>
                      </a:pPr>
                      <a:r>
                        <a:rPr lang="en-IN" sz="1400" dirty="0"/>
                        <a:t>32951 unique products</a:t>
                      </a:r>
                    </a:p>
                    <a:p>
                      <a:pPr marL="285750" indent="-285750">
                        <a:buFont typeface="Arial" panose="020B0604020202020204" pitchFamily="34" charset="0"/>
                        <a:buChar char="•"/>
                      </a:pPr>
                      <a:endParaRPr lang="en-IN" sz="1400" dirty="0"/>
                    </a:p>
                  </a:txBody>
                  <a:tcPr/>
                </a:tc>
                <a:extLst>
                  <a:ext uri="{0D108BD9-81ED-4DB2-BD59-A6C34878D82A}">
                    <a16:rowId xmlns:a16="http://schemas.microsoft.com/office/drawing/2014/main" val="902310354"/>
                  </a:ext>
                </a:extLst>
              </a:tr>
            </a:tbl>
          </a:graphicData>
        </a:graphic>
      </p:graphicFrame>
      <p:graphicFrame>
        <p:nvGraphicFramePr>
          <p:cNvPr id="7" name="Table 6">
            <a:extLst>
              <a:ext uri="{FF2B5EF4-FFF2-40B4-BE49-F238E27FC236}">
                <a16:creationId xmlns:a16="http://schemas.microsoft.com/office/drawing/2014/main" id="{9C92D361-011D-613D-FECF-1216F59B74F7}"/>
              </a:ext>
            </a:extLst>
          </p:cNvPr>
          <p:cNvGraphicFramePr>
            <a:graphicFrameLocks noGrp="1"/>
          </p:cNvGraphicFramePr>
          <p:nvPr>
            <p:extLst>
              <p:ext uri="{D42A27DB-BD31-4B8C-83A1-F6EECF244321}">
                <p14:modId xmlns:p14="http://schemas.microsoft.com/office/powerpoint/2010/main" val="4293267696"/>
              </p:ext>
            </p:extLst>
          </p:nvPr>
        </p:nvGraphicFramePr>
        <p:xfrm>
          <a:off x="406396" y="2971804"/>
          <a:ext cx="8204203" cy="1701864"/>
        </p:xfrm>
        <a:graphic>
          <a:graphicData uri="http://schemas.openxmlformats.org/drawingml/2006/table">
            <a:tbl>
              <a:tblPr firstRow="1" bandRow="1">
                <a:tableStyleId>{5C22544A-7EE6-4342-B048-85BDC9FD1C3A}</a:tableStyleId>
              </a:tblPr>
              <a:tblGrid>
                <a:gridCol w="8204203">
                  <a:extLst>
                    <a:ext uri="{9D8B030D-6E8A-4147-A177-3AD203B41FA5}">
                      <a16:colId xmlns:a16="http://schemas.microsoft.com/office/drawing/2014/main" val="2685742568"/>
                    </a:ext>
                  </a:extLst>
                </a:gridCol>
              </a:tblGrid>
              <a:tr h="370840">
                <a:tc>
                  <a:txBody>
                    <a:bodyPr/>
                    <a:lstStyle/>
                    <a:p>
                      <a:pPr algn="ctr"/>
                      <a:r>
                        <a:rPr lang="en-IN" sz="1400" dirty="0"/>
                        <a:t>Data </a:t>
                      </a:r>
                      <a:r>
                        <a:rPr lang="en-IN" sz="1400" b="1" kern="1200" dirty="0">
                          <a:solidFill>
                            <a:schemeClr val="lt1"/>
                          </a:solidFill>
                          <a:latin typeface="+mn-lt"/>
                          <a:ea typeface="+mn-ea"/>
                          <a:cs typeface="+mn-cs"/>
                        </a:rPr>
                        <a:t>Discrepancies</a:t>
                      </a:r>
                    </a:p>
                  </a:txBody>
                  <a:tcPr/>
                </a:tc>
                <a:extLst>
                  <a:ext uri="{0D108BD9-81ED-4DB2-BD59-A6C34878D82A}">
                    <a16:rowId xmlns:a16="http://schemas.microsoft.com/office/drawing/2014/main" val="3075530481"/>
                  </a:ext>
                </a:extLst>
              </a:tr>
              <a:tr h="370840">
                <a:tc>
                  <a:txBody>
                    <a:bodyPr/>
                    <a:lstStyle/>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Distinct category 14 including 1 #N/A</a:t>
                      </a:r>
                    </a:p>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400" b="0" dirty="0"/>
                        <a:t>PROD_NAME , PROD_DESC , PROD_PHOTO has 610 null values</a:t>
                      </a:r>
                    </a:p>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400" b="0" dirty="0"/>
                        <a:t>PROD_WEIGHT , PROD_LEN , PROD_HEIGHT , PROD_WIDTH has 2  null value</a:t>
                      </a:r>
                      <a:endParaRPr lang="en-US" sz="1400" kern="1200" dirty="0">
                        <a:solidFill>
                          <a:schemeClr val="dk1"/>
                        </a:solidFill>
                        <a:latin typeface="+mn-lt"/>
                        <a:ea typeface="+mn-ea"/>
                        <a:cs typeface="+mn-cs"/>
                      </a:endParaRPr>
                    </a:p>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400" b="0" dirty="0"/>
                    </a:p>
                  </a:txBody>
                  <a:tcPr/>
                </a:tc>
                <a:extLst>
                  <a:ext uri="{0D108BD9-81ED-4DB2-BD59-A6C34878D82A}">
                    <a16:rowId xmlns:a16="http://schemas.microsoft.com/office/drawing/2014/main" val="902310354"/>
                  </a:ext>
                </a:extLst>
              </a:tr>
            </a:tbl>
          </a:graphicData>
        </a:graphic>
      </p:graphicFrame>
    </p:spTree>
    <p:extLst>
      <p:ext uri="{BB962C8B-B14F-4D97-AF65-F5344CB8AC3E}">
        <p14:creationId xmlns:p14="http://schemas.microsoft.com/office/powerpoint/2010/main" val="41547810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E5046-3368-C67F-7B00-8FE23BF4E0E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6A31763-CA4F-E60D-B104-3CB973BF0949}"/>
              </a:ext>
            </a:extLst>
          </p:cNvPr>
          <p:cNvSpPr txBox="1"/>
          <p:nvPr/>
        </p:nvSpPr>
        <p:spPr>
          <a:xfrm>
            <a:off x="1473610" y="2274838"/>
            <a:ext cx="6196780" cy="2308324"/>
          </a:xfrm>
          <a:prstGeom prst="rect">
            <a:avLst/>
          </a:prstGeom>
          <a:noFill/>
        </p:spPr>
        <p:txBody>
          <a:bodyPr wrap="square">
            <a:spAutoFit/>
          </a:bodyPr>
          <a:lstStyle/>
          <a:p>
            <a:r>
              <a:rPr lang="en-US" dirty="0">
                <a:latin typeface="Consolas" panose="020B0609020204030204" pitchFamily="49" charset="0"/>
              </a:rPr>
              <a:t>T</a:t>
            </a:r>
            <a:r>
              <a:rPr lang="en-US" sz="1800" dirty="0">
                <a:latin typeface="Consolas" panose="020B0609020204030204" pitchFamily="49" charset="0"/>
              </a:rPr>
              <a:t>he customer retention data indicates a positive trend from 2021 to 2022, with significant growth in retained customers. </a:t>
            </a:r>
          </a:p>
          <a:p>
            <a:r>
              <a:rPr lang="en-US" sz="1800" dirty="0">
                <a:latin typeface="Consolas" panose="020B0609020204030204" pitchFamily="49" charset="0"/>
              </a:rPr>
              <a:t> However, the fluctuations in 2023, particularly the drop in September, </a:t>
            </a:r>
          </a:p>
          <a:p>
            <a:r>
              <a:rPr lang="en-US" sz="1800" dirty="0">
                <a:latin typeface="Consolas" panose="020B0609020204030204" pitchFamily="49" charset="0"/>
              </a:rPr>
              <a:t> need further investigation to ensure that the business can maintain and improve customer retention moving forward.</a:t>
            </a:r>
            <a:endParaRPr lang="en-IN" dirty="0"/>
          </a:p>
        </p:txBody>
      </p:sp>
      <p:sp>
        <p:nvSpPr>
          <p:cNvPr id="7" name="TextBox 6">
            <a:extLst>
              <a:ext uri="{FF2B5EF4-FFF2-40B4-BE49-F238E27FC236}">
                <a16:creationId xmlns:a16="http://schemas.microsoft.com/office/drawing/2014/main" id="{5BA055A1-05FA-327B-D5E4-039BB3454CE3}"/>
              </a:ext>
            </a:extLst>
          </p:cNvPr>
          <p:cNvSpPr txBox="1"/>
          <p:nvPr/>
        </p:nvSpPr>
        <p:spPr>
          <a:xfrm>
            <a:off x="600997" y="582250"/>
            <a:ext cx="7069393" cy="954107"/>
          </a:xfrm>
          <a:prstGeom prst="rect">
            <a:avLst/>
          </a:prstGeom>
          <a:noFill/>
        </p:spPr>
        <p:txBody>
          <a:bodyPr wrap="square">
            <a:spAutoFit/>
          </a:bodyPr>
          <a:lstStyle/>
          <a:p>
            <a:pPr algn="ctr" rtl="0">
              <a:defRPr sz="1400" b="0" i="0" u="none" strike="noStrike" kern="1200" spc="0" baseline="0">
                <a:solidFill>
                  <a:prstClr val="white">
                    <a:lumMod val="65000"/>
                    <a:lumOff val="35000"/>
                  </a:prstClr>
                </a:solidFill>
                <a:latin typeface="+mn-lt"/>
                <a:ea typeface="+mn-ea"/>
                <a:cs typeface="+mn-cs"/>
              </a:defRPr>
            </a:pPr>
            <a:r>
              <a:rPr lang="en-US" sz="2800" b="1" dirty="0">
                <a:solidFill>
                  <a:srgbClr val="00B050"/>
                </a:solidFill>
              </a:rPr>
              <a:t>CUSTOMER RETENTION MONTH ON MONTH</a:t>
            </a:r>
          </a:p>
        </p:txBody>
      </p:sp>
    </p:spTree>
    <p:extLst>
      <p:ext uri="{BB962C8B-B14F-4D97-AF65-F5344CB8AC3E}">
        <p14:creationId xmlns:p14="http://schemas.microsoft.com/office/powerpoint/2010/main" val="2590606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CDAB3-DEB4-EA79-4802-B4717D2E0834}"/>
            </a:ext>
          </a:extLst>
        </p:cNvPr>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5BE7862-207D-7FC6-36F2-14C7E0F62FB1}"/>
              </a:ext>
            </a:extLst>
          </p:cNvPr>
          <p:cNvGraphicFramePr>
            <a:graphicFrameLocks/>
          </p:cNvGraphicFramePr>
          <p:nvPr>
            <p:extLst>
              <p:ext uri="{D42A27DB-BD31-4B8C-83A1-F6EECF244321}">
                <p14:modId xmlns:p14="http://schemas.microsoft.com/office/powerpoint/2010/main" val="497206925"/>
              </p:ext>
            </p:extLst>
          </p:nvPr>
        </p:nvGraphicFramePr>
        <p:xfrm>
          <a:off x="0" y="1756288"/>
          <a:ext cx="4572000" cy="447736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FB1E9AF-2BB0-DE08-0132-695FCBFF2125}"/>
              </a:ext>
            </a:extLst>
          </p:cNvPr>
          <p:cNvSpPr txBox="1"/>
          <p:nvPr/>
        </p:nvSpPr>
        <p:spPr>
          <a:xfrm>
            <a:off x="1551039" y="474095"/>
            <a:ext cx="4989870" cy="830997"/>
          </a:xfrm>
          <a:prstGeom prst="rect">
            <a:avLst/>
          </a:prstGeom>
          <a:noFill/>
        </p:spPr>
        <p:txBody>
          <a:bodyPr wrap="square">
            <a:spAutoFit/>
          </a:bodyPr>
          <a:lstStyle/>
          <a:p>
            <a:pPr algn="ctr" rtl="0">
              <a:defRPr sz="1400" b="0" i="0" u="none" strike="noStrike" kern="1200" spc="0" baseline="0">
                <a:solidFill>
                  <a:prstClr val="white">
                    <a:lumMod val="65000"/>
                    <a:lumOff val="35000"/>
                  </a:prstClr>
                </a:solidFill>
                <a:latin typeface="+mn-lt"/>
                <a:ea typeface="+mn-ea"/>
                <a:cs typeface="+mn-cs"/>
              </a:defRPr>
            </a:pPr>
            <a:r>
              <a:rPr lang="en-US" sz="2400" b="1" dirty="0">
                <a:solidFill>
                  <a:srgbClr val="00B050"/>
                </a:solidFill>
              </a:rPr>
              <a:t>ORDER AND REVENUE ANALYSIS TIMEWISE</a:t>
            </a:r>
          </a:p>
        </p:txBody>
      </p:sp>
      <p:graphicFrame>
        <p:nvGraphicFramePr>
          <p:cNvPr id="5" name="Chart 4">
            <a:extLst>
              <a:ext uri="{FF2B5EF4-FFF2-40B4-BE49-F238E27FC236}">
                <a16:creationId xmlns:a16="http://schemas.microsoft.com/office/drawing/2014/main" id="{1EB6A3F0-1E82-F56C-B8CC-7FE5C95392D2}"/>
              </a:ext>
            </a:extLst>
          </p:cNvPr>
          <p:cNvGraphicFramePr>
            <a:graphicFrameLocks/>
          </p:cNvGraphicFramePr>
          <p:nvPr>
            <p:extLst>
              <p:ext uri="{D42A27DB-BD31-4B8C-83A1-F6EECF244321}">
                <p14:modId xmlns:p14="http://schemas.microsoft.com/office/powerpoint/2010/main" val="1366674398"/>
              </p:ext>
            </p:extLst>
          </p:nvPr>
        </p:nvGraphicFramePr>
        <p:xfrm>
          <a:off x="4572000" y="1756287"/>
          <a:ext cx="4572000" cy="42413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940415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21214-F3D7-B590-76AA-B002F7E2ECD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B8966A5-E5A3-BE73-7229-60826B091955}"/>
              </a:ext>
            </a:extLst>
          </p:cNvPr>
          <p:cNvSpPr txBox="1"/>
          <p:nvPr/>
        </p:nvSpPr>
        <p:spPr>
          <a:xfrm>
            <a:off x="3696929" y="2856271"/>
            <a:ext cx="3510116" cy="646331"/>
          </a:xfrm>
          <a:prstGeom prst="rect">
            <a:avLst/>
          </a:prstGeom>
          <a:noFill/>
        </p:spPr>
        <p:txBody>
          <a:bodyPr wrap="square" rtlCol="0">
            <a:spAutoFit/>
          </a:bodyPr>
          <a:lstStyle/>
          <a:p>
            <a:r>
              <a:rPr lang="en-IN" sz="3600" dirty="0"/>
              <a:t>THANK YOU</a:t>
            </a:r>
          </a:p>
        </p:txBody>
      </p:sp>
    </p:spTree>
    <p:extLst>
      <p:ext uri="{BB962C8B-B14F-4D97-AF65-F5344CB8AC3E}">
        <p14:creationId xmlns:p14="http://schemas.microsoft.com/office/powerpoint/2010/main" val="301304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FC848-7CB5-88A9-0B78-7E14D2FD618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B46973D-7B4E-9694-8BE1-0B3A92BF7C78}"/>
              </a:ext>
            </a:extLst>
          </p:cNvPr>
          <p:cNvSpPr txBox="1"/>
          <p:nvPr/>
        </p:nvSpPr>
        <p:spPr>
          <a:xfrm>
            <a:off x="247211" y="256428"/>
            <a:ext cx="7816646" cy="415498"/>
          </a:xfrm>
          <a:prstGeom prst="rect">
            <a:avLst/>
          </a:prstGeom>
          <a:noFill/>
        </p:spPr>
        <p:txBody>
          <a:bodyPr wrap="square" rtlCol="0">
            <a:spAutoFit/>
          </a:bodyPr>
          <a:lstStyle/>
          <a:p>
            <a:r>
              <a:rPr lang="en-IN" sz="2100" b="1" dirty="0">
                <a:solidFill>
                  <a:srgbClr val="00B050"/>
                </a:solidFill>
              </a:rPr>
              <a:t>STORES TABLE </a:t>
            </a:r>
          </a:p>
        </p:txBody>
      </p:sp>
      <p:graphicFrame>
        <p:nvGraphicFramePr>
          <p:cNvPr id="6" name="Table 5">
            <a:extLst>
              <a:ext uri="{FF2B5EF4-FFF2-40B4-BE49-F238E27FC236}">
                <a16:creationId xmlns:a16="http://schemas.microsoft.com/office/drawing/2014/main" id="{02ECCF1F-34D2-4F75-CE8D-34676D19D48B}"/>
              </a:ext>
            </a:extLst>
          </p:cNvPr>
          <p:cNvGraphicFramePr>
            <a:graphicFrameLocks noGrp="1"/>
          </p:cNvGraphicFramePr>
          <p:nvPr>
            <p:extLst>
              <p:ext uri="{D42A27DB-BD31-4B8C-83A1-F6EECF244321}">
                <p14:modId xmlns:p14="http://schemas.microsoft.com/office/powerpoint/2010/main" val="910172822"/>
              </p:ext>
            </p:extLst>
          </p:nvPr>
        </p:nvGraphicFramePr>
        <p:xfrm>
          <a:off x="414864" y="1413935"/>
          <a:ext cx="8204202" cy="1315720"/>
        </p:xfrm>
        <a:graphic>
          <a:graphicData uri="http://schemas.openxmlformats.org/drawingml/2006/table">
            <a:tbl>
              <a:tblPr firstRow="1" bandRow="1">
                <a:tableStyleId>{5C22544A-7EE6-4342-B048-85BDC9FD1C3A}</a:tableStyleId>
              </a:tblPr>
              <a:tblGrid>
                <a:gridCol w="8204202">
                  <a:extLst>
                    <a:ext uri="{9D8B030D-6E8A-4147-A177-3AD203B41FA5}">
                      <a16:colId xmlns:a16="http://schemas.microsoft.com/office/drawing/2014/main" val="2685742568"/>
                    </a:ext>
                  </a:extLst>
                </a:gridCol>
              </a:tblGrid>
              <a:tr h="370840">
                <a:tc>
                  <a:txBody>
                    <a:bodyPr/>
                    <a:lstStyle/>
                    <a:p>
                      <a:pPr algn="ctr"/>
                      <a:r>
                        <a:rPr lang="en-IN" sz="1400" dirty="0"/>
                        <a:t>Data Audit</a:t>
                      </a:r>
                    </a:p>
                  </a:txBody>
                  <a:tcPr/>
                </a:tc>
                <a:extLst>
                  <a:ext uri="{0D108BD9-81ED-4DB2-BD59-A6C34878D82A}">
                    <a16:rowId xmlns:a16="http://schemas.microsoft.com/office/drawing/2014/main" val="3075530481"/>
                  </a:ext>
                </a:extLst>
              </a:tr>
              <a:tr h="370840">
                <a:tc>
                  <a:txBody>
                    <a:bodyPr/>
                    <a:lstStyle/>
                    <a:p>
                      <a:pPr marL="285750" indent="-285750">
                        <a:lnSpc>
                          <a:spcPct val="100000"/>
                        </a:lnSpc>
                        <a:buFont typeface="Arial" panose="020B0604020202020204" pitchFamily="34" charset="0"/>
                        <a:buChar char="•"/>
                      </a:pPr>
                      <a:r>
                        <a:rPr lang="en-IN" sz="1400" kern="1200" dirty="0">
                          <a:solidFill>
                            <a:schemeClr val="dk1"/>
                          </a:solidFill>
                          <a:latin typeface="+mn-lt"/>
                          <a:ea typeface="+mn-ea"/>
                          <a:cs typeface="+mn-cs"/>
                        </a:rPr>
                        <a:t>Distinct seller city is 534</a:t>
                      </a:r>
                    </a:p>
                    <a:p>
                      <a:pPr marL="285750" indent="-285750">
                        <a:lnSpc>
                          <a:spcPct val="100000"/>
                        </a:lnSpc>
                        <a:buFont typeface="Arial" panose="020B0604020202020204" pitchFamily="34" charset="0"/>
                        <a:buChar char="•"/>
                      </a:pPr>
                      <a:r>
                        <a:rPr lang="en-IN" sz="1400" b="0" dirty="0"/>
                        <a:t>Distinct seller state is19</a:t>
                      </a:r>
                      <a:r>
                        <a:rPr lang="en-IN" sz="1400" b="0" kern="1200" dirty="0">
                          <a:solidFill>
                            <a:schemeClr val="dk1"/>
                          </a:solidFill>
                          <a:latin typeface="+mn-lt"/>
                          <a:ea typeface="+mn-ea"/>
                          <a:cs typeface="+mn-cs"/>
                        </a:rPr>
                        <a:t> </a:t>
                      </a:r>
                    </a:p>
                    <a:p>
                      <a:pPr marL="285750" marR="0" lvl="0" indent="-285750" algn="l" defTabSz="45720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t>Distinct seller region is North, South, East, &amp; West</a:t>
                      </a:r>
                      <a:endParaRPr lang="en-IN" sz="1400" b="0" kern="1200" dirty="0">
                        <a:solidFill>
                          <a:schemeClr val="dk1"/>
                        </a:solidFill>
                        <a:latin typeface="+mn-lt"/>
                        <a:ea typeface="+mn-ea"/>
                        <a:cs typeface="+mn-cs"/>
                      </a:endParaRPr>
                    </a:p>
                    <a:p>
                      <a:pPr marL="285750" indent="-285750">
                        <a:buFont typeface="Arial" panose="020B0604020202020204" pitchFamily="34" charset="0"/>
                        <a:buChar char="•"/>
                      </a:pPr>
                      <a:endParaRPr lang="en-IN" sz="1400" dirty="0"/>
                    </a:p>
                  </a:txBody>
                  <a:tcPr/>
                </a:tc>
                <a:extLst>
                  <a:ext uri="{0D108BD9-81ED-4DB2-BD59-A6C34878D82A}">
                    <a16:rowId xmlns:a16="http://schemas.microsoft.com/office/drawing/2014/main" val="902310354"/>
                  </a:ext>
                </a:extLst>
              </a:tr>
            </a:tbl>
          </a:graphicData>
        </a:graphic>
      </p:graphicFrame>
      <p:graphicFrame>
        <p:nvGraphicFramePr>
          <p:cNvPr id="7" name="Table 6">
            <a:extLst>
              <a:ext uri="{FF2B5EF4-FFF2-40B4-BE49-F238E27FC236}">
                <a16:creationId xmlns:a16="http://schemas.microsoft.com/office/drawing/2014/main" id="{EF13036B-2595-0E1C-EA31-C9BBB73076AC}"/>
              </a:ext>
            </a:extLst>
          </p:cNvPr>
          <p:cNvGraphicFramePr>
            <a:graphicFrameLocks noGrp="1"/>
          </p:cNvGraphicFramePr>
          <p:nvPr>
            <p:extLst>
              <p:ext uri="{D42A27DB-BD31-4B8C-83A1-F6EECF244321}">
                <p14:modId xmlns:p14="http://schemas.microsoft.com/office/powerpoint/2010/main" val="3179360888"/>
              </p:ext>
            </p:extLst>
          </p:nvPr>
        </p:nvGraphicFramePr>
        <p:xfrm>
          <a:off x="406396" y="2971804"/>
          <a:ext cx="8204203" cy="1381824"/>
        </p:xfrm>
        <a:graphic>
          <a:graphicData uri="http://schemas.openxmlformats.org/drawingml/2006/table">
            <a:tbl>
              <a:tblPr firstRow="1" bandRow="1">
                <a:tableStyleId>{5C22544A-7EE6-4342-B048-85BDC9FD1C3A}</a:tableStyleId>
              </a:tblPr>
              <a:tblGrid>
                <a:gridCol w="8204203">
                  <a:extLst>
                    <a:ext uri="{9D8B030D-6E8A-4147-A177-3AD203B41FA5}">
                      <a16:colId xmlns:a16="http://schemas.microsoft.com/office/drawing/2014/main" val="2685742568"/>
                    </a:ext>
                  </a:extLst>
                </a:gridCol>
              </a:tblGrid>
              <a:tr h="370840">
                <a:tc>
                  <a:txBody>
                    <a:bodyPr/>
                    <a:lstStyle/>
                    <a:p>
                      <a:pPr algn="ctr"/>
                      <a:r>
                        <a:rPr lang="en-IN" sz="1400" dirty="0"/>
                        <a:t>Data </a:t>
                      </a:r>
                      <a:r>
                        <a:rPr lang="en-IN" sz="1400" b="1" kern="1200" dirty="0">
                          <a:solidFill>
                            <a:schemeClr val="lt1"/>
                          </a:solidFill>
                          <a:latin typeface="+mn-lt"/>
                          <a:ea typeface="+mn-ea"/>
                          <a:cs typeface="+mn-cs"/>
                        </a:rPr>
                        <a:t>Discrepancies</a:t>
                      </a:r>
                    </a:p>
                  </a:txBody>
                  <a:tcPr/>
                </a:tc>
                <a:extLst>
                  <a:ext uri="{0D108BD9-81ED-4DB2-BD59-A6C34878D82A}">
                    <a16:rowId xmlns:a16="http://schemas.microsoft.com/office/drawing/2014/main" val="3075530481"/>
                  </a:ext>
                </a:extLst>
              </a:tr>
              <a:tr h="370840">
                <a:tc>
                  <a:txBody>
                    <a:bodyPr/>
                    <a:lstStyle/>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400" kern="1200" dirty="0">
                          <a:solidFill>
                            <a:schemeClr val="dk1"/>
                          </a:solidFill>
                          <a:latin typeface="+mn-lt"/>
                          <a:ea typeface="+mn-ea"/>
                          <a:cs typeface="+mn-cs"/>
                        </a:rPr>
                        <a:t>Store id “ST410” is duplicate</a:t>
                      </a:r>
                      <a:endParaRPr lang="en-US" sz="1400" b="0" kern="1200" dirty="0">
                        <a:solidFill>
                          <a:schemeClr val="dk1"/>
                        </a:solidFill>
                        <a:latin typeface="+mn-lt"/>
                        <a:ea typeface="+mn-ea"/>
                        <a:cs typeface="+mn-cs"/>
                      </a:endParaRPr>
                    </a:p>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kern="1200" dirty="0">
                          <a:solidFill>
                            <a:schemeClr val="dk1"/>
                          </a:solidFill>
                          <a:latin typeface="+mn-lt"/>
                          <a:ea typeface="+mn-ea"/>
                          <a:cs typeface="+mn-cs"/>
                        </a:rPr>
                        <a:t>Distinct store id in </a:t>
                      </a:r>
                      <a:r>
                        <a:rPr lang="en-US" sz="1400" kern="1200" dirty="0" err="1">
                          <a:solidFill>
                            <a:schemeClr val="dk1"/>
                          </a:solidFill>
                          <a:latin typeface="+mn-lt"/>
                          <a:ea typeface="+mn-ea"/>
                          <a:cs typeface="+mn-cs"/>
                        </a:rPr>
                        <a:t>store_table</a:t>
                      </a:r>
                      <a:r>
                        <a:rPr lang="en-US" sz="1400" kern="1200" dirty="0">
                          <a:solidFill>
                            <a:schemeClr val="dk1"/>
                          </a:solidFill>
                          <a:latin typeface="+mn-lt"/>
                          <a:ea typeface="+mn-ea"/>
                          <a:cs typeface="+mn-cs"/>
                        </a:rPr>
                        <a:t> is 543</a:t>
                      </a:r>
                      <a:r>
                        <a:rPr lang="en-IN" sz="1400" kern="1200" dirty="0">
                          <a:solidFill>
                            <a:schemeClr val="dk1"/>
                          </a:solidFill>
                          <a:latin typeface="+mn-lt"/>
                          <a:ea typeface="+mn-ea"/>
                          <a:cs typeface="+mn-cs"/>
                        </a:rPr>
                        <a:t> whereas total stores should be 535</a:t>
                      </a:r>
                      <a:endParaRPr lang="en-US" sz="1400" kern="1200" dirty="0">
                        <a:solidFill>
                          <a:schemeClr val="dk1"/>
                        </a:solidFill>
                        <a:latin typeface="+mn-lt"/>
                        <a:ea typeface="+mn-ea"/>
                        <a:cs typeface="+mn-cs"/>
                      </a:endParaRPr>
                    </a:p>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400" b="0" dirty="0"/>
                    </a:p>
                  </a:txBody>
                  <a:tcPr/>
                </a:tc>
                <a:extLst>
                  <a:ext uri="{0D108BD9-81ED-4DB2-BD59-A6C34878D82A}">
                    <a16:rowId xmlns:a16="http://schemas.microsoft.com/office/drawing/2014/main" val="902310354"/>
                  </a:ext>
                </a:extLst>
              </a:tr>
            </a:tbl>
          </a:graphicData>
        </a:graphic>
      </p:graphicFrame>
    </p:spTree>
    <p:extLst>
      <p:ext uri="{BB962C8B-B14F-4D97-AF65-F5344CB8AC3E}">
        <p14:creationId xmlns:p14="http://schemas.microsoft.com/office/powerpoint/2010/main" val="3549978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52EC6-D1BA-5AF5-D1F3-FDB215DE5F8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BDF65DF-9FC8-1AC7-C8CA-3E8B082954CF}"/>
              </a:ext>
            </a:extLst>
          </p:cNvPr>
          <p:cNvSpPr txBox="1"/>
          <p:nvPr/>
        </p:nvSpPr>
        <p:spPr>
          <a:xfrm>
            <a:off x="247211" y="256428"/>
            <a:ext cx="7816646" cy="415498"/>
          </a:xfrm>
          <a:prstGeom prst="rect">
            <a:avLst/>
          </a:prstGeom>
          <a:noFill/>
        </p:spPr>
        <p:txBody>
          <a:bodyPr wrap="square" rtlCol="0">
            <a:spAutoFit/>
          </a:bodyPr>
          <a:lstStyle/>
          <a:p>
            <a:r>
              <a:rPr lang="en-IN" sz="2100" b="1" dirty="0">
                <a:solidFill>
                  <a:srgbClr val="00B050"/>
                </a:solidFill>
              </a:rPr>
              <a:t>PAYMENT TABLE </a:t>
            </a:r>
          </a:p>
        </p:txBody>
      </p:sp>
      <p:graphicFrame>
        <p:nvGraphicFramePr>
          <p:cNvPr id="6" name="Table 5">
            <a:extLst>
              <a:ext uri="{FF2B5EF4-FFF2-40B4-BE49-F238E27FC236}">
                <a16:creationId xmlns:a16="http://schemas.microsoft.com/office/drawing/2014/main" id="{BD1D963A-FE5B-CB72-16F1-4D6B1BCC68A2}"/>
              </a:ext>
            </a:extLst>
          </p:cNvPr>
          <p:cNvGraphicFramePr>
            <a:graphicFrameLocks noGrp="1"/>
          </p:cNvGraphicFramePr>
          <p:nvPr>
            <p:extLst>
              <p:ext uri="{D42A27DB-BD31-4B8C-83A1-F6EECF244321}">
                <p14:modId xmlns:p14="http://schemas.microsoft.com/office/powerpoint/2010/main" val="305725980"/>
              </p:ext>
            </p:extLst>
          </p:nvPr>
        </p:nvGraphicFramePr>
        <p:xfrm>
          <a:off x="414864" y="1413935"/>
          <a:ext cx="8204202" cy="1102360"/>
        </p:xfrm>
        <a:graphic>
          <a:graphicData uri="http://schemas.openxmlformats.org/drawingml/2006/table">
            <a:tbl>
              <a:tblPr firstRow="1" bandRow="1">
                <a:tableStyleId>{5C22544A-7EE6-4342-B048-85BDC9FD1C3A}</a:tableStyleId>
              </a:tblPr>
              <a:tblGrid>
                <a:gridCol w="8204202">
                  <a:extLst>
                    <a:ext uri="{9D8B030D-6E8A-4147-A177-3AD203B41FA5}">
                      <a16:colId xmlns:a16="http://schemas.microsoft.com/office/drawing/2014/main" val="2685742568"/>
                    </a:ext>
                  </a:extLst>
                </a:gridCol>
              </a:tblGrid>
              <a:tr h="370840">
                <a:tc>
                  <a:txBody>
                    <a:bodyPr/>
                    <a:lstStyle/>
                    <a:p>
                      <a:pPr algn="ctr"/>
                      <a:r>
                        <a:rPr lang="en-IN" sz="1400" dirty="0"/>
                        <a:t>Data Audit</a:t>
                      </a:r>
                    </a:p>
                  </a:txBody>
                  <a:tcPr/>
                </a:tc>
                <a:extLst>
                  <a:ext uri="{0D108BD9-81ED-4DB2-BD59-A6C34878D82A}">
                    <a16:rowId xmlns:a16="http://schemas.microsoft.com/office/drawing/2014/main" val="3075530481"/>
                  </a:ext>
                </a:extLst>
              </a:tr>
              <a:tr h="370840">
                <a:tc>
                  <a:txBody>
                    <a:bodyPr/>
                    <a:lstStyle/>
                    <a:p>
                      <a:pPr marL="285750" indent="-285750">
                        <a:lnSpc>
                          <a:spcPct val="100000"/>
                        </a:lnSpc>
                        <a:buFont typeface="Arial" panose="020B0604020202020204" pitchFamily="34" charset="0"/>
                        <a:buChar char="•"/>
                      </a:pPr>
                      <a:r>
                        <a:rPr lang="en-IN" sz="1400" b="0" dirty="0"/>
                        <a:t>No missing value</a:t>
                      </a:r>
                    </a:p>
                    <a:p>
                      <a:pPr marL="285750" indent="-285750">
                        <a:lnSpc>
                          <a:spcPct val="100000"/>
                        </a:lnSpc>
                        <a:buFont typeface="Arial" panose="020B0604020202020204" pitchFamily="34" charset="0"/>
                        <a:buChar char="•"/>
                      </a:pPr>
                      <a:r>
                        <a:rPr lang="en-US" sz="1400" b="0" dirty="0"/>
                        <a:t>Distinct </a:t>
                      </a:r>
                      <a:r>
                        <a:rPr lang="en-US" sz="1400" b="0" dirty="0" err="1"/>
                        <a:t>payment_type</a:t>
                      </a:r>
                      <a:r>
                        <a:rPr lang="en-US" sz="1400" b="0" dirty="0"/>
                        <a:t> - credit card, </a:t>
                      </a:r>
                      <a:r>
                        <a:rPr lang="en-US" sz="1400" b="0" dirty="0" err="1"/>
                        <a:t>upi</a:t>
                      </a:r>
                      <a:r>
                        <a:rPr lang="en-US" sz="1400" b="0" dirty="0"/>
                        <a:t>/cash, debit card, and voucher</a:t>
                      </a:r>
                      <a:endParaRPr lang="en-IN" sz="1400" b="0" dirty="0"/>
                    </a:p>
                    <a:p>
                      <a:pPr marL="285750" indent="-285750">
                        <a:buFont typeface="Arial" panose="020B0604020202020204" pitchFamily="34" charset="0"/>
                        <a:buChar char="•"/>
                      </a:pPr>
                      <a:endParaRPr lang="en-IN" sz="1400" dirty="0"/>
                    </a:p>
                  </a:txBody>
                  <a:tcPr/>
                </a:tc>
                <a:extLst>
                  <a:ext uri="{0D108BD9-81ED-4DB2-BD59-A6C34878D82A}">
                    <a16:rowId xmlns:a16="http://schemas.microsoft.com/office/drawing/2014/main" val="902310354"/>
                  </a:ext>
                </a:extLst>
              </a:tr>
            </a:tbl>
          </a:graphicData>
        </a:graphic>
      </p:graphicFrame>
      <p:graphicFrame>
        <p:nvGraphicFramePr>
          <p:cNvPr id="7" name="Table 6">
            <a:extLst>
              <a:ext uri="{FF2B5EF4-FFF2-40B4-BE49-F238E27FC236}">
                <a16:creationId xmlns:a16="http://schemas.microsoft.com/office/drawing/2014/main" id="{9D5E0A3B-2F31-7AA4-8319-FAB7C61E3A3F}"/>
              </a:ext>
            </a:extLst>
          </p:cNvPr>
          <p:cNvGraphicFramePr>
            <a:graphicFrameLocks noGrp="1"/>
          </p:cNvGraphicFramePr>
          <p:nvPr>
            <p:extLst>
              <p:ext uri="{D42A27DB-BD31-4B8C-83A1-F6EECF244321}">
                <p14:modId xmlns:p14="http://schemas.microsoft.com/office/powerpoint/2010/main" val="893768797"/>
              </p:ext>
            </p:extLst>
          </p:nvPr>
        </p:nvGraphicFramePr>
        <p:xfrm>
          <a:off x="406396" y="2971804"/>
          <a:ext cx="8204203" cy="2021904"/>
        </p:xfrm>
        <a:graphic>
          <a:graphicData uri="http://schemas.openxmlformats.org/drawingml/2006/table">
            <a:tbl>
              <a:tblPr firstRow="1" bandRow="1">
                <a:tableStyleId>{5C22544A-7EE6-4342-B048-85BDC9FD1C3A}</a:tableStyleId>
              </a:tblPr>
              <a:tblGrid>
                <a:gridCol w="8204203">
                  <a:extLst>
                    <a:ext uri="{9D8B030D-6E8A-4147-A177-3AD203B41FA5}">
                      <a16:colId xmlns:a16="http://schemas.microsoft.com/office/drawing/2014/main" val="2685742568"/>
                    </a:ext>
                  </a:extLst>
                </a:gridCol>
              </a:tblGrid>
              <a:tr h="370840">
                <a:tc>
                  <a:txBody>
                    <a:bodyPr/>
                    <a:lstStyle/>
                    <a:p>
                      <a:pPr algn="ctr"/>
                      <a:r>
                        <a:rPr lang="en-IN" sz="1400" dirty="0"/>
                        <a:t>Data </a:t>
                      </a:r>
                      <a:r>
                        <a:rPr lang="en-IN" sz="1400" b="1" kern="1200" dirty="0">
                          <a:solidFill>
                            <a:schemeClr val="lt1"/>
                          </a:solidFill>
                          <a:latin typeface="+mn-lt"/>
                          <a:ea typeface="+mn-ea"/>
                          <a:cs typeface="+mn-cs"/>
                        </a:rPr>
                        <a:t>Discrepancies</a:t>
                      </a:r>
                    </a:p>
                  </a:txBody>
                  <a:tcPr/>
                </a:tc>
                <a:extLst>
                  <a:ext uri="{0D108BD9-81ED-4DB2-BD59-A6C34878D82A}">
                    <a16:rowId xmlns:a16="http://schemas.microsoft.com/office/drawing/2014/main" val="3075530481"/>
                  </a:ext>
                </a:extLst>
              </a:tr>
              <a:tr h="370840">
                <a:tc>
                  <a:txBody>
                    <a:bodyPr/>
                    <a:lstStyle/>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1400" kern="1200" dirty="0">
                          <a:solidFill>
                            <a:schemeClr val="dk1"/>
                          </a:solidFill>
                          <a:latin typeface="+mn-lt"/>
                          <a:ea typeface="+mn-ea"/>
                          <a:cs typeface="+mn-cs"/>
                        </a:rPr>
                        <a:t>2961 order ids are duplicated</a:t>
                      </a:r>
                    </a:p>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b="0" dirty="0"/>
                        <a:t>774 payments have been done without any </a:t>
                      </a:r>
                      <a:r>
                        <a:rPr lang="en-US" sz="1400" b="0" dirty="0" err="1"/>
                        <a:t>order_id</a:t>
                      </a:r>
                      <a:endParaRPr lang="en-US" sz="1400" b="0" dirty="0"/>
                    </a:p>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400" b="0" dirty="0"/>
                        <a:t>9 Payment values are zero</a:t>
                      </a:r>
                      <a:endParaRPr lang="en-US" sz="1400" kern="1200" dirty="0">
                        <a:solidFill>
                          <a:schemeClr val="dk1"/>
                        </a:solidFill>
                        <a:latin typeface="+mn-lt"/>
                        <a:ea typeface="+mn-ea"/>
                        <a:cs typeface="+mn-cs"/>
                      </a:endParaRPr>
                    </a:p>
                    <a:p>
                      <a:pPr marL="285750" indent="-285750">
                        <a:lnSpc>
                          <a:spcPct val="150000"/>
                        </a:lnSpc>
                        <a:buFont typeface="Arial" panose="020B0604020202020204" pitchFamily="34" charset="0"/>
                        <a:buChar char="•"/>
                      </a:pPr>
                      <a:endParaRPr lang="en-US" sz="1400" kern="1200" dirty="0">
                        <a:solidFill>
                          <a:schemeClr val="dk1"/>
                        </a:solidFill>
                        <a:latin typeface="+mn-lt"/>
                        <a:ea typeface="+mn-ea"/>
                        <a:cs typeface="+mn-cs"/>
                      </a:endParaRPr>
                    </a:p>
                    <a:p>
                      <a:pPr marL="285750" marR="0" lvl="0" indent="-285750" algn="l" defTabSz="457207"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1400" b="0" dirty="0"/>
                    </a:p>
                  </a:txBody>
                  <a:tcPr/>
                </a:tc>
                <a:extLst>
                  <a:ext uri="{0D108BD9-81ED-4DB2-BD59-A6C34878D82A}">
                    <a16:rowId xmlns:a16="http://schemas.microsoft.com/office/drawing/2014/main" val="902310354"/>
                  </a:ext>
                </a:extLst>
              </a:tr>
            </a:tbl>
          </a:graphicData>
        </a:graphic>
      </p:graphicFrame>
    </p:spTree>
    <p:extLst>
      <p:ext uri="{BB962C8B-B14F-4D97-AF65-F5344CB8AC3E}">
        <p14:creationId xmlns:p14="http://schemas.microsoft.com/office/powerpoint/2010/main" val="1967537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6130</TotalTime>
  <Words>4017</Words>
  <Application>Microsoft Office PowerPoint</Application>
  <PresentationFormat>On-screen Show (4:3)</PresentationFormat>
  <Paragraphs>926</Paragraphs>
  <Slides>72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72</vt:i4>
      </vt:variant>
    </vt:vector>
  </HeadingPairs>
  <TitlesOfParts>
    <vt:vector size="81" baseType="lpstr">
      <vt:lpstr>Arial</vt:lpstr>
      <vt:lpstr>Calibri</vt:lpstr>
      <vt:lpstr>Calibri-Bold</vt:lpstr>
      <vt:lpstr>Century Gothic</vt:lpstr>
      <vt:lpstr>Consolas</vt:lpstr>
      <vt:lpstr>Raleway</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Prisha Agrawal</dc:creator>
  <cp:lastModifiedBy>Prisha Agrawal</cp:lastModifiedBy>
  <cp:revision>112</cp:revision>
  <dcterms:created xsi:type="dcterms:W3CDTF">2025-03-20T18:10:54Z</dcterms:created>
  <dcterms:modified xsi:type="dcterms:W3CDTF">2025-05-12T10:43:56Z</dcterms:modified>
</cp:coreProperties>
</file>