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Corbel" panose="020B0503020204020204" pitchFamily="34" charset="0"/>
      <p:regular r:id="rId20"/>
      <p:bold r:id="rId21"/>
      <p:italic r:id="rId22"/>
      <p:boldItalic r:id="rId23"/>
    </p:embeddedFont>
    <p:embeddedFont>
      <p:font typeface="Outfit Extra Bold" panose="020B0604020202020204" charset="0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323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77368" y="292609"/>
            <a:ext cx="14069568" cy="765352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1976" y="1058851"/>
            <a:ext cx="11960352" cy="3511296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864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1436" y="4643561"/>
            <a:ext cx="10521432" cy="1665798"/>
          </a:xfrm>
        </p:spPr>
        <p:txBody>
          <a:bodyPr>
            <a:normAutofit/>
          </a:bodyPr>
          <a:lstStyle>
            <a:lvl1pPr marL="0" indent="0" algn="ctr">
              <a:buNone/>
              <a:defRPr sz="2640">
                <a:solidFill>
                  <a:srgbClr val="FFFFFF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74393" y="4480560"/>
            <a:ext cx="987552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345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973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914400"/>
            <a:ext cx="2788920" cy="64922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914400"/>
            <a:ext cx="8915400" cy="64922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203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758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642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46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0574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763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019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26646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47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2396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66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7709" y="1408290"/>
            <a:ext cx="11960352" cy="3511296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864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1914" y="4985424"/>
            <a:ext cx="10522915" cy="1636567"/>
          </a:xfrm>
        </p:spPr>
        <p:txBody>
          <a:bodyPr anchor="t">
            <a:normAutofit/>
          </a:bodyPr>
          <a:lstStyle>
            <a:lvl1pPr marL="0" indent="0" algn="ctr">
              <a:buNone/>
              <a:defRPr sz="2640">
                <a:solidFill>
                  <a:schemeClr val="accent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377441" y="4824490"/>
            <a:ext cx="987552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3173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468879"/>
            <a:ext cx="5705856" cy="4828032"/>
          </a:xfrm>
        </p:spPr>
        <p:txBody>
          <a:bodyPr/>
          <a:lstStyle>
            <a:lvl1pPr>
              <a:defRPr sz="264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21134" y="2468880"/>
            <a:ext cx="5705856" cy="4828032"/>
          </a:xfrm>
        </p:spPr>
        <p:txBody>
          <a:bodyPr/>
          <a:lstStyle>
            <a:lvl1pPr>
              <a:defRPr sz="264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8577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401813"/>
            <a:ext cx="5705856" cy="93268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265780"/>
            <a:ext cx="5705856" cy="4059936"/>
          </a:xfrm>
        </p:spPr>
        <p:txBody>
          <a:bodyPr/>
          <a:lstStyle>
            <a:lvl1pPr>
              <a:defRPr sz="264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23008" y="2398838"/>
            <a:ext cx="5705856" cy="932688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23008" y="3263186"/>
            <a:ext cx="5705856" cy="4059936"/>
          </a:xfrm>
        </p:spPr>
        <p:txBody>
          <a:bodyPr/>
          <a:lstStyle>
            <a:lvl1pPr>
              <a:defRPr sz="264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2955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441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4031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16736"/>
            <a:ext cx="4718304" cy="2084832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2591" y="1316736"/>
            <a:ext cx="6254496" cy="5596128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3401568"/>
            <a:ext cx="4718304" cy="36210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326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16736"/>
            <a:ext cx="4718304" cy="2084832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5897" y="1283816"/>
            <a:ext cx="7318858" cy="576072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336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3401568"/>
            <a:ext cx="4718304" cy="345643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1818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77368" y="292609"/>
            <a:ext cx="14069568" cy="765352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31520"/>
            <a:ext cx="11850624" cy="1627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468880"/>
            <a:ext cx="11847445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595" y="7468594"/>
            <a:ext cx="279488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38978" y="7468594"/>
            <a:ext cx="566132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5437" y="7468594"/>
            <a:ext cx="20474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19456" algn="l" defTabSz="1097280" rtl="0" eaLnBrk="1" latinLnBrk="0" hangingPunct="1">
        <a:lnSpc>
          <a:spcPct val="90000"/>
        </a:lnSpc>
        <a:spcBef>
          <a:spcPts val="1680"/>
        </a:spcBef>
        <a:buClr>
          <a:schemeClr val="accent1"/>
        </a:buClr>
        <a:buSzPct val="80000"/>
        <a:buFont typeface="Corbel" pitchFamily="34" charset="0"/>
        <a:buChar char="•"/>
        <a:defRPr sz="2640" kern="1200">
          <a:solidFill>
            <a:schemeClr val="accent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SzPct val="80000"/>
        <a:buFont typeface="Corbe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SzPct val="80000"/>
        <a:buFont typeface="Corbel" pitchFamily="34" charset="0"/>
        <a:buChar char="•"/>
        <a:defRPr sz="216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SzPct val="80000"/>
        <a:buFont typeface="Corbel" pitchFamily="34" charset="0"/>
        <a:buChar char="•"/>
        <a:defRPr sz="192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SzPct val="80000"/>
        <a:buFont typeface="Corbel" pitchFamily="34" charset="0"/>
        <a:buChar char="•"/>
        <a:defRPr sz="192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SzPct val="80000"/>
        <a:buFont typeface="Corbel" pitchFamily="34" charset="0"/>
        <a:buChar char="•"/>
        <a:defRPr sz="1920" kern="1200">
          <a:solidFill>
            <a:schemeClr val="accent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SzPct val="80000"/>
        <a:buFont typeface="Corbel" pitchFamily="34" charset="0"/>
        <a:buChar char="•"/>
        <a:defRPr sz="192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SzPct val="80000"/>
        <a:buFont typeface="Corbel" pitchFamily="34" charset="0"/>
        <a:buChar char="•"/>
        <a:defRPr sz="1920" kern="1200">
          <a:solidFill>
            <a:schemeClr val="accent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SzPct val="80000"/>
        <a:buFont typeface="Corbel" pitchFamily="34" charset="0"/>
        <a:buChar char="•"/>
        <a:defRPr sz="192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15200" y="1487309"/>
            <a:ext cx="652141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Retail Performance Analysis Dashboard</a:t>
            </a:r>
            <a:endParaRPr lang="en-US" sz="44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315200" y="3027423"/>
            <a:ext cx="29718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Power BI + SQL + Excel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315200" y="3616097"/>
            <a:ext cx="6142616" cy="10312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Empowering retail business decisions through comprehensive data-driven insights and real-time performance monitoring.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0EF878-2176-5E33-491A-ACF89751B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68" y="233441"/>
            <a:ext cx="6879010" cy="77627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15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Project Overview</a:t>
            </a:r>
            <a:endParaRPr lang="en-US" sz="44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07728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231971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The Challenge</a:t>
            </a:r>
            <a:endParaRPr lang="en-US" sz="26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72939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The retail company struggled with fragmented data across multiple systems, making it difficult to: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6592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Track sales performance accurately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51014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Understand customer purchasing patterns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554366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Manage inventory levels effectively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598586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Make timely business decisions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99521" y="307728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231971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The Solution</a:t>
            </a:r>
            <a:endParaRPr lang="en-US" sz="26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99521" y="3729395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Developed an integrated analytics ecosystem combining Power BI's visualization capabilities with SQL's data processing power and Excel's flexibility.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599521" y="5022175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The result: A unified, interactive dashboard delivering actionable insights across sales, customers, and inventory management.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7842"/>
            <a:ext cx="66008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Tools &amp; Technology Stack</a:t>
            </a:r>
            <a:endParaRPr lang="en-US" sz="44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1990249"/>
            <a:ext cx="6407944" cy="2592348"/>
          </a:xfrm>
          <a:prstGeom prst="roundRect">
            <a:avLst>
              <a:gd name="adj" fmla="val 3675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28224" y="2224683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5E4CE6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90" y="2373511"/>
            <a:ext cx="306110" cy="3826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8224" y="31319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Power BI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028224" y="3622358"/>
            <a:ext cx="5939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Interactive visualizations with DAX-based KPIs for real-time insights and dynamic reporting capabilities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7428548" y="1990249"/>
            <a:ext cx="6408063" cy="2592348"/>
          </a:xfrm>
          <a:prstGeom prst="roundRect">
            <a:avLst>
              <a:gd name="adj" fmla="val 3675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7662982" y="2224683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5E4CE6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148" y="2373511"/>
            <a:ext cx="306110" cy="38266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662982" y="31319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SQL Server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7662982" y="3622358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Robust data extraction, complex joins, and automated query execution for seamless data integration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793790" y="4809411"/>
            <a:ext cx="6407944" cy="2592348"/>
          </a:xfrm>
          <a:prstGeom prst="roundRect">
            <a:avLst>
              <a:gd name="adj" fmla="val 3675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4" name="Shape 10"/>
          <p:cNvSpPr/>
          <p:nvPr/>
        </p:nvSpPr>
        <p:spPr>
          <a:xfrm>
            <a:off x="1028224" y="5043845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5E4CE6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390" y="5192673"/>
            <a:ext cx="306110" cy="382667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028224" y="59511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Excel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 12"/>
          <p:cNvSpPr/>
          <p:nvPr/>
        </p:nvSpPr>
        <p:spPr>
          <a:xfrm>
            <a:off x="1028224" y="6441519"/>
            <a:ext cx="5939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Advanced data cleaning, preprocessing, and transformation to ensure data quality and consistency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Shape 13"/>
          <p:cNvSpPr/>
          <p:nvPr/>
        </p:nvSpPr>
        <p:spPr>
          <a:xfrm>
            <a:off x="7428548" y="4809411"/>
            <a:ext cx="6408063" cy="2592348"/>
          </a:xfrm>
          <a:prstGeom prst="roundRect">
            <a:avLst>
              <a:gd name="adj" fmla="val 3675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9" name="Shape 14"/>
          <p:cNvSpPr/>
          <p:nvPr/>
        </p:nvSpPr>
        <p:spPr>
          <a:xfrm>
            <a:off x="7662982" y="5043845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5E4CE6"/>
          </a:solidFill>
          <a:ln/>
        </p:spPr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0148" y="5192673"/>
            <a:ext cx="306110" cy="382667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662982" y="59511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DAX Language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 16"/>
          <p:cNvSpPr/>
          <p:nvPr/>
        </p:nvSpPr>
        <p:spPr>
          <a:xfrm>
            <a:off x="7662982" y="6441519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Sophisticated measures for YoY growth, profit margins, AOV, and custom business metrics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4858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231971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Key Business Metrics</a:t>
            </a:r>
            <a:endParaRPr lang="en-US" sz="35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785461"/>
            <a:ext cx="3090505" cy="598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00"/>
              </a:lnSpc>
              <a:buNone/>
            </a:pPr>
            <a:r>
              <a:rPr lang="en-US" sz="47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₹5.34M</a:t>
            </a:r>
            <a:endParaRPr lang="en-US" sz="4700" dirty="0"/>
          </a:p>
        </p:txBody>
      </p:sp>
      <p:sp>
        <p:nvSpPr>
          <p:cNvPr id="4" name="Text 2"/>
          <p:cNvSpPr/>
          <p:nvPr/>
        </p:nvSpPr>
        <p:spPr>
          <a:xfrm>
            <a:off x="1204913" y="2611041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Total Sales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003352"/>
            <a:ext cx="3090505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Comprehensive revenue across all channels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111109" y="1785461"/>
            <a:ext cx="3090624" cy="598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00"/>
              </a:lnSpc>
              <a:buNone/>
            </a:pPr>
            <a:r>
              <a:rPr lang="en-US" sz="47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+123%</a:t>
            </a:r>
            <a:endParaRPr lang="en-US" sz="4700" dirty="0"/>
          </a:p>
        </p:txBody>
      </p:sp>
      <p:sp>
        <p:nvSpPr>
          <p:cNvPr id="7" name="Text 5"/>
          <p:cNvSpPr/>
          <p:nvPr/>
        </p:nvSpPr>
        <p:spPr>
          <a:xfrm>
            <a:off x="4522232" y="2611041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YoY Growth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4111109" y="3003352"/>
            <a:ext cx="309062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Exceptional year-over-year increase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428548" y="1785461"/>
            <a:ext cx="3090624" cy="598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00"/>
              </a:lnSpc>
              <a:buNone/>
            </a:pPr>
            <a:r>
              <a:rPr lang="en-US" sz="47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120</a:t>
            </a:r>
            <a:endParaRPr lang="en-US" sz="4700" dirty="0"/>
          </a:p>
        </p:txBody>
      </p:sp>
      <p:sp>
        <p:nvSpPr>
          <p:cNvPr id="10" name="Text 8"/>
          <p:cNvSpPr/>
          <p:nvPr/>
        </p:nvSpPr>
        <p:spPr>
          <a:xfrm>
            <a:off x="7839670" y="2611041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Total Orders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428548" y="3003352"/>
            <a:ext cx="309062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Successfully processed transactions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0745986" y="1785461"/>
            <a:ext cx="3090624" cy="598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00"/>
              </a:lnSpc>
              <a:buNone/>
            </a:pPr>
            <a:r>
              <a:rPr lang="en-US" sz="47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60</a:t>
            </a:r>
            <a:endParaRPr lang="en-US" sz="4700" dirty="0"/>
          </a:p>
        </p:txBody>
      </p:sp>
      <p:sp>
        <p:nvSpPr>
          <p:cNvPr id="13" name="Text 11"/>
          <p:cNvSpPr/>
          <p:nvPr/>
        </p:nvSpPr>
        <p:spPr>
          <a:xfrm>
            <a:off x="11157109" y="2611041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Customers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0745986" y="3003352"/>
            <a:ext cx="3090624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Active customer base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1775936" y="4967407"/>
            <a:ext cx="2231946" cy="453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35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28.77%</a:t>
            </a:r>
            <a:endParaRPr lang="en-US" sz="3550" dirty="0"/>
          </a:p>
        </p:txBody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025" y="3833336"/>
            <a:ext cx="2721888" cy="2721888"/>
          </a:xfrm>
          <a:prstGeom prst="rect">
            <a:avLst/>
          </a:prstGeom>
        </p:spPr>
      </p:pic>
      <p:sp>
        <p:nvSpPr>
          <p:cNvPr id="17" name="Text 14"/>
          <p:cNvSpPr/>
          <p:nvPr/>
        </p:nvSpPr>
        <p:spPr>
          <a:xfrm>
            <a:off x="1757839" y="6782038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Profit Margin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793790" y="7174349"/>
            <a:ext cx="419635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Strong profitability indicator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6199108" y="4967407"/>
            <a:ext cx="2231946" cy="453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35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60%</a:t>
            </a:r>
            <a:endParaRPr lang="en-US" sz="3550" dirty="0"/>
          </a:p>
        </p:txBody>
      </p:sp>
      <p:pic>
        <p:nvPicPr>
          <p:cNvPr id="2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197" y="3833336"/>
            <a:ext cx="2721888" cy="2721888"/>
          </a:xfrm>
          <a:prstGeom prst="rect">
            <a:avLst/>
          </a:prstGeom>
        </p:spPr>
      </p:pic>
      <p:sp>
        <p:nvSpPr>
          <p:cNvPr id="21" name="Text 17"/>
          <p:cNvSpPr/>
          <p:nvPr/>
        </p:nvSpPr>
        <p:spPr>
          <a:xfrm>
            <a:off x="5923240" y="6782038"/>
            <a:ext cx="2783681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Repeat Customer Revenue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 18"/>
          <p:cNvSpPr/>
          <p:nvPr/>
        </p:nvSpPr>
        <p:spPr>
          <a:xfrm>
            <a:off x="5216962" y="7174349"/>
            <a:ext cx="419635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Loyalty-driven sales contribution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Text 19"/>
          <p:cNvSpPr/>
          <p:nvPr/>
        </p:nvSpPr>
        <p:spPr>
          <a:xfrm>
            <a:off x="10622280" y="4967407"/>
            <a:ext cx="2231946" cy="453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35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9.17%</a:t>
            </a:r>
            <a:endParaRPr lang="en-US" sz="3550" dirty="0"/>
          </a:p>
        </p:txBody>
      </p:sp>
      <p:pic>
        <p:nvPicPr>
          <p:cNvPr id="2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7368" y="3833336"/>
            <a:ext cx="2721888" cy="2721888"/>
          </a:xfrm>
          <a:prstGeom prst="rect">
            <a:avLst/>
          </a:prstGeom>
        </p:spPr>
      </p:pic>
      <p:sp>
        <p:nvSpPr>
          <p:cNvPr id="25" name="Text 20"/>
          <p:cNvSpPr/>
          <p:nvPr/>
        </p:nvSpPr>
        <p:spPr>
          <a:xfrm>
            <a:off x="10604183" y="6782038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Return Rate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 21"/>
          <p:cNvSpPr/>
          <p:nvPr/>
        </p:nvSpPr>
        <p:spPr>
          <a:xfrm>
            <a:off x="9640133" y="7174349"/>
            <a:ext cx="419635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60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Opportunity for improvement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6427"/>
            <a:ext cx="6574631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b="1" dirty="0">
                <a:solidFill>
                  <a:srgbClr val="231971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Insights &amp; Business Impact</a:t>
            </a:r>
            <a:endParaRPr lang="en-US" sz="4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040731"/>
            <a:ext cx="4203978" cy="2673310"/>
          </a:xfrm>
          <a:prstGeom prst="roundRect">
            <a:avLst>
              <a:gd name="adj" fmla="val 5473"/>
            </a:avLst>
          </a:prstGeom>
          <a:solidFill>
            <a:srgbClr val="FAFAFA">
              <a:alpha val="95000"/>
            </a:srgbClr>
          </a:solidFill>
          <a:ln w="30480">
            <a:solidFill>
              <a:srgbClr val="BDB8D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3310" y="2040731"/>
            <a:ext cx="121920" cy="2673310"/>
          </a:xfrm>
          <a:prstGeom prst="roundRect">
            <a:avLst>
              <a:gd name="adj" fmla="val 74233"/>
            </a:avLst>
          </a:prstGeom>
          <a:solidFill>
            <a:srgbClr val="5E4CE6"/>
          </a:solidFill>
          <a:ln/>
        </p:spPr>
      </p:sp>
      <p:sp>
        <p:nvSpPr>
          <p:cNvPr id="5" name="Text 3"/>
          <p:cNvSpPr/>
          <p:nvPr/>
        </p:nvSpPr>
        <p:spPr>
          <a:xfrm>
            <a:off x="1131094" y="2286595"/>
            <a:ext cx="3620810" cy="6731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Regional Performance Excellence</a:t>
            </a: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131094" y="3088958"/>
            <a:ext cx="3620810" cy="1379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North region led with ₹1.52M in revenue, closely followed by East region at ₹1.38M, revealing strong market presence in these territories.</a:t>
            </a:r>
            <a:endParaRPr lang="en-US" sz="16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5213152" y="2040731"/>
            <a:ext cx="4203978" cy="2673310"/>
          </a:xfrm>
          <a:prstGeom prst="roundRect">
            <a:avLst>
              <a:gd name="adj" fmla="val 5473"/>
            </a:avLst>
          </a:prstGeom>
          <a:solidFill>
            <a:srgbClr val="FAFAFA">
              <a:alpha val="95000"/>
            </a:srgbClr>
          </a:solidFill>
          <a:ln w="30480">
            <a:solidFill>
              <a:srgbClr val="BDB8D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82672" y="2040731"/>
            <a:ext cx="121920" cy="2673310"/>
          </a:xfrm>
          <a:prstGeom prst="roundRect">
            <a:avLst>
              <a:gd name="adj" fmla="val 74233"/>
            </a:avLst>
          </a:prstGeom>
          <a:solidFill>
            <a:srgbClr val="5E4CE6"/>
          </a:solidFill>
          <a:ln/>
        </p:spPr>
      </p:sp>
      <p:sp>
        <p:nvSpPr>
          <p:cNvPr id="9" name="Text 7"/>
          <p:cNvSpPr/>
          <p:nvPr/>
        </p:nvSpPr>
        <p:spPr>
          <a:xfrm>
            <a:off x="5550456" y="2286595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Category Winners</a:t>
            </a: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550456" y="2752368"/>
            <a:ext cx="3620810" cy="1379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Accessories and Electronics emerged as top-performing product categories, driving significant revenue growth and customer engagement.</a:t>
            </a:r>
            <a:endParaRPr lang="en-US" sz="16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9632513" y="2040731"/>
            <a:ext cx="4203978" cy="2673310"/>
          </a:xfrm>
          <a:prstGeom prst="roundRect">
            <a:avLst>
              <a:gd name="adj" fmla="val 5473"/>
            </a:avLst>
          </a:prstGeom>
          <a:solidFill>
            <a:srgbClr val="FAFAFA">
              <a:alpha val="95000"/>
            </a:srgbClr>
          </a:solidFill>
          <a:ln w="30480">
            <a:solidFill>
              <a:srgbClr val="BDB8DF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9602033" y="2040731"/>
            <a:ext cx="121920" cy="2673310"/>
          </a:xfrm>
          <a:prstGeom prst="roundRect">
            <a:avLst>
              <a:gd name="adj" fmla="val 74233"/>
            </a:avLst>
          </a:prstGeom>
          <a:solidFill>
            <a:srgbClr val="5E4CE6"/>
          </a:solidFill>
          <a:ln/>
        </p:spPr>
      </p:sp>
      <p:sp>
        <p:nvSpPr>
          <p:cNvPr id="13" name="Text 11"/>
          <p:cNvSpPr/>
          <p:nvPr/>
        </p:nvSpPr>
        <p:spPr>
          <a:xfrm>
            <a:off x="9969818" y="2286595"/>
            <a:ext cx="2763917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Supplier Performance</a:t>
            </a: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9969818" y="2752368"/>
            <a:ext cx="3620810" cy="1379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Supplier 'Boat' achieved the highest total sales of ₹1.52M, demonstrating strong brand appeal and product-market fit.</a:t>
            </a:r>
            <a:endParaRPr lang="en-US" sz="16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793790" y="4956453"/>
            <a:ext cx="4203978" cy="2336721"/>
          </a:xfrm>
          <a:prstGeom prst="roundRect">
            <a:avLst>
              <a:gd name="adj" fmla="val 6261"/>
            </a:avLst>
          </a:prstGeom>
          <a:solidFill>
            <a:srgbClr val="FAFAFA">
              <a:alpha val="95000"/>
            </a:srgbClr>
          </a:solidFill>
          <a:ln w="30480">
            <a:solidFill>
              <a:srgbClr val="BDB8DF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63310" y="4956453"/>
            <a:ext cx="121920" cy="2336721"/>
          </a:xfrm>
          <a:prstGeom prst="roundRect">
            <a:avLst>
              <a:gd name="adj" fmla="val 74233"/>
            </a:avLst>
          </a:prstGeom>
          <a:solidFill>
            <a:srgbClr val="5E4CE6"/>
          </a:solidFill>
          <a:ln/>
        </p:spPr>
      </p:sp>
      <p:sp>
        <p:nvSpPr>
          <p:cNvPr id="17" name="Text 15"/>
          <p:cNvSpPr/>
          <p:nvPr/>
        </p:nvSpPr>
        <p:spPr>
          <a:xfrm>
            <a:off x="1131094" y="5202317"/>
            <a:ext cx="3389233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Customer Loyalty Strength</a:t>
            </a: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1131094" y="5668089"/>
            <a:ext cx="3620810" cy="1379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Repeat customers contributed 60% of total revenue, highlighting the effectiveness of retention strategies and customer satisfaction.</a:t>
            </a:r>
            <a:endParaRPr lang="en-US" sz="16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Shape 17"/>
          <p:cNvSpPr/>
          <p:nvPr/>
        </p:nvSpPr>
        <p:spPr>
          <a:xfrm>
            <a:off x="5213152" y="4956453"/>
            <a:ext cx="4203978" cy="2336721"/>
          </a:xfrm>
          <a:prstGeom prst="roundRect">
            <a:avLst>
              <a:gd name="adj" fmla="val 6261"/>
            </a:avLst>
          </a:prstGeom>
          <a:solidFill>
            <a:srgbClr val="FAFAFA">
              <a:alpha val="95000"/>
            </a:srgbClr>
          </a:solidFill>
          <a:ln w="30480">
            <a:solidFill>
              <a:srgbClr val="BDB8DF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5182672" y="4956453"/>
            <a:ext cx="121920" cy="2336721"/>
          </a:xfrm>
          <a:prstGeom prst="roundRect">
            <a:avLst>
              <a:gd name="adj" fmla="val 74233"/>
            </a:avLst>
          </a:prstGeom>
          <a:solidFill>
            <a:srgbClr val="5E4CE6"/>
          </a:solidFill>
          <a:ln/>
        </p:spPr>
      </p:sp>
      <p:sp>
        <p:nvSpPr>
          <p:cNvPr id="21" name="Text 19"/>
          <p:cNvSpPr/>
          <p:nvPr/>
        </p:nvSpPr>
        <p:spPr>
          <a:xfrm>
            <a:off x="5550456" y="5202317"/>
            <a:ext cx="3205162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Return Rate Optimization</a:t>
            </a: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5550456" y="5668089"/>
            <a:ext cx="3620810" cy="1379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9.17% return rate identified as a key improvement area, requiring investigation into product quality and customer expectations alignment.</a:t>
            </a:r>
            <a:endParaRPr lang="en-US" sz="16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3" name="Shape 21"/>
          <p:cNvSpPr/>
          <p:nvPr/>
        </p:nvSpPr>
        <p:spPr>
          <a:xfrm>
            <a:off x="9632513" y="4956453"/>
            <a:ext cx="4203978" cy="2336721"/>
          </a:xfrm>
          <a:prstGeom prst="roundRect">
            <a:avLst>
              <a:gd name="adj" fmla="val 6261"/>
            </a:avLst>
          </a:prstGeom>
          <a:solidFill>
            <a:srgbClr val="FAFAFA">
              <a:alpha val="95000"/>
            </a:srgbClr>
          </a:solidFill>
          <a:ln w="30480">
            <a:solidFill>
              <a:srgbClr val="BDB8DF"/>
            </a:solidFill>
            <a:prstDash val="solid"/>
          </a:ln>
        </p:spPr>
      </p:sp>
      <p:sp>
        <p:nvSpPr>
          <p:cNvPr id="24" name="Shape 22"/>
          <p:cNvSpPr/>
          <p:nvPr/>
        </p:nvSpPr>
        <p:spPr>
          <a:xfrm>
            <a:off x="9602033" y="4956453"/>
            <a:ext cx="121920" cy="2336721"/>
          </a:xfrm>
          <a:prstGeom prst="roundRect">
            <a:avLst>
              <a:gd name="adj" fmla="val 74233"/>
            </a:avLst>
          </a:prstGeom>
          <a:solidFill>
            <a:srgbClr val="5E4CE6"/>
          </a:solidFill>
          <a:ln/>
        </p:spPr>
      </p:sp>
      <p:sp>
        <p:nvSpPr>
          <p:cNvPr id="25" name="Text 23"/>
          <p:cNvSpPr/>
          <p:nvPr/>
        </p:nvSpPr>
        <p:spPr>
          <a:xfrm>
            <a:off x="9969818" y="5202317"/>
            <a:ext cx="2728079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Inventory Intelligence</a:t>
            </a: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6" name="Text 24"/>
          <p:cNvSpPr/>
          <p:nvPr/>
        </p:nvSpPr>
        <p:spPr>
          <a:xfrm>
            <a:off x="9969818" y="5668089"/>
            <a:ext cx="3620810" cy="1379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Automated low-stock detection via integrated Power BI and SQL systems improved restocking efficiency and prevented stockouts.</a:t>
            </a:r>
            <a:endParaRPr lang="en-US" sz="16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075" y="624245"/>
            <a:ext cx="8966359" cy="6373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231971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SQL Queries Powering the Dashboard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075" y="1771412"/>
            <a:ext cx="2566035" cy="318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31971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Top Products by Sales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93075" y="2319457"/>
            <a:ext cx="3971211" cy="2915603"/>
          </a:xfrm>
          <a:prstGeom prst="roundRect">
            <a:avLst>
              <a:gd name="adj" fmla="val 2938"/>
            </a:avLst>
          </a:prstGeom>
          <a:solidFill>
            <a:srgbClr val="EDEDED"/>
          </a:solidFill>
          <a:ln/>
        </p:spPr>
      </p:sp>
      <p:sp>
        <p:nvSpPr>
          <p:cNvPr id="5" name="Shape 3"/>
          <p:cNvSpPr/>
          <p:nvPr/>
        </p:nvSpPr>
        <p:spPr>
          <a:xfrm>
            <a:off x="782955" y="2319457"/>
            <a:ext cx="3991451" cy="2915603"/>
          </a:xfrm>
          <a:prstGeom prst="roundRect">
            <a:avLst>
              <a:gd name="adj" fmla="val 1049"/>
            </a:avLst>
          </a:prstGeom>
          <a:solidFill>
            <a:srgbClr val="EDEDED"/>
          </a:solidFill>
          <a:ln/>
        </p:spPr>
      </p:sp>
      <p:sp>
        <p:nvSpPr>
          <p:cNvPr id="6" name="Text 4"/>
          <p:cNvSpPr/>
          <p:nvPr/>
        </p:nvSpPr>
        <p:spPr>
          <a:xfrm>
            <a:off x="986909" y="2472333"/>
            <a:ext cx="3583543" cy="2609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A2742"/>
                </a:solidFill>
                <a:highlight>
                  <a:srgbClr val="EDED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TOP 5 p.Product_Name, SUM(od.Quantity * od.Unit_Price * (1 - od.Discount)) AS Total_SalesFROM OrderDetails odJOIN Products p ON od.Product_ID = p.Product_IDGROUP BY p.Product_NameORDER BY Total_Sales DESC;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93075" y="5464493"/>
            <a:ext cx="3971211" cy="65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Identifies highest-revenue generating products for strategic inventory decisions.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269349" y="1771412"/>
            <a:ext cx="2549366" cy="318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31971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Revenue by Region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5269349" y="2319457"/>
            <a:ext cx="3971211" cy="4220528"/>
          </a:xfrm>
          <a:prstGeom prst="roundRect">
            <a:avLst>
              <a:gd name="adj" fmla="val 2157"/>
            </a:avLst>
          </a:prstGeom>
          <a:solidFill>
            <a:srgbClr val="EDEDED"/>
          </a:solidFill>
          <a:ln/>
        </p:spPr>
      </p:sp>
      <p:sp>
        <p:nvSpPr>
          <p:cNvPr id="10" name="Shape 8"/>
          <p:cNvSpPr/>
          <p:nvPr/>
        </p:nvSpPr>
        <p:spPr>
          <a:xfrm>
            <a:off x="5259229" y="2319457"/>
            <a:ext cx="3991451" cy="4220528"/>
          </a:xfrm>
          <a:prstGeom prst="roundRect">
            <a:avLst>
              <a:gd name="adj" fmla="val 766"/>
            </a:avLst>
          </a:prstGeom>
          <a:solidFill>
            <a:srgbClr val="EDEDED"/>
          </a:solidFill>
          <a:ln/>
        </p:spPr>
      </p:sp>
      <p:sp>
        <p:nvSpPr>
          <p:cNvPr id="11" name="Text 9"/>
          <p:cNvSpPr/>
          <p:nvPr/>
        </p:nvSpPr>
        <p:spPr>
          <a:xfrm>
            <a:off x="5463183" y="2472333"/>
            <a:ext cx="3583543" cy="3914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A2742"/>
                </a:solidFill>
                <a:highlight>
                  <a:srgbClr val="EDED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r.Region_Name, SUM(od.Quantity * od.Unit_Price * (1 - od.Discount)) AS RevenueFROM Orders oJOIN Customers c ON o.Customer_ID = c.Customer_IDJOIN Regions r ON c.Region_ID = r.Region_IDJOIN OrderDetails od ON o.Order_ID = od.Order_IDGROUP BY r.Region_NameORDER BY Revenue DESC;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5269349" y="6769418"/>
            <a:ext cx="3971211" cy="65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Analyzes geographic performance to optimize regional marketing strategies.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9745623" y="1771412"/>
            <a:ext cx="2932271" cy="3186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31971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Customer Lifetime Value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9745623" y="2319457"/>
            <a:ext cx="4106704" cy="2589371"/>
          </a:xfrm>
          <a:prstGeom prst="roundRect">
            <a:avLst>
              <a:gd name="adj" fmla="val 3308"/>
            </a:avLst>
          </a:prstGeom>
          <a:solidFill>
            <a:srgbClr val="EDEDED"/>
          </a:solidFill>
          <a:ln/>
        </p:spPr>
      </p:sp>
      <p:sp>
        <p:nvSpPr>
          <p:cNvPr id="15" name="Shape 13"/>
          <p:cNvSpPr/>
          <p:nvPr/>
        </p:nvSpPr>
        <p:spPr>
          <a:xfrm>
            <a:off x="9735503" y="2319457"/>
            <a:ext cx="4126944" cy="2589371"/>
          </a:xfrm>
          <a:prstGeom prst="roundRect">
            <a:avLst>
              <a:gd name="adj" fmla="val 1182"/>
            </a:avLst>
          </a:prstGeom>
          <a:solidFill>
            <a:srgbClr val="EDEDED"/>
          </a:solidFill>
          <a:ln/>
        </p:spPr>
      </p:sp>
      <p:sp>
        <p:nvSpPr>
          <p:cNvPr id="16" name="Text 14"/>
          <p:cNvSpPr/>
          <p:nvPr/>
        </p:nvSpPr>
        <p:spPr>
          <a:xfrm>
            <a:off x="9939457" y="2472333"/>
            <a:ext cx="3719036" cy="2283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A2742"/>
                </a:solidFill>
                <a:highlight>
                  <a:srgbClr val="EDEDE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c.Customer_Name, SUM(o.Total_Amount) AS Total_SpentFROM Customers cJOIN Orders o ON c.Customer_ID = o.Customer_IDGROUP BY c.Customer_NameORDER BY Total_Spent DESC;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9745623" y="5138261"/>
            <a:ext cx="4106704" cy="65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Calculates individual customer value for targeted retention efforts.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21600"/>
            <a:ext cx="57769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Dashboard Highlights</a:t>
            </a:r>
            <a:endParaRPr lang="en-US" sz="44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4840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Three comprehensive pages designed for complete business visibility and actionable insights.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328874"/>
            <a:ext cx="408086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Sales &amp; Performance Overview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819293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Real-time revenue tracking, YoY growth metrics, profit margins, and regional performance breakdowns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235893" y="4328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Customer Insights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235893" y="4819293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Customer segmentation, lifetime value analysis, purchase patterns, and retention metrics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677995" y="4328874"/>
            <a:ext cx="38428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Inventory &amp; Supplier Analysis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677995" y="4819293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Stock level monitoring, supplier performance evaluation, and automated restocking alerts</a:t>
            </a:r>
            <a:endParaRPr lang="en-US" sz="17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7809"/>
            <a:ext cx="7855744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231971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Business Outcomes &amp; Value Delivered</a:t>
            </a:r>
            <a:endParaRPr lang="en-US" sz="35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356961"/>
            <a:ext cx="907256" cy="10887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882497" y="2538413"/>
            <a:ext cx="2310051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Unified Business View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882497" y="2930723"/>
            <a:ext cx="1195411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Consolidated data from multiple sources into a single, comprehensive performance dashboard accessible to all stakeholders.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445669"/>
            <a:ext cx="907256" cy="108870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882497" y="3627120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60% Time Reduction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882497" y="4019431"/>
            <a:ext cx="1195411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Eliminated manual data collection and reporting processes, freeing teams to focus on strategic analysis and action.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534376"/>
            <a:ext cx="907256" cy="108870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882497" y="4715828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Enhanced Efficiency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882497" y="5108138"/>
            <a:ext cx="1195411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Streamlined supplier evaluation and restocking operations through automated alerts and performance tracking.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623084"/>
            <a:ext cx="907256" cy="108870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882497" y="5804535"/>
            <a:ext cx="2870716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00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Real-Time Decision Making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1882497" y="6196846"/>
            <a:ext cx="1195411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Empowered management with instant access to critical business metrics for faster, data-driven strategic decisions.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31282"/>
            <a:ext cx="575143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231971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Summary &amp; Key Takeaways</a:t>
            </a:r>
            <a:endParaRPr lang="en-US" sz="355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1774508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383506" y="1836777"/>
            <a:ext cx="3204567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Interactive 3-Page Dashboard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383506" y="2301716"/>
            <a:ext cx="7058858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Comprehensive Power BI solution covering sales, customers, and inventory with intuitive navigation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793790" y="3245168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383506" y="3307437"/>
            <a:ext cx="229897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SQL-Driven Analytics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383506" y="3772376"/>
            <a:ext cx="7058858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Automated data processing with complex queries delivering accurate, real-time KPI calculations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93790" y="4715828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383506" y="4778097"/>
            <a:ext cx="3052286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Management-Ready Insights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383506" y="5243036"/>
            <a:ext cx="7058858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Actionable intelligence presented in business-friendly visuals enabling confident decision-making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793790" y="6186488"/>
            <a:ext cx="408265" cy="408265"/>
          </a:xfrm>
          <a:prstGeom prst="roundRect">
            <a:avLst>
              <a:gd name="adj" fmla="val 18668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383506" y="6248757"/>
            <a:ext cx="245899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b="1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Outfit Extra Bold" pitchFamily="34" charset="-120"/>
              </a:rPr>
              <a:t>Operational Excellence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383506" y="6713696"/>
            <a:ext cx="7058858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A2742"/>
                </a:solidFill>
                <a:latin typeface="Cambria" panose="02040503050406030204" pitchFamily="18" charset="0"/>
                <a:ea typeface="Cambria" panose="02040503050406030204" pitchFamily="18" charset="0"/>
                <a:cs typeface="Arimo" pitchFamily="34" charset="-120"/>
              </a:rPr>
              <a:t>Transformed data workflow reducing manual effort while improving accuracy and business agility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8892659" y="1733669"/>
            <a:ext cx="4951452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27</TotalTime>
  <Words>804</Words>
  <Application>Microsoft Office PowerPoint</Application>
  <PresentationFormat>Custom</PresentationFormat>
  <Paragraphs>102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Outfit Extra Bold</vt:lpstr>
      <vt:lpstr>Cambria</vt:lpstr>
      <vt:lpstr>Consolas</vt:lpstr>
      <vt:lpstr>Corbel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Kavita Bijarniya</cp:lastModifiedBy>
  <cp:revision>2</cp:revision>
  <dcterms:created xsi:type="dcterms:W3CDTF">2025-10-16T15:52:16Z</dcterms:created>
  <dcterms:modified xsi:type="dcterms:W3CDTF">2025-10-16T16:34:00Z</dcterms:modified>
</cp:coreProperties>
</file>