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86" r:id="rId7"/>
    <p:sldId id="290" r:id="rId8"/>
    <p:sldId id="299" r:id="rId9"/>
    <p:sldId id="300" r:id="rId10"/>
    <p:sldId id="301" r:id="rId11"/>
    <p:sldId id="298" r:id="rId12"/>
    <p:sldId id="302" r:id="rId13"/>
    <p:sldId id="303" r:id="rId14"/>
    <p:sldId id="304" r:id="rId15"/>
    <p:sldId id="305" r:id="rId16"/>
    <p:sldId id="306" r:id="rId17"/>
    <p:sldId id="307" r:id="rId18"/>
    <p:sldId id="308"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46" autoAdjust="0"/>
  </p:normalViewPr>
  <p:slideViewPr>
    <p:cSldViewPr snapToGrid="0">
      <p:cViewPr varScale="1">
        <p:scale>
          <a:sx n="81" d="100"/>
          <a:sy n="81" d="100"/>
        </p:scale>
        <p:origin x="706"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7/9/2024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671252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723355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877520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35384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513860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914743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60571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91212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7644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73397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Group Project - Analytics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1</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605443"/>
          </a:xfrm>
        </p:spPr>
        <p:txBody>
          <a:bodyPr>
            <a:normAutofit/>
          </a:bodyPr>
          <a:lstStyle/>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Month-wise trend of expenses (Pivot table and chart)</a:t>
            </a:r>
          </a:p>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Find out the month Nitin spent the most</a:t>
            </a:r>
          </a:p>
        </p:txBody>
      </p:sp>
      <p:pic>
        <p:nvPicPr>
          <p:cNvPr id="2" name="Picture 1">
            <a:extLst>
              <a:ext uri="{FF2B5EF4-FFF2-40B4-BE49-F238E27FC236}">
                <a16:creationId xmlns:a16="http://schemas.microsoft.com/office/drawing/2014/main" id="{C53142F0-9316-9767-0292-DD37BFA5F486}"/>
              </a:ext>
            </a:extLst>
          </p:cNvPr>
          <p:cNvPicPr>
            <a:picLocks noChangeAspect="1"/>
          </p:cNvPicPr>
          <p:nvPr/>
        </p:nvPicPr>
        <p:blipFill rotWithShape="1">
          <a:blip r:embed="rId3"/>
          <a:srcRect t="21046" r="62206" b="45229"/>
          <a:stretch/>
        </p:blipFill>
        <p:spPr>
          <a:xfrm>
            <a:off x="2326526" y="1908698"/>
            <a:ext cx="7172581" cy="3600245"/>
          </a:xfrm>
          <a:prstGeom prst="rect">
            <a:avLst/>
          </a:prstGeom>
        </p:spPr>
      </p:pic>
    </p:spTree>
    <p:extLst>
      <p:ext uri="{BB962C8B-B14F-4D97-AF65-F5344CB8AC3E}">
        <p14:creationId xmlns:p14="http://schemas.microsoft.com/office/powerpoint/2010/main" val="705831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2</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7"/>
            <a:ext cx="10764095" cy="525544"/>
          </a:xfrm>
        </p:spPr>
        <p:txBody>
          <a:bodyPr>
            <a:normAutofit lnSpcReduction="10000"/>
          </a:bodyPr>
          <a:lstStyle/>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Category wise expenses (Pivot table)</a:t>
            </a:r>
          </a:p>
          <a:p>
            <a:pPr marL="285750" lvl="0" indent="-285750" algn="l" defTabSz="914400" rtl="0" eaLnBrk="1" latinLnBrk="0" hangingPunct="1">
              <a:spcBef>
                <a:spcPts val="0"/>
              </a:spcBef>
              <a:spcAft>
                <a:spcPts val="0"/>
              </a:spcAft>
              <a:buFont typeface="Arial" panose="020B0604020202020204" pitchFamily="34" charset="0"/>
              <a:buChar char="•"/>
            </a:pPr>
            <a:r>
              <a:rPr lang="en-US" sz="1600" kern="1200" dirty="0">
                <a:solidFill>
                  <a:schemeClr val="tx1"/>
                </a:solidFill>
                <a:ea typeface="Verdana" panose="020B0604030504040204" pitchFamily="34" charset="0"/>
                <a:cs typeface="+mn-cs"/>
              </a:rPr>
              <a:t>Visually represent it with data bars to display categories with the highest and lowest expense amount</a:t>
            </a:r>
          </a:p>
        </p:txBody>
      </p:sp>
      <p:pic>
        <p:nvPicPr>
          <p:cNvPr id="7" name="Picture 6">
            <a:extLst>
              <a:ext uri="{FF2B5EF4-FFF2-40B4-BE49-F238E27FC236}">
                <a16:creationId xmlns:a16="http://schemas.microsoft.com/office/drawing/2014/main" id="{4FAE2FC4-1709-A7BA-A5E3-189A337F8C8F}"/>
              </a:ext>
            </a:extLst>
          </p:cNvPr>
          <p:cNvPicPr>
            <a:picLocks noChangeAspect="1"/>
          </p:cNvPicPr>
          <p:nvPr/>
        </p:nvPicPr>
        <p:blipFill rotWithShape="1">
          <a:blip r:embed="rId3"/>
          <a:srcRect t="30680" r="69855" b="35404"/>
          <a:stretch/>
        </p:blipFill>
        <p:spPr>
          <a:xfrm>
            <a:off x="488272" y="1990234"/>
            <a:ext cx="6818050" cy="4314804"/>
          </a:xfrm>
          <a:prstGeom prst="rect">
            <a:avLst/>
          </a:prstGeom>
        </p:spPr>
      </p:pic>
    </p:spTree>
    <p:extLst>
      <p:ext uri="{BB962C8B-B14F-4D97-AF65-F5344CB8AC3E}">
        <p14:creationId xmlns:p14="http://schemas.microsoft.com/office/powerpoint/2010/main" val="257683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3</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Month-wise expense</a:t>
            </a:r>
            <a:r>
              <a:rPr lang="en-US" sz="1600" kern="1200" baseline="0" dirty="0">
                <a:solidFill>
                  <a:schemeClr val="tx1"/>
                </a:solidFill>
                <a:ea typeface="Verdana" panose="020B0604030504040204" pitchFamily="34" charset="0"/>
                <a:cs typeface="+mn-cs"/>
              </a:rPr>
              <a:t> of each </a:t>
            </a:r>
            <a:r>
              <a:rPr lang="en-US" sz="1600" kern="1200" dirty="0">
                <a:solidFill>
                  <a:schemeClr val="tx1"/>
                </a:solidFill>
                <a:ea typeface="Verdana" panose="020B0604030504040204" pitchFamily="34" charset="0"/>
                <a:cs typeface="+mn-cs"/>
              </a:rPr>
              <a:t>category (Pivot 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Find out 2</a:t>
            </a:r>
            <a:r>
              <a:rPr lang="en-US" sz="1600" kern="1200" baseline="0" dirty="0">
                <a:solidFill>
                  <a:schemeClr val="tx1"/>
                </a:solidFill>
                <a:ea typeface="Verdana" panose="020B0604030504040204" pitchFamily="34" charset="0"/>
                <a:cs typeface="+mn-cs"/>
              </a:rPr>
              <a:t> categories with higher expenses for each of the 6 months</a:t>
            </a:r>
            <a:endParaRPr lang="en-US" sz="1600" kern="1200" dirty="0">
              <a:solidFill>
                <a:schemeClr val="tx1"/>
              </a:solidFill>
              <a:ea typeface="Verdana" panose="020B0604030504040204" pitchFamily="34" charset="0"/>
              <a:cs typeface="+mn-cs"/>
            </a:endParaRPr>
          </a:p>
        </p:txBody>
      </p:sp>
      <p:pic>
        <p:nvPicPr>
          <p:cNvPr id="4" name="Picture 3">
            <a:extLst>
              <a:ext uri="{FF2B5EF4-FFF2-40B4-BE49-F238E27FC236}">
                <a16:creationId xmlns:a16="http://schemas.microsoft.com/office/drawing/2014/main" id="{A0D40550-40C4-9EEF-D024-E7C06758F1EB}"/>
              </a:ext>
            </a:extLst>
          </p:cNvPr>
          <p:cNvPicPr>
            <a:picLocks noChangeAspect="1"/>
          </p:cNvPicPr>
          <p:nvPr/>
        </p:nvPicPr>
        <p:blipFill rotWithShape="1">
          <a:blip r:embed="rId3"/>
          <a:srcRect t="22135" r="53617" b="13139"/>
          <a:stretch/>
        </p:blipFill>
        <p:spPr>
          <a:xfrm>
            <a:off x="603682" y="2015232"/>
            <a:ext cx="5655076" cy="4438835"/>
          </a:xfrm>
          <a:prstGeom prst="rect">
            <a:avLst/>
          </a:prstGeom>
        </p:spPr>
      </p:pic>
    </p:spTree>
    <p:extLst>
      <p:ext uri="{BB962C8B-B14F-4D97-AF65-F5344CB8AC3E}">
        <p14:creationId xmlns:p14="http://schemas.microsoft.com/office/powerpoint/2010/main" val="13041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4</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How much is spent in each month against different items of Entertainment, Food and Shopping categories (Pivot 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Find out which months have the highest amount spent for movies and dining out</a:t>
            </a:r>
          </a:p>
        </p:txBody>
      </p:sp>
      <p:pic>
        <p:nvPicPr>
          <p:cNvPr id="4" name="Picture 3">
            <a:extLst>
              <a:ext uri="{FF2B5EF4-FFF2-40B4-BE49-F238E27FC236}">
                <a16:creationId xmlns:a16="http://schemas.microsoft.com/office/drawing/2014/main" id="{9B1FD999-B788-C9F5-9D97-65173CE7EB0D}"/>
              </a:ext>
            </a:extLst>
          </p:cNvPr>
          <p:cNvPicPr>
            <a:picLocks noChangeAspect="1"/>
          </p:cNvPicPr>
          <p:nvPr/>
        </p:nvPicPr>
        <p:blipFill rotWithShape="1">
          <a:blip r:embed="rId3"/>
          <a:srcRect t="22524" r="30024" b="29709"/>
          <a:stretch/>
        </p:blipFill>
        <p:spPr>
          <a:xfrm>
            <a:off x="594804" y="2278883"/>
            <a:ext cx="8531441" cy="3275861"/>
          </a:xfrm>
          <a:prstGeom prst="rect">
            <a:avLst/>
          </a:prstGeom>
        </p:spPr>
      </p:pic>
    </p:spTree>
    <p:extLst>
      <p:ext uri="{BB962C8B-B14F-4D97-AF65-F5344CB8AC3E}">
        <p14:creationId xmlns:p14="http://schemas.microsoft.com/office/powerpoint/2010/main" val="278608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2- Task 5</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Decide on the essential and less essential items and </a:t>
            </a:r>
            <a:r>
              <a:rPr lang="en-US" sz="1600" kern="1200" dirty="0" err="1">
                <a:solidFill>
                  <a:schemeClr val="tx1"/>
                </a:solidFill>
                <a:ea typeface="Verdana" panose="020B0604030504040204" pitchFamily="34" charset="0"/>
                <a:cs typeface="+mn-cs"/>
              </a:rPr>
              <a:t>analyse</a:t>
            </a:r>
            <a:r>
              <a:rPr lang="en-US" sz="1600" kern="1200" dirty="0">
                <a:solidFill>
                  <a:schemeClr val="tx1"/>
                </a:solidFill>
                <a:ea typeface="Verdana" panose="020B0604030504040204" pitchFamily="34" charset="0"/>
                <a:cs typeface="+mn-cs"/>
              </a:rPr>
              <a:t> the expenses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Recommend how can Nitin increase his savings</a:t>
            </a:r>
          </a:p>
        </p:txBody>
      </p:sp>
      <p:pic>
        <p:nvPicPr>
          <p:cNvPr id="4" name="Picture 3">
            <a:extLst>
              <a:ext uri="{FF2B5EF4-FFF2-40B4-BE49-F238E27FC236}">
                <a16:creationId xmlns:a16="http://schemas.microsoft.com/office/drawing/2014/main" id="{2F5B7959-8DD6-5578-FE3B-24F35FB08344}"/>
              </a:ext>
            </a:extLst>
          </p:cNvPr>
          <p:cNvPicPr>
            <a:picLocks noChangeAspect="1"/>
          </p:cNvPicPr>
          <p:nvPr/>
        </p:nvPicPr>
        <p:blipFill rotWithShape="1">
          <a:blip r:embed="rId3"/>
          <a:srcRect t="22524" r="73204" b="17541"/>
          <a:stretch/>
        </p:blipFill>
        <p:spPr>
          <a:xfrm>
            <a:off x="939633" y="1864311"/>
            <a:ext cx="3907575" cy="4916324"/>
          </a:xfrm>
          <a:prstGeom prst="rect">
            <a:avLst/>
          </a:prstGeom>
        </p:spPr>
      </p:pic>
      <p:sp>
        <p:nvSpPr>
          <p:cNvPr id="5" name="Content Placeholder 2">
            <a:extLst>
              <a:ext uri="{FF2B5EF4-FFF2-40B4-BE49-F238E27FC236}">
                <a16:creationId xmlns:a16="http://schemas.microsoft.com/office/drawing/2014/main" id="{2EB85671-47ED-7CB4-8032-D820B76C0DCF}"/>
              </a:ext>
            </a:extLst>
          </p:cNvPr>
          <p:cNvSpPr txBox="1">
            <a:spLocks/>
          </p:cNvSpPr>
          <p:nvPr/>
        </p:nvSpPr>
        <p:spPr>
          <a:xfrm>
            <a:off x="4847208" y="2982110"/>
            <a:ext cx="6609425" cy="898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566928"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3pPr>
            <a:lvl4pPr marL="850392"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4pPr>
            <a:lvl5pPr marL="1133856" indent="-283464"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Arial" panose="020B0604020202020204" pitchFamily="34" charset="0"/>
              <a:buChar char="•"/>
              <a:defRPr/>
            </a:pPr>
            <a:r>
              <a:rPr lang="en-US" sz="1600" dirty="0">
                <a:ea typeface="Verdana" panose="020B0604030504040204" pitchFamily="34" charset="0"/>
              </a:rPr>
              <a:t>In order to increase saving, Nitin should control/restrict the non-essential items as depicted.</a:t>
            </a:r>
          </a:p>
        </p:txBody>
      </p:sp>
    </p:spTree>
    <p:extLst>
      <p:ext uri="{BB962C8B-B14F-4D97-AF65-F5344CB8AC3E}">
        <p14:creationId xmlns:p14="http://schemas.microsoft.com/office/powerpoint/2010/main" val="348908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368501" y="0"/>
            <a:ext cx="9779183" cy="1570038"/>
          </a:xfrm>
        </p:spPr>
        <p:txBody>
          <a:bodyPr/>
          <a:lstStyle/>
          <a:p>
            <a:r>
              <a:rPr lang="en-US" dirty="0"/>
              <a:t>Analysis Part 2</a:t>
            </a:r>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2404407840"/>
              </p:ext>
            </p:extLst>
          </p:nvPr>
        </p:nvGraphicFramePr>
        <p:xfrm>
          <a:off x="88769" y="1676015"/>
          <a:ext cx="11936628" cy="4541520"/>
        </p:xfrm>
        <a:graphic>
          <a:graphicData uri="http://schemas.openxmlformats.org/drawingml/2006/table">
            <a:tbl>
              <a:tblPr firstRow="1" bandRow="1">
                <a:tableStyleId>{69012ECD-51FC-41F1-AA8D-1B2483CD663E}</a:tableStyleId>
              </a:tblPr>
              <a:tblGrid>
                <a:gridCol w="5965802">
                  <a:extLst>
                    <a:ext uri="{9D8B030D-6E8A-4147-A177-3AD203B41FA5}">
                      <a16:colId xmlns:a16="http://schemas.microsoft.com/office/drawing/2014/main" val="2382218087"/>
                    </a:ext>
                  </a:extLst>
                </a:gridCol>
                <a:gridCol w="5970826">
                  <a:extLst>
                    <a:ext uri="{9D8B030D-6E8A-4147-A177-3AD203B41FA5}">
                      <a16:colId xmlns:a16="http://schemas.microsoft.com/office/drawing/2014/main" val="3953468724"/>
                    </a:ext>
                  </a:extLst>
                </a:gridCol>
              </a:tblGrid>
              <a:tr h="647700">
                <a:tc>
                  <a:txBody>
                    <a:bodyPr/>
                    <a:lstStyle/>
                    <a:p>
                      <a:pPr algn="ctr"/>
                      <a:r>
                        <a:rPr lang="en-US" sz="1800" dirty="0"/>
                        <a:t>Queries</a:t>
                      </a:r>
                    </a:p>
                  </a:txBody>
                  <a:tcPr anchor="ctr"/>
                </a:tc>
                <a:tc>
                  <a:txBody>
                    <a:bodyPr/>
                    <a:lstStyle/>
                    <a:p>
                      <a:pPr algn="ctr"/>
                      <a:r>
                        <a:rPr lang="en-US" sz="1800" dirty="0"/>
                        <a:t>Solution</a:t>
                      </a:r>
                    </a:p>
                  </a:txBody>
                  <a:tcPr anchor="ctr"/>
                </a:tc>
                <a:extLst>
                  <a:ext uri="{0D108BD9-81ED-4DB2-BD59-A6C34878D82A}">
                    <a16:rowId xmlns:a16="http://schemas.microsoft.com/office/drawing/2014/main" val="2857107962"/>
                  </a:ext>
                </a:extLst>
              </a:tr>
              <a:tr h="647700">
                <a:tc>
                  <a:txBody>
                    <a:bodyPr/>
                    <a:lstStyle/>
                    <a:p>
                      <a:pPr marL="0" lvl="0" indent="0" algn="ctr">
                        <a:buFont typeface="+mj-lt"/>
                        <a:buNone/>
                      </a:pPr>
                      <a:r>
                        <a:rPr lang="en-US" sz="1400" dirty="0">
                          <a:latin typeface="+mn-lt"/>
                          <a:ea typeface="Verdana" panose="020B0604030504040204" pitchFamily="34" charset="0"/>
                        </a:rPr>
                        <a:t>The month-wise trend of expenses and find out the month Nitin spent the most</a:t>
                      </a:r>
                    </a:p>
                  </a:txBody>
                  <a:tcPr anchor="ctr"/>
                </a:tc>
                <a:tc>
                  <a:txBody>
                    <a:bodyPr/>
                    <a:lstStyle/>
                    <a:p>
                      <a:pPr algn="ctr"/>
                      <a:r>
                        <a:rPr lang="en-US" b="1" dirty="0"/>
                        <a:t>Nitin Spent the most in month of February </a:t>
                      </a:r>
                      <a:r>
                        <a:rPr lang="en-US" b="1" dirty="0" err="1"/>
                        <a:t>i.e</a:t>
                      </a:r>
                      <a:r>
                        <a:rPr lang="en-US" b="1" dirty="0"/>
                        <a:t> Rs. 15,620/</a:t>
                      </a:r>
                      <a:br>
                        <a:rPr lang="en-US" dirty="0"/>
                      </a:br>
                      <a:r>
                        <a:rPr lang="en-US" sz="1400" dirty="0"/>
                        <a:t>(Depicted in Part-2 Task-1)</a:t>
                      </a:r>
                    </a:p>
                  </a:txBody>
                  <a:tcPr anchor="ctr"/>
                </a:tc>
                <a:extLst>
                  <a:ext uri="{0D108BD9-81ED-4DB2-BD59-A6C34878D82A}">
                    <a16:rowId xmlns:a16="http://schemas.microsoft.com/office/drawing/2014/main" val="1671386868"/>
                  </a:ext>
                </a:extLst>
              </a:tr>
              <a:tr h="647700">
                <a:tc>
                  <a:txBody>
                    <a:bodyPr/>
                    <a:lstStyle/>
                    <a:p>
                      <a:pPr marL="0" lvl="0" indent="0" algn="ctr">
                        <a:buFont typeface="+mj-lt"/>
                        <a:buNone/>
                      </a:pPr>
                      <a:r>
                        <a:rPr lang="en-US" sz="1400" dirty="0">
                          <a:latin typeface="+mn-lt"/>
                          <a:ea typeface="Verdana" panose="020B0604030504040204" pitchFamily="34" charset="0"/>
                        </a:rPr>
                        <a:t>Visual representation of expenses against different categories</a:t>
                      </a:r>
                    </a:p>
                  </a:txBody>
                  <a:tcPr anchor="ctr"/>
                </a:tc>
                <a:tc>
                  <a:txBody>
                    <a:bodyPr/>
                    <a:lstStyle/>
                    <a:p>
                      <a:pPr algn="ctr"/>
                      <a:r>
                        <a:rPr lang="en-US" sz="1600" b="1" dirty="0"/>
                        <a:t>(Depicted in Part-2 Task-2)</a:t>
                      </a:r>
                    </a:p>
                  </a:txBody>
                  <a:tcPr anchor="ctr"/>
                </a:tc>
                <a:extLst>
                  <a:ext uri="{0D108BD9-81ED-4DB2-BD59-A6C34878D82A}">
                    <a16:rowId xmlns:a16="http://schemas.microsoft.com/office/drawing/2014/main" val="380626418"/>
                  </a:ext>
                </a:extLst>
              </a:tr>
              <a:tr h="647700">
                <a:tc>
                  <a:txBody>
                    <a:bodyPr/>
                    <a:lstStyle/>
                    <a:p>
                      <a:pPr marL="0" lvl="0" indent="0" algn="ctr">
                        <a:buFont typeface="+mj-lt"/>
                        <a:buNone/>
                      </a:pPr>
                      <a:r>
                        <a:rPr lang="en-US" sz="1400" dirty="0">
                          <a:latin typeface="+mn-lt"/>
                          <a:ea typeface="Verdana" panose="020B0604030504040204" pitchFamily="34" charset="0"/>
                        </a:rPr>
                        <a:t>Top 2 categories with higher expenses for each month</a:t>
                      </a:r>
                    </a:p>
                  </a:txBody>
                  <a:tcPr anchor="ctr"/>
                </a:tc>
                <a:tc>
                  <a:txBody>
                    <a:bodyPr/>
                    <a:lstStyle/>
                    <a:p>
                      <a:pPr algn="ctr"/>
                      <a:r>
                        <a:rPr lang="en-US" b="1" dirty="0"/>
                        <a:t>January :-Grocery and Ticket &amp; Bills</a:t>
                      </a:r>
                      <a:br>
                        <a:rPr lang="en-US" b="1" dirty="0"/>
                      </a:br>
                      <a:r>
                        <a:rPr lang="en-US" b="1" dirty="0"/>
                        <a:t>     February :-Entertainment and Grocery</a:t>
                      </a:r>
                      <a:br>
                        <a:rPr lang="en-US" b="1" dirty="0"/>
                      </a:br>
                      <a:r>
                        <a:rPr lang="en-US" b="1" dirty="0"/>
                        <a:t>     March  :-Grocery and Ticket &amp; Bills</a:t>
                      </a:r>
                      <a:br>
                        <a:rPr lang="en-US" b="1" dirty="0"/>
                      </a:br>
                      <a:r>
                        <a:rPr lang="en-US" b="1" dirty="0"/>
                        <a:t>     April :-Grocery and Miscellaneous</a:t>
                      </a:r>
                      <a:br>
                        <a:rPr lang="en-US" b="1" dirty="0"/>
                      </a:br>
                      <a:r>
                        <a:rPr lang="en-US" b="1" dirty="0"/>
                        <a:t>      May :-Grocery and Ticket &amp; Bills</a:t>
                      </a:r>
                      <a:br>
                        <a:rPr lang="en-US" b="1" dirty="0"/>
                      </a:br>
                      <a:r>
                        <a:rPr lang="en-US" b="1" dirty="0"/>
                        <a:t>     June :-Grocery and Shopping</a:t>
                      </a:r>
                      <a:br>
                        <a:rPr lang="en-US" dirty="0"/>
                      </a:br>
                      <a:r>
                        <a:rPr lang="en-US" sz="1400" dirty="0"/>
                        <a:t>(Depicted in Part-2 Task-3)</a:t>
                      </a:r>
                    </a:p>
                  </a:txBody>
                  <a:tcPr anchor="ctr"/>
                </a:tc>
                <a:extLst>
                  <a:ext uri="{0D108BD9-81ED-4DB2-BD59-A6C34878D82A}">
                    <a16:rowId xmlns:a16="http://schemas.microsoft.com/office/drawing/2014/main" val="2132482967"/>
                  </a:ext>
                </a:extLst>
              </a:tr>
              <a:tr h="647700">
                <a:tc>
                  <a:txBody>
                    <a:bodyPr/>
                    <a:lstStyle/>
                    <a:p>
                      <a:pPr marL="0" lvl="0" indent="0" algn="ctr">
                        <a:buFont typeface="+mj-lt"/>
                        <a:buNone/>
                      </a:pPr>
                      <a:r>
                        <a:rPr lang="en-US" sz="1400" dirty="0">
                          <a:latin typeface="+mn-lt"/>
                          <a:ea typeface="Verdana" panose="020B0604030504040204" pitchFamily="34" charset="0"/>
                        </a:rPr>
                        <a:t>Recommendations on how can Nitin increase his savings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t> Nitin can reduce the spend on Entertainment category , also online ordering of food which will help him increase his savings</a:t>
                      </a:r>
                    </a:p>
                  </a:txBody>
                  <a:tcPr anchor="ctr"/>
                </a:tc>
                <a:extLst>
                  <a:ext uri="{0D108BD9-81ED-4DB2-BD59-A6C34878D82A}">
                    <a16:rowId xmlns:a16="http://schemas.microsoft.com/office/drawing/2014/main" val="3936251906"/>
                  </a:ext>
                </a:extLst>
              </a:tr>
            </a:tbl>
          </a:graphicData>
        </a:graphic>
      </p:graphicFrame>
    </p:spTree>
    <p:extLst>
      <p:ext uri="{BB962C8B-B14F-4D97-AF65-F5344CB8AC3E}">
        <p14:creationId xmlns:p14="http://schemas.microsoft.com/office/powerpoint/2010/main" val="56093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Problem Statement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0" lvl="1" indent="0" algn="just">
              <a:spcBef>
                <a:spcPts val="800"/>
              </a:spcBef>
              <a:spcAft>
                <a:spcPts val="800"/>
              </a:spcAft>
              <a:buSzPct val="100000"/>
              <a:buNone/>
            </a:pPr>
            <a:r>
              <a:rPr lang="en-US" sz="2000" dirty="0">
                <a:solidFill>
                  <a:schemeClr val="tx1"/>
                </a:solidFill>
                <a:ea typeface="Verdana" panose="020B0604030504040204" pitchFamily="34" charset="0"/>
              </a:rPr>
              <a:t>Nitin works as a Graphic Designer in a new company. He earns Rs 15,000/- per month. He is planning to buy a scooter for his daily commute to the office. </a:t>
            </a:r>
          </a:p>
          <a:p>
            <a:pPr marL="0" lvl="1" indent="0" algn="just">
              <a:spcBef>
                <a:spcPts val="800"/>
              </a:spcBef>
              <a:spcAft>
                <a:spcPts val="800"/>
              </a:spcAft>
              <a:buSzPct val="100000"/>
              <a:buNone/>
            </a:pPr>
            <a:r>
              <a:rPr lang="en-US" sz="2000" dirty="0">
                <a:solidFill>
                  <a:schemeClr val="tx1"/>
                </a:solidFill>
                <a:ea typeface="Verdana" panose="020B0604030504040204" pitchFamily="34" charset="0"/>
              </a:rPr>
              <a:t>For the last couple of months, Nitin is not able to save at all for his scooter. His friend Ayush told him that he needed to figure out where most of the money goes and cut down that expense. </a:t>
            </a:r>
          </a:p>
          <a:p>
            <a:pPr marL="0" lvl="1" indent="0" algn="just">
              <a:spcBef>
                <a:spcPts val="800"/>
              </a:spcBef>
              <a:spcAft>
                <a:spcPts val="800"/>
              </a:spcAft>
              <a:buSzPct val="100000"/>
              <a:buNone/>
            </a:pPr>
            <a:r>
              <a:rPr lang="en-US" sz="2000" dirty="0">
                <a:solidFill>
                  <a:schemeClr val="tx1"/>
                </a:solidFill>
                <a:ea typeface="Verdana" panose="020B0604030504040204" pitchFamily="34" charset="0"/>
              </a:rPr>
              <a:t>Help Nitin increase his savings by removing some unnecessary expenses.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4447012" y="2934070"/>
            <a:ext cx="3297976" cy="989860"/>
          </a:xfrm>
        </p:spPr>
        <p:txBody>
          <a:bodyPr/>
          <a:lstStyle/>
          <a:p>
            <a:r>
              <a:rPr lang="en-US" sz="8800" dirty="0"/>
              <a:t>Part 1</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1</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lvl="0" indent="-285750">
              <a:spcBef>
                <a:spcPts val="600"/>
              </a:spcBef>
              <a:spcAft>
                <a:spcPts val="0"/>
              </a:spcAft>
              <a:buFont typeface="Arial" panose="020B0604020202020204" pitchFamily="34" charset="0"/>
              <a:buChar char="•"/>
            </a:pPr>
            <a:r>
              <a:rPr lang="en-US" sz="1600" dirty="0">
                <a:ea typeface="Verdana" panose="020B0604030504040204" pitchFamily="34" charset="0"/>
              </a:rPr>
              <a:t>How much is spent for each</a:t>
            </a:r>
            <a:r>
              <a:rPr lang="en-US" sz="1600" baseline="0" dirty="0">
                <a:ea typeface="Verdana" panose="020B0604030504040204" pitchFamily="34" charset="0"/>
              </a:rPr>
              <a:t> category (</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Visually represent the amount spent against each category is what percentage of the total expense amount (Pivot Chart)</a:t>
            </a:r>
          </a:p>
        </p:txBody>
      </p:sp>
      <p:pic>
        <p:nvPicPr>
          <p:cNvPr id="8" name="Picture 7">
            <a:extLst>
              <a:ext uri="{FF2B5EF4-FFF2-40B4-BE49-F238E27FC236}">
                <a16:creationId xmlns:a16="http://schemas.microsoft.com/office/drawing/2014/main" id="{D1BEA8DA-4962-C56C-1EC2-922CD99C8CFC}"/>
              </a:ext>
            </a:extLst>
          </p:cNvPr>
          <p:cNvPicPr>
            <a:picLocks noChangeAspect="1"/>
          </p:cNvPicPr>
          <p:nvPr/>
        </p:nvPicPr>
        <p:blipFill rotWithShape="1">
          <a:blip r:embed="rId3"/>
          <a:srcRect t="27832" r="38907" b="30226"/>
          <a:stretch/>
        </p:blipFill>
        <p:spPr>
          <a:xfrm>
            <a:off x="1737918" y="2363091"/>
            <a:ext cx="8264802" cy="3191653"/>
          </a:xfrm>
          <a:prstGeom prst="rect">
            <a:avLst/>
          </a:prstGeom>
        </p:spPr>
      </p:pic>
    </p:spTree>
    <p:extLst>
      <p:ext uri="{BB962C8B-B14F-4D97-AF65-F5344CB8AC3E}">
        <p14:creationId xmlns:p14="http://schemas.microsoft.com/office/powerpoint/2010/main" val="126593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2</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indent="-285750">
              <a:spcBef>
                <a:spcPts val="600"/>
              </a:spcBef>
              <a:spcAft>
                <a:spcPts val="0"/>
              </a:spcAft>
              <a:buFont typeface="Arial" panose="020B0604020202020204" pitchFamily="34" charset="0"/>
              <a:buChar char="•"/>
            </a:pPr>
            <a:r>
              <a:rPr lang="en-US" sz="1600" dirty="0">
                <a:ea typeface="Verdana" panose="020B0604030504040204" pitchFamily="34" charset="0"/>
              </a:rPr>
              <a:t>How much is spent on different items of</a:t>
            </a:r>
            <a:r>
              <a:rPr lang="en-US" sz="1600" baseline="0" dirty="0">
                <a:ea typeface="Verdana" panose="020B0604030504040204" pitchFamily="34" charset="0"/>
              </a:rPr>
              <a:t> each </a:t>
            </a:r>
            <a:r>
              <a:rPr lang="en-US" sz="1600" dirty="0">
                <a:ea typeface="Verdana" panose="020B0604030504040204" pitchFamily="34" charset="0"/>
              </a:rPr>
              <a:t>category (Pivot Table)</a:t>
            </a:r>
          </a:p>
          <a:p>
            <a:pPr marL="285750" indent="-285750">
              <a:spcBef>
                <a:spcPts val="600"/>
              </a:spcBef>
              <a:spcAft>
                <a:spcPts val="0"/>
              </a:spcAft>
              <a:buFont typeface="Arial" panose="020B0604020202020204" pitchFamily="34" charset="0"/>
              <a:buChar char="•"/>
            </a:pPr>
            <a:r>
              <a:rPr lang="en-US" sz="1600" dirty="0">
                <a:ea typeface="Verdana" panose="020B0604030504040204" pitchFamily="34" charset="0"/>
              </a:rPr>
              <a:t>Visually represent the amount spent on different items of </a:t>
            </a:r>
            <a:r>
              <a:rPr lang="en-US" sz="1600" b="1" dirty="0">
                <a:ea typeface="Verdana" panose="020B0604030504040204" pitchFamily="34" charset="0"/>
              </a:rPr>
              <a:t>Entertainment</a:t>
            </a:r>
            <a:r>
              <a:rPr lang="en-US" sz="1600" dirty="0">
                <a:ea typeface="Verdana" panose="020B0604030504040204" pitchFamily="34" charset="0"/>
              </a:rPr>
              <a:t> and </a:t>
            </a:r>
            <a:r>
              <a:rPr lang="en-US" sz="1600" b="1" kern="1200" dirty="0">
                <a:solidFill>
                  <a:schemeClr val="tx1"/>
                </a:solidFill>
                <a:ea typeface="Verdana" panose="020B0604030504040204" pitchFamily="34" charset="0"/>
                <a:cs typeface="+mn-cs"/>
              </a:rPr>
              <a:t>Tickets and bills</a:t>
            </a:r>
            <a:r>
              <a:rPr lang="en-US" sz="1600" dirty="0">
                <a:ea typeface="Verdana" panose="020B0604030504040204" pitchFamily="34" charset="0"/>
              </a:rPr>
              <a:t> category (Pivot Chart)</a:t>
            </a:r>
          </a:p>
        </p:txBody>
      </p:sp>
      <p:pic>
        <p:nvPicPr>
          <p:cNvPr id="4" name="Picture 3">
            <a:extLst>
              <a:ext uri="{FF2B5EF4-FFF2-40B4-BE49-F238E27FC236}">
                <a16:creationId xmlns:a16="http://schemas.microsoft.com/office/drawing/2014/main" id="{0958AE3E-04D4-E455-7005-072E1CDDF592}"/>
              </a:ext>
            </a:extLst>
          </p:cNvPr>
          <p:cNvPicPr>
            <a:picLocks noChangeAspect="1"/>
          </p:cNvPicPr>
          <p:nvPr/>
        </p:nvPicPr>
        <p:blipFill rotWithShape="1">
          <a:blip r:embed="rId3"/>
          <a:srcRect t="23301" r="10291" b="36828"/>
          <a:stretch/>
        </p:blipFill>
        <p:spPr>
          <a:xfrm>
            <a:off x="488272" y="2363091"/>
            <a:ext cx="10937289" cy="2734323"/>
          </a:xfrm>
          <a:prstGeom prst="rect">
            <a:avLst/>
          </a:prstGeom>
        </p:spPr>
      </p:pic>
    </p:spTree>
    <p:extLst>
      <p:ext uri="{BB962C8B-B14F-4D97-AF65-F5344CB8AC3E}">
        <p14:creationId xmlns:p14="http://schemas.microsoft.com/office/powerpoint/2010/main" val="138610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3</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kern="1200" dirty="0">
                <a:solidFill>
                  <a:schemeClr val="tx1"/>
                </a:solidFill>
                <a:ea typeface="Verdana" panose="020B0604030504040204" pitchFamily="34" charset="0"/>
                <a:cs typeface="+mn-cs"/>
              </a:rPr>
              <a:t>How many times money has been spent against different items of each category </a:t>
            </a:r>
            <a:r>
              <a:rPr lang="en-US" sz="1600" baseline="0" dirty="0">
                <a:ea typeface="Verdana" panose="020B0604030504040204" pitchFamily="34" charset="0"/>
              </a:rPr>
              <a:t>(</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Filter the data to display the data for </a:t>
            </a:r>
            <a:r>
              <a:rPr lang="en-US" sz="1600" b="1" dirty="0">
                <a:ea typeface="Verdana" panose="020B0604030504040204" pitchFamily="34" charset="0"/>
              </a:rPr>
              <a:t>Grocery</a:t>
            </a:r>
            <a:r>
              <a:rPr lang="en-US" sz="1600" dirty="0">
                <a:ea typeface="Verdana" panose="020B0604030504040204" pitchFamily="34" charset="0"/>
              </a:rPr>
              <a:t> items and </a:t>
            </a:r>
            <a:r>
              <a:rPr lang="en-US" sz="1600" b="1" dirty="0">
                <a:ea typeface="Verdana" panose="020B0604030504040204" pitchFamily="34" charset="0"/>
              </a:rPr>
              <a:t>Shopping</a:t>
            </a:r>
            <a:r>
              <a:rPr lang="en-US" sz="1600" dirty="0">
                <a:ea typeface="Verdana" panose="020B0604030504040204" pitchFamily="34" charset="0"/>
              </a:rPr>
              <a:t> items</a:t>
            </a:r>
          </a:p>
        </p:txBody>
      </p:sp>
      <p:pic>
        <p:nvPicPr>
          <p:cNvPr id="5" name="Picture 4">
            <a:extLst>
              <a:ext uri="{FF2B5EF4-FFF2-40B4-BE49-F238E27FC236}">
                <a16:creationId xmlns:a16="http://schemas.microsoft.com/office/drawing/2014/main" id="{F6497BC1-7F20-B5FD-414C-D2F93A8A2B7B}"/>
              </a:ext>
            </a:extLst>
          </p:cNvPr>
          <p:cNvPicPr>
            <a:picLocks noChangeAspect="1"/>
          </p:cNvPicPr>
          <p:nvPr/>
        </p:nvPicPr>
        <p:blipFill rotWithShape="1">
          <a:blip r:embed="rId3"/>
          <a:srcRect t="20971" r="47864" b="38382"/>
          <a:stretch/>
        </p:blipFill>
        <p:spPr>
          <a:xfrm>
            <a:off x="0" y="2122859"/>
            <a:ext cx="5587170" cy="2450239"/>
          </a:xfrm>
          <a:prstGeom prst="rect">
            <a:avLst/>
          </a:prstGeom>
        </p:spPr>
      </p:pic>
      <p:pic>
        <p:nvPicPr>
          <p:cNvPr id="10" name="Picture 9">
            <a:extLst>
              <a:ext uri="{FF2B5EF4-FFF2-40B4-BE49-F238E27FC236}">
                <a16:creationId xmlns:a16="http://schemas.microsoft.com/office/drawing/2014/main" id="{2FE8EC78-F0A8-BCEB-7757-6F38C1D82E37}"/>
              </a:ext>
            </a:extLst>
          </p:cNvPr>
          <p:cNvPicPr>
            <a:picLocks noChangeAspect="1"/>
          </p:cNvPicPr>
          <p:nvPr/>
        </p:nvPicPr>
        <p:blipFill rotWithShape="1">
          <a:blip r:embed="rId4"/>
          <a:srcRect t="20841" r="47864" b="40582"/>
          <a:stretch/>
        </p:blipFill>
        <p:spPr>
          <a:xfrm>
            <a:off x="5719398" y="2125041"/>
            <a:ext cx="5786063" cy="2408165"/>
          </a:xfrm>
          <a:prstGeom prst="rect">
            <a:avLst/>
          </a:prstGeom>
        </p:spPr>
      </p:pic>
    </p:spTree>
    <p:extLst>
      <p:ext uri="{BB962C8B-B14F-4D97-AF65-F5344CB8AC3E}">
        <p14:creationId xmlns:p14="http://schemas.microsoft.com/office/powerpoint/2010/main" val="391259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511547"/>
            <a:ext cx="9601200" cy="1653371"/>
          </a:xfrm>
        </p:spPr>
        <p:txBody>
          <a:bodyPr/>
          <a:lstStyle/>
          <a:p>
            <a:r>
              <a:rPr lang="en-US" dirty="0"/>
              <a:t>Part 1- Task 4</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488272" y="1303256"/>
            <a:ext cx="10764095" cy="898403"/>
          </a:xfrm>
        </p:spPr>
        <p:txBody>
          <a:bodyPr>
            <a:normAutofit/>
          </a:bodyPr>
          <a:lstStyle/>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What amount is spent on each </a:t>
            </a:r>
            <a:r>
              <a:rPr lang="en-US" sz="1600" b="0" dirty="0">
                <a:ea typeface="Verdana" panose="020B0604030504040204" pitchFamily="34" charset="0"/>
              </a:rPr>
              <a:t>item of the categories with </a:t>
            </a:r>
            <a:r>
              <a:rPr lang="en-US" sz="1600" b="1" dirty="0">
                <a:ea typeface="Verdana" panose="020B0604030504040204" pitchFamily="34" charset="0"/>
              </a:rPr>
              <a:t>highest</a:t>
            </a:r>
            <a:r>
              <a:rPr lang="en-US" sz="1600" b="0" dirty="0">
                <a:ea typeface="Verdana" panose="020B0604030504040204" pitchFamily="34" charset="0"/>
              </a:rPr>
              <a:t> and </a:t>
            </a:r>
            <a:r>
              <a:rPr lang="en-US" sz="1600" b="1" dirty="0">
                <a:ea typeface="Verdana" panose="020B0604030504040204" pitchFamily="34" charset="0"/>
              </a:rPr>
              <a:t>2</a:t>
            </a:r>
            <a:r>
              <a:rPr lang="en-US" sz="1600" b="1" baseline="30000" dirty="0">
                <a:ea typeface="Verdana" panose="020B0604030504040204" pitchFamily="34" charset="0"/>
              </a:rPr>
              <a:t>nd</a:t>
            </a:r>
            <a:r>
              <a:rPr lang="en-US" sz="1600" b="1" dirty="0">
                <a:ea typeface="Verdana" panose="020B0604030504040204" pitchFamily="34" charset="0"/>
              </a:rPr>
              <a:t> highest</a:t>
            </a:r>
            <a:r>
              <a:rPr lang="en-US" sz="1600" b="0" dirty="0">
                <a:ea typeface="Verdana" panose="020B0604030504040204" pitchFamily="34" charset="0"/>
              </a:rPr>
              <a:t> expense amount </a:t>
            </a:r>
            <a:r>
              <a:rPr lang="en-US" sz="1600" dirty="0">
                <a:ea typeface="Verdana" panose="020B0604030504040204" pitchFamily="34" charset="0"/>
              </a:rPr>
              <a:t>(Pivot Table)</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dirty="0">
                <a:ea typeface="Verdana" panose="020B0604030504040204" pitchFamily="34" charset="0"/>
              </a:rPr>
              <a:t>Visually represent the data with data bars </a:t>
            </a:r>
            <a:r>
              <a:rPr lang="en-US" sz="1600" baseline="0" dirty="0">
                <a:ea typeface="Verdana" panose="020B0604030504040204" pitchFamily="34" charset="0"/>
              </a:rPr>
              <a:t>(</a:t>
            </a:r>
            <a:r>
              <a:rPr lang="en-US" sz="1600" dirty="0">
                <a:ea typeface="Verdana" panose="020B0604030504040204" pitchFamily="34" charset="0"/>
              </a:rPr>
              <a:t>Conditional formatting)</a:t>
            </a:r>
          </a:p>
        </p:txBody>
      </p:sp>
      <p:pic>
        <p:nvPicPr>
          <p:cNvPr id="5" name="Picture 4">
            <a:extLst>
              <a:ext uri="{FF2B5EF4-FFF2-40B4-BE49-F238E27FC236}">
                <a16:creationId xmlns:a16="http://schemas.microsoft.com/office/drawing/2014/main" id="{3FA391C0-12AD-6F34-2AFD-224AF95ADFEF}"/>
              </a:ext>
            </a:extLst>
          </p:cNvPr>
          <p:cNvPicPr>
            <a:picLocks noChangeAspect="1"/>
          </p:cNvPicPr>
          <p:nvPr/>
        </p:nvPicPr>
        <p:blipFill rotWithShape="1">
          <a:blip r:embed="rId3"/>
          <a:srcRect t="20841" r="14879" b="38382"/>
          <a:stretch/>
        </p:blipFill>
        <p:spPr>
          <a:xfrm>
            <a:off x="488271" y="2450236"/>
            <a:ext cx="10938077" cy="2947387"/>
          </a:xfrm>
          <a:prstGeom prst="rect">
            <a:avLst/>
          </a:prstGeom>
        </p:spPr>
      </p:pic>
    </p:spTree>
    <p:extLst>
      <p:ext uri="{BB962C8B-B14F-4D97-AF65-F5344CB8AC3E}">
        <p14:creationId xmlns:p14="http://schemas.microsoft.com/office/powerpoint/2010/main" val="327423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368501" y="0"/>
            <a:ext cx="9779183" cy="1570038"/>
          </a:xfrm>
        </p:spPr>
        <p:txBody>
          <a:bodyPr/>
          <a:lstStyle/>
          <a:p>
            <a:r>
              <a:rPr lang="en-US" dirty="0"/>
              <a:t>Analysis Part 1</a:t>
            </a:r>
          </a:p>
        </p:txBody>
      </p:sp>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4276292504"/>
              </p:ext>
            </p:extLst>
          </p:nvPr>
        </p:nvGraphicFramePr>
        <p:xfrm>
          <a:off x="88769" y="1676015"/>
          <a:ext cx="11936628" cy="4564380"/>
        </p:xfrm>
        <a:graphic>
          <a:graphicData uri="http://schemas.openxmlformats.org/drawingml/2006/table">
            <a:tbl>
              <a:tblPr firstRow="1" bandRow="1">
                <a:tableStyleId>{69012ECD-51FC-41F1-AA8D-1B2483CD663E}</a:tableStyleId>
              </a:tblPr>
              <a:tblGrid>
                <a:gridCol w="5965802">
                  <a:extLst>
                    <a:ext uri="{9D8B030D-6E8A-4147-A177-3AD203B41FA5}">
                      <a16:colId xmlns:a16="http://schemas.microsoft.com/office/drawing/2014/main" val="2382218087"/>
                    </a:ext>
                  </a:extLst>
                </a:gridCol>
                <a:gridCol w="5970826">
                  <a:extLst>
                    <a:ext uri="{9D8B030D-6E8A-4147-A177-3AD203B41FA5}">
                      <a16:colId xmlns:a16="http://schemas.microsoft.com/office/drawing/2014/main" val="3953468724"/>
                    </a:ext>
                  </a:extLst>
                </a:gridCol>
              </a:tblGrid>
              <a:tr h="647700">
                <a:tc>
                  <a:txBody>
                    <a:bodyPr/>
                    <a:lstStyle/>
                    <a:p>
                      <a:pPr algn="ctr"/>
                      <a:r>
                        <a:rPr lang="en-US" sz="1800" dirty="0"/>
                        <a:t>Queries</a:t>
                      </a:r>
                    </a:p>
                  </a:txBody>
                  <a:tcPr anchor="ctr"/>
                </a:tc>
                <a:tc>
                  <a:txBody>
                    <a:bodyPr/>
                    <a:lstStyle/>
                    <a:p>
                      <a:pPr algn="ctr"/>
                      <a:r>
                        <a:rPr lang="en-US" sz="1800" dirty="0"/>
                        <a:t>Solution</a:t>
                      </a:r>
                    </a:p>
                  </a:txBody>
                  <a:tcPr anchor="ctr"/>
                </a:tc>
                <a:extLst>
                  <a:ext uri="{0D108BD9-81ED-4DB2-BD59-A6C34878D82A}">
                    <a16:rowId xmlns:a16="http://schemas.microsoft.com/office/drawing/2014/main" val="2857107962"/>
                  </a:ext>
                </a:extLst>
              </a:tr>
              <a:tr h="647700">
                <a:tc>
                  <a:txBody>
                    <a:bodyPr/>
                    <a:lstStyle/>
                    <a:p>
                      <a:pPr algn="ctr"/>
                      <a:r>
                        <a:rPr lang="en-US" sz="1400" dirty="0">
                          <a:latin typeface="+mn-lt"/>
                          <a:ea typeface="Verdana" panose="020B0604030504040204" pitchFamily="34" charset="0"/>
                        </a:rPr>
                        <a:t>The category with the highest expense amount </a:t>
                      </a:r>
                      <a:endParaRPr lang="en-US" sz="1400" dirty="0">
                        <a:latin typeface="+mn-lt"/>
                      </a:endParaRPr>
                    </a:p>
                  </a:txBody>
                  <a:tcPr anchor="ctr"/>
                </a:tc>
                <a:tc>
                  <a:txBody>
                    <a:bodyPr/>
                    <a:lstStyle/>
                    <a:p>
                      <a:pPr algn="ctr"/>
                      <a:r>
                        <a:rPr lang="en-US" b="1" dirty="0"/>
                        <a:t>Grocery </a:t>
                      </a:r>
                      <a:br>
                        <a:rPr lang="en-US" dirty="0"/>
                      </a:br>
                      <a:r>
                        <a:rPr lang="en-US" sz="1400" dirty="0"/>
                        <a:t>(Depicted in Part-1 Task-1)</a:t>
                      </a:r>
                    </a:p>
                  </a:txBody>
                  <a:tcPr anchor="ctr"/>
                </a:tc>
                <a:extLst>
                  <a:ext uri="{0D108BD9-81ED-4DB2-BD59-A6C34878D82A}">
                    <a16:rowId xmlns:a16="http://schemas.microsoft.com/office/drawing/2014/main" val="1671386868"/>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Total expense amount against entertainment and shopping</a:t>
                      </a:r>
                    </a:p>
                  </a:txBody>
                  <a:tcPr anchor="ctr"/>
                </a:tc>
                <a:tc>
                  <a:txBody>
                    <a:bodyPr/>
                    <a:lstStyle/>
                    <a:p>
                      <a:pPr algn="ctr"/>
                      <a:r>
                        <a:rPr lang="en-US" b="1" dirty="0"/>
                        <a:t>Entertainment – Rs. 1000/-</a:t>
                      </a:r>
                      <a:br>
                        <a:rPr lang="en-US" b="1" dirty="0"/>
                      </a:br>
                      <a:r>
                        <a:rPr lang="en-US" b="1" dirty="0"/>
                        <a:t>Shopping – Rs. 3500/-</a:t>
                      </a:r>
                      <a:br>
                        <a:rPr lang="en-US" dirty="0"/>
                      </a:br>
                      <a:r>
                        <a:rPr lang="en-US" sz="1400" dirty="0"/>
                        <a:t>(Depicted in Part-1 Task-2)</a:t>
                      </a:r>
                    </a:p>
                  </a:txBody>
                  <a:tcPr anchor="ctr"/>
                </a:tc>
                <a:extLst>
                  <a:ext uri="{0D108BD9-81ED-4DB2-BD59-A6C34878D82A}">
                    <a16:rowId xmlns:a16="http://schemas.microsoft.com/office/drawing/2014/main" val="380626418"/>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Number of times Nitin has ordered food online and the amount spent for it</a:t>
                      </a:r>
                    </a:p>
                  </a:txBody>
                  <a:tcPr anchor="ctr"/>
                </a:tc>
                <a:tc>
                  <a:txBody>
                    <a:bodyPr/>
                    <a:lstStyle/>
                    <a:p>
                      <a:pPr algn="ctr"/>
                      <a:r>
                        <a:rPr lang="en-US" b="1" dirty="0"/>
                        <a:t>Count – 4 times</a:t>
                      </a:r>
                      <a:br>
                        <a:rPr lang="en-US" b="1" dirty="0"/>
                      </a:br>
                      <a:r>
                        <a:rPr lang="en-US" b="1" dirty="0"/>
                        <a:t>Amount spent – Rs. 600/-</a:t>
                      </a:r>
                      <a:br>
                        <a:rPr lang="en-US" dirty="0"/>
                      </a:br>
                      <a:r>
                        <a:rPr lang="en-US" sz="1400" dirty="0"/>
                        <a:t>(Depicted in Part-1 Task-2 &amp; 3)</a:t>
                      </a:r>
                    </a:p>
                  </a:txBody>
                  <a:tcPr anchor="ctr"/>
                </a:tc>
                <a:extLst>
                  <a:ext uri="{0D108BD9-81ED-4DB2-BD59-A6C34878D82A}">
                    <a16:rowId xmlns:a16="http://schemas.microsoft.com/office/drawing/2014/main" val="2132482967"/>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Number of times Nitin has watched a movie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Count – 4 times</a:t>
                      </a:r>
                      <a:br>
                        <a:rPr lang="en-US" dirty="0"/>
                      </a:br>
                      <a:r>
                        <a:rPr lang="en-US" sz="1400" dirty="0"/>
                        <a:t>(Depicted in Part-1 Task-3)</a:t>
                      </a:r>
                    </a:p>
                  </a:txBody>
                  <a:tcPr anchor="ctr"/>
                </a:tc>
                <a:extLst>
                  <a:ext uri="{0D108BD9-81ED-4DB2-BD59-A6C34878D82A}">
                    <a16:rowId xmlns:a16="http://schemas.microsoft.com/office/drawing/2014/main" val="3936251906"/>
                  </a:ext>
                </a:extLst>
              </a:tr>
              <a:tr h="647700">
                <a:tc>
                  <a:txBody>
                    <a:bodyPr/>
                    <a:lstStyle/>
                    <a:p>
                      <a:pPr marL="0" lvl="2" indent="0" algn="ctr">
                        <a:spcAft>
                          <a:spcPts val="400"/>
                        </a:spcAft>
                        <a:buSzPct val="100000"/>
                        <a:buFont typeface="+mj-lt"/>
                        <a:buNone/>
                      </a:pPr>
                      <a:r>
                        <a:rPr lang="en-US" sz="1400" dirty="0">
                          <a:latin typeface="+mn-lt"/>
                          <a:ea typeface="Verdana" panose="020B0604030504040204" pitchFamily="34" charset="0"/>
                        </a:rPr>
                        <a:t>The less essential category that Nitin may remove to increase his savings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Entertainment – as we observe 7.4% of entire expense is being spent less essential category, by removing which the saving could be increased.</a:t>
                      </a:r>
                      <a:endParaRPr lang="en-US" sz="1400" dirty="0"/>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67816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4447012" y="2934070"/>
            <a:ext cx="3297976" cy="989860"/>
          </a:xfrm>
        </p:spPr>
        <p:txBody>
          <a:bodyPr/>
          <a:lstStyle/>
          <a:p>
            <a:r>
              <a:rPr lang="en-US" sz="8800" dirty="0"/>
              <a:t>Part 2</a:t>
            </a:r>
          </a:p>
        </p:txBody>
      </p:sp>
    </p:spTree>
    <p:extLst>
      <p:ext uri="{BB962C8B-B14F-4D97-AF65-F5344CB8AC3E}">
        <p14:creationId xmlns:p14="http://schemas.microsoft.com/office/powerpoint/2010/main" val="9629060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114</TotalTime>
  <Words>696</Words>
  <Application>Microsoft Office PowerPoint</Application>
  <PresentationFormat>Widescreen</PresentationFormat>
  <Paragraphs>76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Tenorite</vt:lpstr>
      <vt:lpstr>Verdana</vt:lpstr>
      <vt:lpstr>Custom</vt:lpstr>
      <vt:lpstr>Group Project - Analytics</vt:lpstr>
      <vt:lpstr>Problem Statement</vt:lpstr>
      <vt:lpstr>Part 1</vt:lpstr>
      <vt:lpstr>Part 1- Task 1</vt:lpstr>
      <vt:lpstr>Part 1- Task 2</vt:lpstr>
      <vt:lpstr>Part 1- Task 3</vt:lpstr>
      <vt:lpstr>Part 1- Task 4</vt:lpstr>
      <vt:lpstr>Analysis Part 1</vt:lpstr>
      <vt:lpstr>Part 2</vt:lpstr>
      <vt:lpstr>Part 2- Task 1</vt:lpstr>
      <vt:lpstr>Part 2- Task 2</vt:lpstr>
      <vt:lpstr>Part 2- Task 3</vt:lpstr>
      <vt:lpstr>Part 2- Task 4</vt:lpstr>
      <vt:lpstr>Part 2- Task 5</vt:lpstr>
      <vt:lpstr>Analysis Part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Sobhin Somraj</dc:creator>
  <cp:lastModifiedBy>Aditya Nandedkar</cp:lastModifiedBy>
  <cp:revision>2</cp:revision>
  <dcterms:created xsi:type="dcterms:W3CDTF">2024-07-09T07:59:17Z</dcterms:created>
  <dcterms:modified xsi:type="dcterms:W3CDTF">2024-07-09T16:15:07Z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