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6"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2" autoAdjust="0"/>
    <p:restoredTop sz="94660"/>
  </p:normalViewPr>
  <p:slideViewPr>
    <p:cSldViewPr snapToGrid="0">
      <p:cViewPr varScale="1">
        <p:scale>
          <a:sx n="68" d="100"/>
          <a:sy n="68" d="100"/>
        </p:scale>
        <p:origin x="90"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8/18/2020</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27854669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8/18/2020</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5732047"/>
      </p:ext>
    </p:extLst>
  </p:cSld>
  <p:clrMap bg1="lt1" tx1="dk1" bg2="lt2" tx2="dk2" accent1="accent1" accent2="accent2" accent3="accent3" accent4="accent4" accent5="accent5" accent6="accent6" hlink="hlink" folHlink="folHlink"/>
  <p:sldLayoutIdLst>
    <p:sldLayoutId id="2147483771" r:id="rId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5.jpg"/><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8.jpg"/><Relationship Id="rId4" Type="http://schemas.openxmlformats.org/officeDocument/2006/relationships/image" Target="../media/image17.jp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09"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253714F7-1A16-4008-8828-E8C69E54F1B4}"/>
              </a:ext>
            </a:extLst>
          </p:cNvPr>
          <p:cNvSpPr>
            <a:spLocks noGrp="1"/>
          </p:cNvSpPr>
          <p:nvPr>
            <p:ph type="ctrTitle"/>
          </p:nvPr>
        </p:nvSpPr>
        <p:spPr>
          <a:xfrm>
            <a:off x="6090045" y="1346200"/>
            <a:ext cx="5624118" cy="3284538"/>
          </a:xfrm>
        </p:spPr>
        <p:txBody>
          <a:bodyPr anchor="b">
            <a:normAutofit/>
          </a:bodyPr>
          <a:lstStyle/>
          <a:p>
            <a:r>
              <a:rPr lang="en-GB" dirty="0" err="1"/>
              <a:t>Caffe_Talk</a:t>
            </a:r>
            <a:endParaRPr lang="en-GB" dirty="0"/>
          </a:p>
        </p:txBody>
      </p:sp>
      <p:sp>
        <p:nvSpPr>
          <p:cNvPr id="3" name="Subtitle 2">
            <a:extLst>
              <a:ext uri="{FF2B5EF4-FFF2-40B4-BE49-F238E27FC236}">
                <a16:creationId xmlns:a16="http://schemas.microsoft.com/office/drawing/2014/main" id="{EFB020EF-3639-454E-9B20-14EE4C1F49FD}"/>
              </a:ext>
            </a:extLst>
          </p:cNvPr>
          <p:cNvSpPr>
            <a:spLocks noGrp="1"/>
          </p:cNvSpPr>
          <p:nvPr>
            <p:ph type="subTitle" idx="1"/>
          </p:nvPr>
        </p:nvSpPr>
        <p:spPr>
          <a:xfrm>
            <a:off x="5638802" y="4450330"/>
            <a:ext cx="5967436" cy="1150937"/>
          </a:xfrm>
        </p:spPr>
        <p:txBody>
          <a:bodyPr anchor="t">
            <a:normAutofit/>
          </a:bodyPr>
          <a:lstStyle/>
          <a:p>
            <a:r>
              <a:rPr lang="en-GB" sz="2000" dirty="0"/>
              <a:t>Mobile Application Development Project</a:t>
            </a:r>
          </a:p>
        </p:txBody>
      </p:sp>
      <p:sp>
        <p:nvSpPr>
          <p:cNvPr id="33" name="Freeform: Shape 32">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983837"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34">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133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7" name="Freeform: Shape 36">
            <a:extLst>
              <a:ext uri="{FF2B5EF4-FFF2-40B4-BE49-F238E27FC236}">
                <a16:creationId xmlns:a16="http://schemas.microsoft.com/office/drawing/2014/main" id="{23C71129-3300-4933-9311-C991EE779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5421"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79305B3E-2AED-4A0E-B1FC-7BF4F2B91423}"/>
              </a:ext>
            </a:extLst>
          </p:cNvPr>
          <p:cNvPicPr>
            <a:picLocks noChangeAspect="1"/>
          </p:cNvPicPr>
          <p:nvPr/>
        </p:nvPicPr>
        <p:blipFill rotWithShape="1">
          <a:blip r:embed="rId2"/>
          <a:srcRect r="2275" b="-3"/>
          <a:stretch/>
        </p:blipFill>
        <p:spPr>
          <a:xfrm>
            <a:off x="153" y="10"/>
            <a:ext cx="4705281" cy="3406578"/>
          </a:xfrm>
          <a:custGeom>
            <a:avLst/>
            <a:gdLst/>
            <a:ahLst/>
            <a:cxnLst/>
            <a:rect l="l" t="t" r="r" b="b"/>
            <a:pathLst>
              <a:path w="4705281" h="3387852">
                <a:moveTo>
                  <a:pt x="0" y="0"/>
                </a:moveTo>
                <a:lnTo>
                  <a:pt x="1214365" y="0"/>
                </a:lnTo>
                <a:lnTo>
                  <a:pt x="1994531" y="0"/>
                </a:lnTo>
                <a:lnTo>
                  <a:pt x="3087764" y="0"/>
                </a:lnTo>
                <a:lnTo>
                  <a:pt x="3109888" y="14997"/>
                </a:lnTo>
                <a:cubicBezTo>
                  <a:pt x="4072853" y="708413"/>
                  <a:pt x="4637299" y="1928213"/>
                  <a:pt x="4704093" y="3337395"/>
                </a:cubicBezTo>
                <a:lnTo>
                  <a:pt x="4705281" y="3387852"/>
                </a:lnTo>
                <a:lnTo>
                  <a:pt x="0" y="3387852"/>
                </a:lnTo>
                <a:close/>
              </a:path>
            </a:pathLst>
          </a:custGeom>
        </p:spPr>
      </p:pic>
      <p:pic>
        <p:nvPicPr>
          <p:cNvPr id="7" name="Picture 6" descr="A close up of a logo&#10;&#10;Description automatically generated">
            <a:extLst>
              <a:ext uri="{FF2B5EF4-FFF2-40B4-BE49-F238E27FC236}">
                <a16:creationId xmlns:a16="http://schemas.microsoft.com/office/drawing/2014/main" id="{A88603BC-33F0-41CC-A17B-508B49B6F94C}"/>
              </a:ext>
            </a:extLst>
          </p:cNvPr>
          <p:cNvPicPr>
            <a:picLocks noChangeAspect="1"/>
          </p:cNvPicPr>
          <p:nvPr/>
        </p:nvPicPr>
        <p:blipFill rotWithShape="1">
          <a:blip r:embed="rId3"/>
          <a:srcRect l="10181" r="12725" b="-1"/>
          <a:stretch/>
        </p:blipFill>
        <p:spPr>
          <a:xfrm>
            <a:off x="20" y="3451412"/>
            <a:ext cx="4710767" cy="3406588"/>
          </a:xfrm>
          <a:custGeom>
            <a:avLst/>
            <a:gdLst/>
            <a:ahLst/>
            <a:cxnLst/>
            <a:rect l="l" t="t" r="r" b="b"/>
            <a:pathLst>
              <a:path w="4710787" h="3387852">
                <a:moveTo>
                  <a:pt x="0" y="0"/>
                </a:moveTo>
                <a:lnTo>
                  <a:pt x="4707219" y="0"/>
                </a:lnTo>
                <a:lnTo>
                  <a:pt x="4710787" y="151508"/>
                </a:lnTo>
                <a:cubicBezTo>
                  <a:pt x="4710787" y="1498983"/>
                  <a:pt x="3782062" y="2132691"/>
                  <a:pt x="2836437" y="2904666"/>
                </a:cubicBezTo>
                <a:cubicBezTo>
                  <a:pt x="2664234" y="3045249"/>
                  <a:pt x="2493607" y="3182960"/>
                  <a:pt x="2319789" y="3310451"/>
                </a:cubicBezTo>
                <a:lnTo>
                  <a:pt x="2208033" y="3387852"/>
                </a:lnTo>
                <a:lnTo>
                  <a:pt x="1994531" y="3387852"/>
                </a:lnTo>
                <a:lnTo>
                  <a:pt x="1214365" y="3387852"/>
                </a:lnTo>
                <a:lnTo>
                  <a:pt x="0" y="3387852"/>
                </a:lnTo>
                <a:close/>
              </a:path>
            </a:pathLst>
          </a:custGeom>
        </p:spPr>
      </p:pic>
      <p:sp>
        <p:nvSpPr>
          <p:cNvPr id="5" name="TextBox 4">
            <a:extLst>
              <a:ext uri="{FF2B5EF4-FFF2-40B4-BE49-F238E27FC236}">
                <a16:creationId xmlns:a16="http://schemas.microsoft.com/office/drawing/2014/main" id="{BBFB5BD3-2A8B-45E2-ADA2-95AFA10E7C49}"/>
              </a:ext>
            </a:extLst>
          </p:cNvPr>
          <p:cNvSpPr txBox="1"/>
          <p:nvPr/>
        </p:nvSpPr>
        <p:spPr>
          <a:xfrm>
            <a:off x="7774676" y="6488668"/>
            <a:ext cx="4301655" cy="369332"/>
          </a:xfrm>
          <a:prstGeom prst="rect">
            <a:avLst/>
          </a:prstGeom>
          <a:noFill/>
        </p:spPr>
        <p:txBody>
          <a:bodyPr wrap="square" rtlCol="0">
            <a:spAutoFit/>
          </a:bodyPr>
          <a:lstStyle/>
          <a:p>
            <a:pPr lvl="0">
              <a:spcBef>
                <a:spcPts val="480"/>
              </a:spcBef>
              <a:buClr>
                <a:schemeClr val="dk1"/>
              </a:buClr>
              <a:buSzPts val="2400"/>
            </a:pPr>
            <a:r>
              <a:rPr lang="en-GB" dirty="0">
                <a:latin typeface="Calibri"/>
                <a:ea typeface="Calibri"/>
                <a:cs typeface="Calibri"/>
                <a:sym typeface="Calibri"/>
              </a:rPr>
              <a:t>National Institute of Business Management</a:t>
            </a:r>
            <a:endParaRPr lang="en-GB" dirty="0"/>
          </a:p>
        </p:txBody>
      </p:sp>
    </p:spTree>
    <p:extLst>
      <p:ext uri="{BB962C8B-B14F-4D97-AF65-F5344CB8AC3E}">
        <p14:creationId xmlns:p14="http://schemas.microsoft.com/office/powerpoint/2010/main" val="273341712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714F7-1A16-4008-8828-E8C69E54F1B4}"/>
              </a:ext>
            </a:extLst>
          </p:cNvPr>
          <p:cNvSpPr>
            <a:spLocks noGrp="1"/>
          </p:cNvSpPr>
          <p:nvPr>
            <p:ph type="ctrTitle"/>
          </p:nvPr>
        </p:nvSpPr>
        <p:spPr>
          <a:xfrm>
            <a:off x="5050386" y="241461"/>
            <a:ext cx="6711554" cy="1606050"/>
          </a:xfrm>
        </p:spPr>
        <p:txBody>
          <a:bodyPr anchor="b">
            <a:noAutofit/>
          </a:bodyPr>
          <a:lstStyle/>
          <a:p>
            <a:r>
              <a:rPr lang="en-GB" sz="4000" dirty="0" err="1">
                <a:latin typeface="Centaur" panose="02030504050205020304" pitchFamily="18" charset="0"/>
              </a:rPr>
              <a:t>Caffe_Talk</a:t>
            </a:r>
            <a:br>
              <a:rPr lang="en-GB" sz="4000" dirty="0">
                <a:latin typeface="Centaur" panose="02030504050205020304" pitchFamily="18" charset="0"/>
              </a:rPr>
            </a:br>
            <a:r>
              <a:rPr lang="en-GB" sz="4000" dirty="0">
                <a:latin typeface="Centaur" panose="02030504050205020304" pitchFamily="18" charset="0"/>
              </a:rPr>
              <a:t>		Admin Login</a:t>
            </a:r>
          </a:p>
        </p:txBody>
      </p:sp>
      <p:pic>
        <p:nvPicPr>
          <p:cNvPr id="4" name="Picture 3">
            <a:extLst>
              <a:ext uri="{FF2B5EF4-FFF2-40B4-BE49-F238E27FC236}">
                <a16:creationId xmlns:a16="http://schemas.microsoft.com/office/drawing/2014/main" id="{79305B3E-2AED-4A0E-B1FC-7BF4F2B91423}"/>
              </a:ext>
            </a:extLst>
          </p:cNvPr>
          <p:cNvPicPr>
            <a:picLocks noChangeAspect="1"/>
          </p:cNvPicPr>
          <p:nvPr/>
        </p:nvPicPr>
        <p:blipFill rotWithShape="1">
          <a:blip r:embed="rId2"/>
          <a:srcRect r="2275" b="-3"/>
          <a:stretch/>
        </p:blipFill>
        <p:spPr>
          <a:xfrm>
            <a:off x="152" y="-1"/>
            <a:ext cx="5050234" cy="6858001"/>
          </a:xfrm>
          <a:custGeom>
            <a:avLst/>
            <a:gdLst/>
            <a:ahLst/>
            <a:cxnLst/>
            <a:rect l="l" t="t" r="r" b="b"/>
            <a:pathLst>
              <a:path w="4705281" h="3387852">
                <a:moveTo>
                  <a:pt x="0" y="0"/>
                </a:moveTo>
                <a:lnTo>
                  <a:pt x="1214365" y="0"/>
                </a:lnTo>
                <a:lnTo>
                  <a:pt x="1994531" y="0"/>
                </a:lnTo>
                <a:lnTo>
                  <a:pt x="3087764" y="0"/>
                </a:lnTo>
                <a:lnTo>
                  <a:pt x="3109888" y="14997"/>
                </a:lnTo>
                <a:cubicBezTo>
                  <a:pt x="4072853" y="708413"/>
                  <a:pt x="4637299" y="1928213"/>
                  <a:pt x="4704093" y="3337395"/>
                </a:cubicBezTo>
                <a:lnTo>
                  <a:pt x="4705281" y="3387852"/>
                </a:lnTo>
                <a:lnTo>
                  <a:pt x="0" y="3387852"/>
                </a:lnTo>
                <a:close/>
              </a:path>
            </a:pathLst>
          </a:custGeom>
        </p:spPr>
      </p:pic>
      <p:pic>
        <p:nvPicPr>
          <p:cNvPr id="20" name="Picture 19" descr="A screenshot of a cell phone&#10;&#10;Description automatically generated">
            <a:extLst>
              <a:ext uri="{FF2B5EF4-FFF2-40B4-BE49-F238E27FC236}">
                <a16:creationId xmlns:a16="http://schemas.microsoft.com/office/drawing/2014/main" id="{3786F949-8621-4CBF-9DDB-323D3F86ECCC}"/>
              </a:ext>
            </a:extLst>
          </p:cNvPr>
          <p:cNvPicPr>
            <a:picLocks noChangeAspect="1"/>
          </p:cNvPicPr>
          <p:nvPr/>
        </p:nvPicPr>
        <p:blipFill rotWithShape="1">
          <a:blip r:embed="rId3"/>
          <a:srcRect t="6498"/>
          <a:stretch/>
        </p:blipFill>
        <p:spPr>
          <a:xfrm rot="163466">
            <a:off x="8468566" y="1075130"/>
            <a:ext cx="3334770" cy="554321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2" name="Subtitle 2">
            <a:extLst>
              <a:ext uri="{FF2B5EF4-FFF2-40B4-BE49-F238E27FC236}">
                <a16:creationId xmlns:a16="http://schemas.microsoft.com/office/drawing/2014/main" id="{518715AA-0AE1-4E9F-9316-9BDB8A8105BB}"/>
              </a:ext>
            </a:extLst>
          </p:cNvPr>
          <p:cNvSpPr>
            <a:spLocks noGrp="1"/>
          </p:cNvSpPr>
          <p:nvPr>
            <p:ph type="subTitle" idx="1"/>
          </p:nvPr>
        </p:nvSpPr>
        <p:spPr>
          <a:xfrm>
            <a:off x="4688602" y="2166425"/>
            <a:ext cx="4103703" cy="4308400"/>
          </a:xfrm>
        </p:spPr>
        <p:txBody>
          <a:bodyPr anchor="t">
            <a:noAutofit/>
          </a:bodyPr>
          <a:lstStyle/>
          <a:p>
            <a:pPr marL="285750" indent="-285750">
              <a:buFont typeface="Wingdings" panose="05000000000000000000" pitchFamily="2" charset="2"/>
              <a:buChar char="v"/>
            </a:pPr>
            <a:r>
              <a:rPr lang="en-GB" sz="1600" dirty="0">
                <a:latin typeface="Calibri" panose="020F0502020204030204" pitchFamily="34" charset="0"/>
                <a:cs typeface="Calibri" panose="020F0502020204030204" pitchFamily="34" charset="0"/>
              </a:rPr>
              <a:t>Admin must give username &amp; password. When his/her login is successfully.</a:t>
            </a:r>
          </a:p>
          <a:p>
            <a:pPr marL="285750" indent="-285750">
              <a:buFont typeface="Wingdings" panose="05000000000000000000" pitchFamily="2" charset="2"/>
              <a:buChar char="v"/>
            </a:pPr>
            <a:r>
              <a:rPr lang="en-GB" sz="1600" dirty="0">
                <a:latin typeface="Calibri" panose="020F0502020204030204" pitchFamily="34" charset="0"/>
                <a:cs typeface="Calibri" panose="020F0502020204030204" pitchFamily="34" charset="0"/>
              </a:rPr>
              <a:t> Either shows “Unrecognized Admin Login” message.</a:t>
            </a:r>
          </a:p>
          <a:p>
            <a:endParaRPr lang="en-GB" sz="1500" dirty="0">
              <a:latin typeface="Calibri" panose="020F0502020204030204" pitchFamily="34" charset="0"/>
              <a:cs typeface="Calibri" panose="020F0502020204030204" pitchFamily="34" charset="0"/>
            </a:endParaRPr>
          </a:p>
        </p:txBody>
      </p:sp>
      <p:pic>
        <p:nvPicPr>
          <p:cNvPr id="12" name="Picture 11" descr="A screenshot of a cell phone&#10;&#10;Description automatically generated">
            <a:extLst>
              <a:ext uri="{FF2B5EF4-FFF2-40B4-BE49-F238E27FC236}">
                <a16:creationId xmlns:a16="http://schemas.microsoft.com/office/drawing/2014/main" id="{E0599947-7AAD-4E1B-A3A3-DD383137CC88}"/>
              </a:ext>
            </a:extLst>
          </p:cNvPr>
          <p:cNvPicPr>
            <a:picLocks noChangeAspect="1"/>
          </p:cNvPicPr>
          <p:nvPr/>
        </p:nvPicPr>
        <p:blipFill rotWithShape="1">
          <a:blip r:embed="rId4"/>
          <a:srcRect t="5744"/>
          <a:stretch/>
        </p:blipFill>
        <p:spPr>
          <a:xfrm>
            <a:off x="154748" y="537028"/>
            <a:ext cx="3699801" cy="619964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5049596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9305B3E-2AED-4A0E-B1FC-7BF4F2B91423}"/>
              </a:ext>
            </a:extLst>
          </p:cNvPr>
          <p:cNvPicPr>
            <a:picLocks noChangeAspect="1"/>
          </p:cNvPicPr>
          <p:nvPr/>
        </p:nvPicPr>
        <p:blipFill rotWithShape="1">
          <a:blip r:embed="rId2"/>
          <a:srcRect r="2275" b="-3"/>
          <a:stretch/>
        </p:blipFill>
        <p:spPr>
          <a:xfrm>
            <a:off x="-13912" y="0"/>
            <a:ext cx="5624118" cy="6858000"/>
          </a:xfrm>
          <a:custGeom>
            <a:avLst/>
            <a:gdLst/>
            <a:ahLst/>
            <a:cxnLst/>
            <a:rect l="l" t="t" r="r" b="b"/>
            <a:pathLst>
              <a:path w="4705281" h="3387852">
                <a:moveTo>
                  <a:pt x="0" y="0"/>
                </a:moveTo>
                <a:lnTo>
                  <a:pt x="1214365" y="0"/>
                </a:lnTo>
                <a:lnTo>
                  <a:pt x="1994531" y="0"/>
                </a:lnTo>
                <a:lnTo>
                  <a:pt x="3087764" y="0"/>
                </a:lnTo>
                <a:lnTo>
                  <a:pt x="3109888" y="14997"/>
                </a:lnTo>
                <a:cubicBezTo>
                  <a:pt x="4072853" y="708413"/>
                  <a:pt x="4637299" y="1928213"/>
                  <a:pt x="4704093" y="3337395"/>
                </a:cubicBezTo>
                <a:lnTo>
                  <a:pt x="4705281" y="3387852"/>
                </a:lnTo>
                <a:lnTo>
                  <a:pt x="0" y="3387852"/>
                </a:lnTo>
                <a:close/>
              </a:path>
            </a:pathLst>
          </a:custGeom>
        </p:spPr>
      </p:pic>
      <p:sp>
        <p:nvSpPr>
          <p:cNvPr id="21" name="Subtitle 2">
            <a:extLst>
              <a:ext uri="{FF2B5EF4-FFF2-40B4-BE49-F238E27FC236}">
                <a16:creationId xmlns:a16="http://schemas.microsoft.com/office/drawing/2014/main" id="{90EC0EB1-68A1-46E1-AAFC-FFEE55E182C6}"/>
              </a:ext>
            </a:extLst>
          </p:cNvPr>
          <p:cNvSpPr>
            <a:spLocks noGrp="1"/>
          </p:cNvSpPr>
          <p:nvPr>
            <p:ph type="subTitle" idx="1"/>
          </p:nvPr>
        </p:nvSpPr>
        <p:spPr>
          <a:xfrm>
            <a:off x="5564874" y="1847511"/>
            <a:ext cx="6627126" cy="3626197"/>
          </a:xfrm>
        </p:spPr>
        <p:txBody>
          <a:bodyPr anchor="t">
            <a:noAutofit/>
          </a:bodyPr>
          <a:lstStyle/>
          <a:p>
            <a:endParaRPr lang="en-GB" sz="1600" dirty="0">
              <a:latin typeface="Calibri" panose="020F0502020204030204" pitchFamily="34" charset="0"/>
              <a:cs typeface="Calibri" panose="020F0502020204030204" pitchFamily="34" charset="0"/>
            </a:endParaRPr>
          </a:p>
          <a:p>
            <a:endParaRPr lang="en-GB" sz="1600" dirty="0">
              <a:latin typeface="Calibri" panose="020F0502020204030204" pitchFamily="34" charset="0"/>
              <a:cs typeface="Calibri" panose="020F0502020204030204" pitchFamily="34" charset="0"/>
            </a:endParaRPr>
          </a:p>
          <a:p>
            <a:endParaRPr lang="en-GB"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GB" sz="1600" dirty="0">
                <a:latin typeface="Calibri" panose="020F0502020204030204" pitchFamily="34" charset="0"/>
                <a:cs typeface="Calibri" panose="020F0502020204030204" pitchFamily="34" charset="0"/>
              </a:rPr>
              <a:t>Admin can view customer, order, income details in </a:t>
            </a:r>
            <a:r>
              <a:rPr lang="en-GB" sz="1600" dirty="0" err="1">
                <a:latin typeface="Calibri" panose="020F0502020204030204" pitchFamily="34" charset="0"/>
                <a:cs typeface="Calibri" panose="020F0502020204030204" pitchFamily="34" charset="0"/>
              </a:rPr>
              <a:t>caffe_talk</a:t>
            </a:r>
            <a:r>
              <a:rPr lang="en-GB" sz="1600" dirty="0">
                <a:latin typeface="Calibri" panose="020F0502020204030204" pitchFamily="34" charset="0"/>
                <a:cs typeface="Calibri" panose="020F0502020204030204" pitchFamily="34" charset="0"/>
              </a:rPr>
              <a:t>.</a:t>
            </a:r>
          </a:p>
        </p:txBody>
      </p:sp>
      <p:pic>
        <p:nvPicPr>
          <p:cNvPr id="19" name="Picture 18" descr="A screenshot of a cell phone&#10;&#10;Description automatically generated">
            <a:extLst>
              <a:ext uri="{FF2B5EF4-FFF2-40B4-BE49-F238E27FC236}">
                <a16:creationId xmlns:a16="http://schemas.microsoft.com/office/drawing/2014/main" id="{591C8D4B-FA4C-4760-A76D-723FE886D481}"/>
              </a:ext>
            </a:extLst>
          </p:cNvPr>
          <p:cNvPicPr>
            <a:picLocks noChangeAspect="1"/>
          </p:cNvPicPr>
          <p:nvPr/>
        </p:nvPicPr>
        <p:blipFill rotWithShape="1">
          <a:blip r:embed="rId3"/>
          <a:srcRect t="4923"/>
          <a:stretch/>
        </p:blipFill>
        <p:spPr>
          <a:xfrm>
            <a:off x="171962" y="140673"/>
            <a:ext cx="3857625" cy="652037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6" name="Title 1">
            <a:extLst>
              <a:ext uri="{FF2B5EF4-FFF2-40B4-BE49-F238E27FC236}">
                <a16:creationId xmlns:a16="http://schemas.microsoft.com/office/drawing/2014/main" id="{4BA4F1BE-237C-4B1A-BB84-7885D34E9A84}"/>
              </a:ext>
            </a:extLst>
          </p:cNvPr>
          <p:cNvSpPr>
            <a:spLocks noGrp="1"/>
          </p:cNvSpPr>
          <p:nvPr>
            <p:ph type="ctrTitle"/>
          </p:nvPr>
        </p:nvSpPr>
        <p:spPr>
          <a:xfrm>
            <a:off x="4965958" y="159964"/>
            <a:ext cx="6711554" cy="1606050"/>
          </a:xfrm>
        </p:spPr>
        <p:txBody>
          <a:bodyPr anchor="b">
            <a:noAutofit/>
          </a:bodyPr>
          <a:lstStyle/>
          <a:p>
            <a:r>
              <a:rPr lang="en-GB" sz="4000" dirty="0">
                <a:latin typeface="Centaur" panose="02030504050205020304" pitchFamily="18" charset="0"/>
              </a:rPr>
              <a:t>		Admin UI</a:t>
            </a:r>
          </a:p>
        </p:txBody>
      </p:sp>
    </p:spTree>
    <p:extLst>
      <p:ext uri="{BB962C8B-B14F-4D97-AF65-F5344CB8AC3E}">
        <p14:creationId xmlns:p14="http://schemas.microsoft.com/office/powerpoint/2010/main" val="12744978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714F7-1A16-4008-8828-E8C69E54F1B4}"/>
              </a:ext>
            </a:extLst>
          </p:cNvPr>
          <p:cNvSpPr>
            <a:spLocks noGrp="1"/>
          </p:cNvSpPr>
          <p:nvPr>
            <p:ph type="ctrTitle"/>
          </p:nvPr>
        </p:nvSpPr>
        <p:spPr>
          <a:xfrm>
            <a:off x="4521896" y="-506441"/>
            <a:ext cx="7763203" cy="1416484"/>
          </a:xfrm>
        </p:spPr>
        <p:txBody>
          <a:bodyPr anchor="b">
            <a:noAutofit/>
          </a:bodyPr>
          <a:lstStyle/>
          <a:p>
            <a:r>
              <a:rPr lang="en-GB" sz="4000" dirty="0">
                <a:latin typeface="Centaur" panose="02030504050205020304" pitchFamily="18" charset="0"/>
              </a:rPr>
              <a:t>View Customers, Orders &amp; Incomes</a:t>
            </a:r>
          </a:p>
        </p:txBody>
      </p:sp>
      <p:pic>
        <p:nvPicPr>
          <p:cNvPr id="4" name="Picture 3">
            <a:extLst>
              <a:ext uri="{FF2B5EF4-FFF2-40B4-BE49-F238E27FC236}">
                <a16:creationId xmlns:a16="http://schemas.microsoft.com/office/drawing/2014/main" id="{79305B3E-2AED-4A0E-B1FC-7BF4F2B91423}"/>
              </a:ext>
            </a:extLst>
          </p:cNvPr>
          <p:cNvPicPr>
            <a:picLocks noChangeAspect="1"/>
          </p:cNvPicPr>
          <p:nvPr/>
        </p:nvPicPr>
        <p:blipFill rotWithShape="1">
          <a:blip r:embed="rId2"/>
          <a:srcRect r="2275" b="-3"/>
          <a:stretch/>
        </p:blipFill>
        <p:spPr>
          <a:xfrm>
            <a:off x="-13912" y="0"/>
            <a:ext cx="5624118" cy="6858000"/>
          </a:xfrm>
          <a:custGeom>
            <a:avLst/>
            <a:gdLst/>
            <a:ahLst/>
            <a:cxnLst/>
            <a:rect l="l" t="t" r="r" b="b"/>
            <a:pathLst>
              <a:path w="4705281" h="3387852">
                <a:moveTo>
                  <a:pt x="0" y="0"/>
                </a:moveTo>
                <a:lnTo>
                  <a:pt x="1214365" y="0"/>
                </a:lnTo>
                <a:lnTo>
                  <a:pt x="1994531" y="0"/>
                </a:lnTo>
                <a:lnTo>
                  <a:pt x="3087764" y="0"/>
                </a:lnTo>
                <a:lnTo>
                  <a:pt x="3109888" y="14997"/>
                </a:lnTo>
                <a:cubicBezTo>
                  <a:pt x="4072853" y="708413"/>
                  <a:pt x="4637299" y="1928213"/>
                  <a:pt x="4704093" y="3337395"/>
                </a:cubicBezTo>
                <a:lnTo>
                  <a:pt x="4705281" y="3387852"/>
                </a:lnTo>
                <a:lnTo>
                  <a:pt x="0" y="3387852"/>
                </a:lnTo>
                <a:close/>
              </a:path>
            </a:pathLst>
          </a:custGeom>
        </p:spPr>
      </p:pic>
      <p:pic>
        <p:nvPicPr>
          <p:cNvPr id="9" name="Picture 8" descr="A screenshot of a cell phone&#10;&#10;Description automatically generated">
            <a:extLst>
              <a:ext uri="{FF2B5EF4-FFF2-40B4-BE49-F238E27FC236}">
                <a16:creationId xmlns:a16="http://schemas.microsoft.com/office/drawing/2014/main" id="{A9EC0A43-9DE4-4551-83A6-0C095C14AFCC}"/>
              </a:ext>
            </a:extLst>
          </p:cNvPr>
          <p:cNvPicPr>
            <a:picLocks noChangeAspect="1"/>
          </p:cNvPicPr>
          <p:nvPr/>
        </p:nvPicPr>
        <p:blipFill rotWithShape="1">
          <a:blip r:embed="rId3"/>
          <a:srcRect t="4513"/>
          <a:stretch/>
        </p:blipFill>
        <p:spPr>
          <a:xfrm>
            <a:off x="406726" y="559624"/>
            <a:ext cx="3619377" cy="612648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5" name="Picture 4" descr="A screenshot of a cell phone&#10;&#10;Description automatically generated">
            <a:extLst>
              <a:ext uri="{FF2B5EF4-FFF2-40B4-BE49-F238E27FC236}">
                <a16:creationId xmlns:a16="http://schemas.microsoft.com/office/drawing/2014/main" id="{9A2C147C-0AE7-4C5B-ADC8-C0A7D8B783BB}"/>
              </a:ext>
            </a:extLst>
          </p:cNvPr>
          <p:cNvPicPr>
            <a:picLocks noChangeAspect="1"/>
          </p:cNvPicPr>
          <p:nvPr/>
        </p:nvPicPr>
        <p:blipFill rotWithShape="1">
          <a:blip r:embed="rId4"/>
          <a:srcRect t="5948"/>
          <a:stretch/>
        </p:blipFill>
        <p:spPr>
          <a:xfrm>
            <a:off x="8334375" y="1885071"/>
            <a:ext cx="3857625" cy="480103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7" name="Picture 6" descr="A screenshot of a cell phone&#10;&#10;Description automatically generated">
            <a:extLst>
              <a:ext uri="{FF2B5EF4-FFF2-40B4-BE49-F238E27FC236}">
                <a16:creationId xmlns:a16="http://schemas.microsoft.com/office/drawing/2014/main" id="{326003CC-CE2E-4767-A423-C26E844B3304}"/>
              </a:ext>
            </a:extLst>
          </p:cNvPr>
          <p:cNvPicPr>
            <a:picLocks noChangeAspect="1"/>
          </p:cNvPicPr>
          <p:nvPr/>
        </p:nvPicPr>
        <p:blipFill rotWithShape="1">
          <a:blip r:embed="rId5"/>
          <a:srcRect t="4923"/>
          <a:stretch/>
        </p:blipFill>
        <p:spPr>
          <a:xfrm>
            <a:off x="4167187" y="1280161"/>
            <a:ext cx="3857625" cy="540594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41543200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9305B3E-2AED-4A0E-B1FC-7BF4F2B91423}"/>
              </a:ext>
            </a:extLst>
          </p:cNvPr>
          <p:cNvPicPr>
            <a:picLocks noChangeAspect="1"/>
          </p:cNvPicPr>
          <p:nvPr/>
        </p:nvPicPr>
        <p:blipFill rotWithShape="1">
          <a:blip r:embed="rId2"/>
          <a:srcRect r="2275" b="-3"/>
          <a:stretch/>
        </p:blipFill>
        <p:spPr>
          <a:xfrm>
            <a:off x="-13912" y="0"/>
            <a:ext cx="5624118" cy="6858000"/>
          </a:xfrm>
          <a:custGeom>
            <a:avLst/>
            <a:gdLst/>
            <a:ahLst/>
            <a:cxnLst/>
            <a:rect l="l" t="t" r="r" b="b"/>
            <a:pathLst>
              <a:path w="4705281" h="3387852">
                <a:moveTo>
                  <a:pt x="0" y="0"/>
                </a:moveTo>
                <a:lnTo>
                  <a:pt x="1214365" y="0"/>
                </a:lnTo>
                <a:lnTo>
                  <a:pt x="1994531" y="0"/>
                </a:lnTo>
                <a:lnTo>
                  <a:pt x="3087764" y="0"/>
                </a:lnTo>
                <a:lnTo>
                  <a:pt x="3109888" y="14997"/>
                </a:lnTo>
                <a:cubicBezTo>
                  <a:pt x="4072853" y="708413"/>
                  <a:pt x="4637299" y="1928213"/>
                  <a:pt x="4704093" y="3337395"/>
                </a:cubicBezTo>
                <a:lnTo>
                  <a:pt x="4705281" y="3387852"/>
                </a:lnTo>
                <a:lnTo>
                  <a:pt x="0" y="3387852"/>
                </a:lnTo>
                <a:close/>
              </a:path>
            </a:pathLst>
          </a:custGeom>
        </p:spPr>
      </p:pic>
      <p:sp>
        <p:nvSpPr>
          <p:cNvPr id="6" name="Title 5">
            <a:extLst>
              <a:ext uri="{FF2B5EF4-FFF2-40B4-BE49-F238E27FC236}">
                <a16:creationId xmlns:a16="http://schemas.microsoft.com/office/drawing/2014/main" id="{166A4BF9-25AE-4D04-8964-896DE057DE03}"/>
              </a:ext>
            </a:extLst>
          </p:cNvPr>
          <p:cNvSpPr>
            <a:spLocks noGrp="1"/>
          </p:cNvSpPr>
          <p:nvPr>
            <p:ph type="ctrTitle"/>
          </p:nvPr>
        </p:nvSpPr>
        <p:spPr>
          <a:xfrm>
            <a:off x="1012876" y="-491014"/>
            <a:ext cx="10944664" cy="1343865"/>
          </a:xfrm>
        </p:spPr>
        <p:txBody>
          <a:bodyPr/>
          <a:lstStyle/>
          <a:p>
            <a:r>
              <a:rPr lang="en-GB" sz="4000" dirty="0">
                <a:latin typeface="Centaur" panose="02030504050205020304" pitchFamily="18" charset="0"/>
              </a:rPr>
              <a:t>Let us see, How the data saved in the </a:t>
            </a:r>
            <a:r>
              <a:rPr lang="en-GB" sz="4000" dirty="0" err="1">
                <a:latin typeface="Centaur" panose="02030504050205020304" pitchFamily="18" charset="0"/>
              </a:rPr>
              <a:t>sqlite</a:t>
            </a:r>
            <a:r>
              <a:rPr lang="en-GB" sz="4000" dirty="0">
                <a:latin typeface="Centaur" panose="02030504050205020304" pitchFamily="18" charset="0"/>
              </a:rPr>
              <a:t> database</a:t>
            </a:r>
          </a:p>
        </p:txBody>
      </p:sp>
      <p:pic>
        <p:nvPicPr>
          <p:cNvPr id="10" name="Picture 9" descr="A screenshot of a cell phone&#10;&#10;Description automatically generated">
            <a:extLst>
              <a:ext uri="{FF2B5EF4-FFF2-40B4-BE49-F238E27FC236}">
                <a16:creationId xmlns:a16="http://schemas.microsoft.com/office/drawing/2014/main" id="{EEA25F88-F019-4391-867F-CA623A5F74C2}"/>
              </a:ext>
            </a:extLst>
          </p:cNvPr>
          <p:cNvPicPr>
            <a:picLocks noChangeAspect="1"/>
          </p:cNvPicPr>
          <p:nvPr/>
        </p:nvPicPr>
        <p:blipFill rotWithShape="1">
          <a:blip r:embed="rId3"/>
          <a:srcRect l="1" t="752" r="29213" b="65355"/>
          <a:stretch/>
        </p:blipFill>
        <p:spPr>
          <a:xfrm>
            <a:off x="1402916" y="3011829"/>
            <a:ext cx="8693835" cy="169301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2" name="Picture 11" descr="A screenshot of a cell phone&#10;&#10;Description automatically generated">
            <a:extLst>
              <a:ext uri="{FF2B5EF4-FFF2-40B4-BE49-F238E27FC236}">
                <a16:creationId xmlns:a16="http://schemas.microsoft.com/office/drawing/2014/main" id="{033BF0BF-3D08-4145-922E-A2186900552D}"/>
              </a:ext>
            </a:extLst>
          </p:cNvPr>
          <p:cNvPicPr>
            <a:picLocks noChangeAspect="1"/>
          </p:cNvPicPr>
          <p:nvPr/>
        </p:nvPicPr>
        <p:blipFill rotWithShape="1">
          <a:blip r:embed="rId4"/>
          <a:srcRect r="28692" b="69707"/>
          <a:stretch/>
        </p:blipFill>
        <p:spPr>
          <a:xfrm>
            <a:off x="832876" y="852851"/>
            <a:ext cx="8693834" cy="179322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4" name="Picture 13" descr="A screenshot of a cell phone&#10;&#10;Description automatically generated">
            <a:extLst>
              <a:ext uri="{FF2B5EF4-FFF2-40B4-BE49-F238E27FC236}">
                <a16:creationId xmlns:a16="http://schemas.microsoft.com/office/drawing/2014/main" id="{CD033159-24CB-43C0-8045-F9D1D45B8F03}"/>
              </a:ext>
            </a:extLst>
          </p:cNvPr>
          <p:cNvPicPr>
            <a:picLocks noChangeAspect="1"/>
          </p:cNvPicPr>
          <p:nvPr/>
        </p:nvPicPr>
        <p:blipFill rotWithShape="1">
          <a:blip r:embed="rId5"/>
          <a:srcRect r="28692" b="69307"/>
          <a:stretch/>
        </p:blipFill>
        <p:spPr>
          <a:xfrm>
            <a:off x="348889" y="4803293"/>
            <a:ext cx="8693834" cy="197381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15" name="TextBox 14">
            <a:extLst>
              <a:ext uri="{FF2B5EF4-FFF2-40B4-BE49-F238E27FC236}">
                <a16:creationId xmlns:a16="http://schemas.microsoft.com/office/drawing/2014/main" id="{DFEDDB1B-2D9C-4F54-BAA8-745DDCD95398}"/>
              </a:ext>
            </a:extLst>
          </p:cNvPr>
          <p:cNvSpPr txBox="1"/>
          <p:nvPr/>
        </p:nvSpPr>
        <p:spPr>
          <a:xfrm>
            <a:off x="8613091" y="1999744"/>
            <a:ext cx="3344449" cy="646331"/>
          </a:xfrm>
          <a:prstGeom prst="rect">
            <a:avLst/>
          </a:prstGeom>
          <a:noFill/>
        </p:spPr>
        <p:txBody>
          <a:bodyPr wrap="square" rtlCol="0">
            <a:spAutoFit/>
          </a:bodyPr>
          <a:lstStyle/>
          <a:p>
            <a:pPr marL="285750" indent="-285750">
              <a:buFont typeface="Wingdings" panose="05000000000000000000" pitchFamily="2" charset="2"/>
              <a:buChar char="v"/>
            </a:pPr>
            <a:r>
              <a:rPr lang="en-GB" dirty="0">
                <a:solidFill>
                  <a:srgbClr val="C00000"/>
                </a:solidFill>
                <a:latin typeface="Calibri" panose="020F0502020204030204" pitchFamily="34" charset="0"/>
                <a:cs typeface="Calibri" panose="020F0502020204030204" pitchFamily="34" charset="0"/>
              </a:rPr>
              <a:t>We used database helper class for data save &amp; view. </a:t>
            </a:r>
          </a:p>
        </p:txBody>
      </p:sp>
    </p:spTree>
    <p:extLst>
      <p:ext uri="{BB962C8B-B14F-4D97-AF65-F5344CB8AC3E}">
        <p14:creationId xmlns:p14="http://schemas.microsoft.com/office/powerpoint/2010/main" val="19908922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FB020EF-3639-454E-9B20-14EE4C1F49FD}"/>
              </a:ext>
            </a:extLst>
          </p:cNvPr>
          <p:cNvSpPr>
            <a:spLocks noGrp="1"/>
          </p:cNvSpPr>
          <p:nvPr>
            <p:ph type="subTitle" idx="1"/>
          </p:nvPr>
        </p:nvSpPr>
        <p:spPr>
          <a:xfrm>
            <a:off x="4877316" y="2107961"/>
            <a:ext cx="7185248" cy="4818931"/>
          </a:xfrm>
        </p:spPr>
        <p:txBody>
          <a:bodyPr anchor="t">
            <a:normAutofit/>
          </a:bodyPr>
          <a:lstStyle/>
          <a:p>
            <a:pPr marL="285750" indent="-285750">
              <a:buFont typeface="Wingdings" panose="05000000000000000000" pitchFamily="2" charset="2"/>
              <a:buChar char="q"/>
            </a:pPr>
            <a:r>
              <a:rPr lang="en-GB" sz="1600" dirty="0">
                <a:latin typeface="Calibri" panose="020F0502020204030204" pitchFamily="34" charset="0"/>
                <a:cs typeface="Calibri" panose="020F0502020204030204" pitchFamily="34" charset="0"/>
              </a:rPr>
              <a:t>COHNDISM192F-001 - </a:t>
            </a:r>
            <a:r>
              <a:rPr lang="en-GB" sz="1600" dirty="0" err="1">
                <a:latin typeface="Calibri" panose="020F0502020204030204" pitchFamily="34" charset="0"/>
                <a:cs typeface="Calibri" panose="020F0502020204030204" pitchFamily="34" charset="0"/>
              </a:rPr>
              <a:t>Thilakarathna</a:t>
            </a:r>
            <a:r>
              <a:rPr lang="en-GB" sz="1600" dirty="0">
                <a:latin typeface="Calibri" panose="020F0502020204030204" pitchFamily="34" charset="0"/>
                <a:cs typeface="Calibri" panose="020F0502020204030204" pitchFamily="34" charset="0"/>
              </a:rPr>
              <a:t> A.H.I.C.</a:t>
            </a:r>
          </a:p>
          <a:p>
            <a:pPr marL="285750" indent="-285750">
              <a:buFont typeface="Wingdings" panose="05000000000000000000" pitchFamily="2" charset="2"/>
              <a:buChar char="q"/>
            </a:pPr>
            <a:r>
              <a:rPr lang="en-GB" sz="1600" dirty="0">
                <a:latin typeface="Calibri" panose="020F0502020204030204" pitchFamily="34" charset="0"/>
                <a:cs typeface="Calibri" panose="020F0502020204030204" pitchFamily="34" charset="0"/>
              </a:rPr>
              <a:t>COHNDISM192F-003 - </a:t>
            </a:r>
            <a:r>
              <a:rPr lang="en-GB" sz="1600" dirty="0" err="1">
                <a:latin typeface="Calibri" panose="020F0502020204030204" pitchFamily="34" charset="0"/>
                <a:cs typeface="Calibri" panose="020F0502020204030204" pitchFamily="34" charset="0"/>
              </a:rPr>
              <a:t>Attanayaka</a:t>
            </a:r>
            <a:r>
              <a:rPr lang="en-GB" sz="1600" dirty="0">
                <a:latin typeface="Calibri" panose="020F0502020204030204" pitchFamily="34" charset="0"/>
                <a:cs typeface="Calibri" panose="020F0502020204030204" pitchFamily="34" charset="0"/>
              </a:rPr>
              <a:t> D.T. </a:t>
            </a:r>
          </a:p>
          <a:p>
            <a:pPr marL="285750" indent="-285750">
              <a:buFont typeface="Wingdings" panose="05000000000000000000" pitchFamily="2" charset="2"/>
              <a:buChar char="q"/>
            </a:pPr>
            <a:r>
              <a:rPr lang="en-GB" sz="1600" dirty="0">
                <a:latin typeface="Calibri" panose="020F0502020204030204" pitchFamily="34" charset="0"/>
                <a:cs typeface="Calibri" panose="020F0502020204030204" pitchFamily="34" charset="0"/>
              </a:rPr>
              <a:t>COHNDISM192F-006 -  Maduja M.H.D.K.</a:t>
            </a:r>
          </a:p>
          <a:p>
            <a:pPr marL="285750" indent="-285750">
              <a:buFont typeface="Wingdings" panose="05000000000000000000" pitchFamily="2" charset="2"/>
              <a:buChar char="q"/>
            </a:pPr>
            <a:r>
              <a:rPr lang="en-GB" sz="1600" dirty="0">
                <a:latin typeface="Calibri" panose="020F0502020204030204" pitchFamily="34" charset="0"/>
                <a:cs typeface="Calibri" panose="020F0502020204030204" pitchFamily="34" charset="0"/>
              </a:rPr>
              <a:t>COHNDISM192F-011  - Weerakoon W.M.P.T. </a:t>
            </a:r>
          </a:p>
          <a:p>
            <a:pPr marL="285750" indent="-285750">
              <a:buFont typeface="Wingdings" panose="05000000000000000000" pitchFamily="2" charset="2"/>
              <a:buChar char="q"/>
            </a:pPr>
            <a:endParaRPr lang="en-GB" sz="1600" dirty="0">
              <a:latin typeface="Calibri" panose="020F0502020204030204" pitchFamily="34" charset="0"/>
              <a:cs typeface="Calibri" panose="020F0502020204030204" pitchFamily="34" charset="0"/>
            </a:endParaRPr>
          </a:p>
          <a:p>
            <a:endParaRPr lang="en-GB"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endParaRPr lang="en-GB"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endParaRPr lang="en-GB" sz="1600" dirty="0">
              <a:latin typeface="Calibri" panose="020F0502020204030204" pitchFamily="34" charset="0"/>
              <a:cs typeface="Calibri" panose="020F0502020204030204" pitchFamily="34" charset="0"/>
            </a:endParaRPr>
          </a:p>
          <a:p>
            <a:endParaRPr lang="en-GB" sz="2000" dirty="0"/>
          </a:p>
        </p:txBody>
      </p:sp>
      <p:pic>
        <p:nvPicPr>
          <p:cNvPr id="4" name="Picture 3">
            <a:extLst>
              <a:ext uri="{FF2B5EF4-FFF2-40B4-BE49-F238E27FC236}">
                <a16:creationId xmlns:a16="http://schemas.microsoft.com/office/drawing/2014/main" id="{79305B3E-2AED-4A0E-B1FC-7BF4F2B91423}"/>
              </a:ext>
            </a:extLst>
          </p:cNvPr>
          <p:cNvPicPr>
            <a:picLocks noChangeAspect="1"/>
          </p:cNvPicPr>
          <p:nvPr/>
        </p:nvPicPr>
        <p:blipFill rotWithShape="1">
          <a:blip r:embed="rId2"/>
          <a:srcRect r="2275" b="-3"/>
          <a:stretch/>
        </p:blipFill>
        <p:spPr>
          <a:xfrm>
            <a:off x="153" y="10"/>
            <a:ext cx="4705281" cy="3406578"/>
          </a:xfrm>
          <a:custGeom>
            <a:avLst/>
            <a:gdLst/>
            <a:ahLst/>
            <a:cxnLst/>
            <a:rect l="l" t="t" r="r" b="b"/>
            <a:pathLst>
              <a:path w="4705281" h="3387852">
                <a:moveTo>
                  <a:pt x="0" y="0"/>
                </a:moveTo>
                <a:lnTo>
                  <a:pt x="1214365" y="0"/>
                </a:lnTo>
                <a:lnTo>
                  <a:pt x="1994531" y="0"/>
                </a:lnTo>
                <a:lnTo>
                  <a:pt x="3087764" y="0"/>
                </a:lnTo>
                <a:lnTo>
                  <a:pt x="3109888" y="14997"/>
                </a:lnTo>
                <a:cubicBezTo>
                  <a:pt x="4072853" y="708413"/>
                  <a:pt x="4637299" y="1928213"/>
                  <a:pt x="4704093" y="3337395"/>
                </a:cubicBezTo>
                <a:lnTo>
                  <a:pt x="4705281" y="3387852"/>
                </a:lnTo>
                <a:lnTo>
                  <a:pt x="0" y="3387852"/>
                </a:lnTo>
                <a:close/>
              </a:path>
            </a:pathLst>
          </a:custGeom>
        </p:spPr>
      </p:pic>
      <p:pic>
        <p:nvPicPr>
          <p:cNvPr id="7" name="Picture 6" descr="A close up of a logo&#10;&#10;Description automatically generated">
            <a:extLst>
              <a:ext uri="{FF2B5EF4-FFF2-40B4-BE49-F238E27FC236}">
                <a16:creationId xmlns:a16="http://schemas.microsoft.com/office/drawing/2014/main" id="{A88603BC-33F0-41CC-A17B-508B49B6F94C}"/>
              </a:ext>
            </a:extLst>
          </p:cNvPr>
          <p:cNvPicPr>
            <a:picLocks noChangeAspect="1"/>
          </p:cNvPicPr>
          <p:nvPr/>
        </p:nvPicPr>
        <p:blipFill rotWithShape="1">
          <a:blip r:embed="rId3"/>
          <a:srcRect l="10181" r="12725" b="-1"/>
          <a:stretch/>
        </p:blipFill>
        <p:spPr>
          <a:xfrm>
            <a:off x="20" y="3451412"/>
            <a:ext cx="4710767" cy="3406588"/>
          </a:xfrm>
          <a:custGeom>
            <a:avLst/>
            <a:gdLst/>
            <a:ahLst/>
            <a:cxnLst/>
            <a:rect l="l" t="t" r="r" b="b"/>
            <a:pathLst>
              <a:path w="4710787" h="3387852">
                <a:moveTo>
                  <a:pt x="0" y="0"/>
                </a:moveTo>
                <a:lnTo>
                  <a:pt x="4707219" y="0"/>
                </a:lnTo>
                <a:lnTo>
                  <a:pt x="4710787" y="151508"/>
                </a:lnTo>
                <a:cubicBezTo>
                  <a:pt x="4710787" y="1498983"/>
                  <a:pt x="3782062" y="2132691"/>
                  <a:pt x="2836437" y="2904666"/>
                </a:cubicBezTo>
                <a:cubicBezTo>
                  <a:pt x="2664234" y="3045249"/>
                  <a:pt x="2493607" y="3182960"/>
                  <a:pt x="2319789" y="3310451"/>
                </a:cubicBezTo>
                <a:lnTo>
                  <a:pt x="2208033" y="3387852"/>
                </a:lnTo>
                <a:lnTo>
                  <a:pt x="1994531" y="3387852"/>
                </a:lnTo>
                <a:lnTo>
                  <a:pt x="1214365" y="3387852"/>
                </a:lnTo>
                <a:lnTo>
                  <a:pt x="0" y="3387852"/>
                </a:lnTo>
                <a:close/>
              </a:path>
            </a:pathLst>
          </a:custGeom>
        </p:spPr>
      </p:pic>
      <p:sp>
        <p:nvSpPr>
          <p:cNvPr id="8" name="Title 7">
            <a:extLst>
              <a:ext uri="{FF2B5EF4-FFF2-40B4-BE49-F238E27FC236}">
                <a16:creationId xmlns:a16="http://schemas.microsoft.com/office/drawing/2014/main" id="{24A83EF1-C1DC-46E3-B257-3A50920BA4D8}"/>
              </a:ext>
            </a:extLst>
          </p:cNvPr>
          <p:cNvSpPr>
            <a:spLocks noGrp="1"/>
          </p:cNvSpPr>
          <p:nvPr>
            <p:ph type="ctrTitle"/>
          </p:nvPr>
        </p:nvSpPr>
        <p:spPr>
          <a:xfrm>
            <a:off x="4194494" y="162838"/>
            <a:ext cx="7060135" cy="1049031"/>
          </a:xfrm>
        </p:spPr>
        <p:txBody>
          <a:bodyPr/>
          <a:lstStyle/>
          <a:p>
            <a:r>
              <a:rPr lang="en-GB" dirty="0">
                <a:latin typeface="Centaur" panose="02030504050205020304" pitchFamily="18" charset="0"/>
              </a:rPr>
              <a:t>Group Members</a:t>
            </a:r>
          </a:p>
        </p:txBody>
      </p:sp>
    </p:spTree>
    <p:extLst>
      <p:ext uri="{BB962C8B-B14F-4D97-AF65-F5344CB8AC3E}">
        <p14:creationId xmlns:p14="http://schemas.microsoft.com/office/powerpoint/2010/main" val="15763171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9305B3E-2AED-4A0E-B1FC-7BF4F2B91423}"/>
              </a:ext>
            </a:extLst>
          </p:cNvPr>
          <p:cNvPicPr>
            <a:picLocks noChangeAspect="1"/>
          </p:cNvPicPr>
          <p:nvPr/>
        </p:nvPicPr>
        <p:blipFill rotWithShape="1">
          <a:blip r:embed="rId2"/>
          <a:srcRect r="2275" b="-3"/>
          <a:stretch/>
        </p:blipFill>
        <p:spPr>
          <a:xfrm>
            <a:off x="153" y="10"/>
            <a:ext cx="4705281" cy="3406578"/>
          </a:xfrm>
          <a:custGeom>
            <a:avLst/>
            <a:gdLst/>
            <a:ahLst/>
            <a:cxnLst/>
            <a:rect l="l" t="t" r="r" b="b"/>
            <a:pathLst>
              <a:path w="4705281" h="3387852">
                <a:moveTo>
                  <a:pt x="0" y="0"/>
                </a:moveTo>
                <a:lnTo>
                  <a:pt x="1214365" y="0"/>
                </a:lnTo>
                <a:lnTo>
                  <a:pt x="1994531" y="0"/>
                </a:lnTo>
                <a:lnTo>
                  <a:pt x="3087764" y="0"/>
                </a:lnTo>
                <a:lnTo>
                  <a:pt x="3109888" y="14997"/>
                </a:lnTo>
                <a:cubicBezTo>
                  <a:pt x="4072853" y="708413"/>
                  <a:pt x="4637299" y="1928213"/>
                  <a:pt x="4704093" y="3337395"/>
                </a:cubicBezTo>
                <a:lnTo>
                  <a:pt x="4705281" y="3387852"/>
                </a:lnTo>
                <a:lnTo>
                  <a:pt x="0" y="3387852"/>
                </a:lnTo>
                <a:close/>
              </a:path>
            </a:pathLst>
          </a:custGeom>
        </p:spPr>
      </p:pic>
      <p:pic>
        <p:nvPicPr>
          <p:cNvPr id="7" name="Picture 6" descr="A close up of a logo&#10;&#10;Description automatically generated">
            <a:extLst>
              <a:ext uri="{FF2B5EF4-FFF2-40B4-BE49-F238E27FC236}">
                <a16:creationId xmlns:a16="http://schemas.microsoft.com/office/drawing/2014/main" id="{A88603BC-33F0-41CC-A17B-508B49B6F94C}"/>
              </a:ext>
            </a:extLst>
          </p:cNvPr>
          <p:cNvPicPr>
            <a:picLocks noChangeAspect="1"/>
          </p:cNvPicPr>
          <p:nvPr/>
        </p:nvPicPr>
        <p:blipFill rotWithShape="1">
          <a:blip r:embed="rId3"/>
          <a:srcRect l="10181" r="12725" b="-1"/>
          <a:stretch/>
        </p:blipFill>
        <p:spPr>
          <a:xfrm>
            <a:off x="20" y="3451412"/>
            <a:ext cx="4710767" cy="3406588"/>
          </a:xfrm>
          <a:custGeom>
            <a:avLst/>
            <a:gdLst/>
            <a:ahLst/>
            <a:cxnLst/>
            <a:rect l="l" t="t" r="r" b="b"/>
            <a:pathLst>
              <a:path w="4710787" h="3387852">
                <a:moveTo>
                  <a:pt x="0" y="0"/>
                </a:moveTo>
                <a:lnTo>
                  <a:pt x="4707219" y="0"/>
                </a:lnTo>
                <a:lnTo>
                  <a:pt x="4710787" y="151508"/>
                </a:lnTo>
                <a:cubicBezTo>
                  <a:pt x="4710787" y="1498983"/>
                  <a:pt x="3782062" y="2132691"/>
                  <a:pt x="2836437" y="2904666"/>
                </a:cubicBezTo>
                <a:cubicBezTo>
                  <a:pt x="2664234" y="3045249"/>
                  <a:pt x="2493607" y="3182960"/>
                  <a:pt x="2319789" y="3310451"/>
                </a:cubicBezTo>
                <a:lnTo>
                  <a:pt x="2208033" y="3387852"/>
                </a:lnTo>
                <a:lnTo>
                  <a:pt x="1994531" y="3387852"/>
                </a:lnTo>
                <a:lnTo>
                  <a:pt x="1214365" y="3387852"/>
                </a:lnTo>
                <a:lnTo>
                  <a:pt x="0" y="3387852"/>
                </a:lnTo>
                <a:close/>
              </a:path>
            </a:pathLst>
          </a:custGeom>
        </p:spPr>
      </p:pic>
      <p:sp>
        <p:nvSpPr>
          <p:cNvPr id="8" name="Title 7">
            <a:extLst>
              <a:ext uri="{FF2B5EF4-FFF2-40B4-BE49-F238E27FC236}">
                <a16:creationId xmlns:a16="http://schemas.microsoft.com/office/drawing/2014/main" id="{24A83EF1-C1DC-46E3-B257-3A50920BA4D8}"/>
              </a:ext>
            </a:extLst>
          </p:cNvPr>
          <p:cNvSpPr>
            <a:spLocks noGrp="1"/>
          </p:cNvSpPr>
          <p:nvPr>
            <p:ph type="ctrTitle"/>
          </p:nvPr>
        </p:nvSpPr>
        <p:spPr>
          <a:xfrm>
            <a:off x="4971108" y="2882072"/>
            <a:ext cx="7060135" cy="1049031"/>
          </a:xfrm>
        </p:spPr>
        <p:txBody>
          <a:bodyPr/>
          <a:lstStyle/>
          <a:p>
            <a:r>
              <a:rPr lang="en-GB" dirty="0">
                <a:latin typeface="Centaur" panose="02030504050205020304" pitchFamily="18" charset="0"/>
              </a:rPr>
              <a:t>         Thank You.</a:t>
            </a:r>
          </a:p>
        </p:txBody>
      </p:sp>
      <p:sp>
        <p:nvSpPr>
          <p:cNvPr id="5" name="Subtitle 4">
            <a:extLst>
              <a:ext uri="{FF2B5EF4-FFF2-40B4-BE49-F238E27FC236}">
                <a16:creationId xmlns:a16="http://schemas.microsoft.com/office/drawing/2014/main" id="{B21A5903-4AAF-4BC9-9A44-C441DCCB4958}"/>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459928886"/>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09"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253714F7-1A16-4008-8828-E8C69E54F1B4}"/>
              </a:ext>
            </a:extLst>
          </p:cNvPr>
          <p:cNvSpPr>
            <a:spLocks noGrp="1"/>
          </p:cNvSpPr>
          <p:nvPr>
            <p:ph type="ctrTitle"/>
          </p:nvPr>
        </p:nvSpPr>
        <p:spPr>
          <a:xfrm>
            <a:off x="5758214" y="190643"/>
            <a:ext cx="5624118" cy="1416484"/>
          </a:xfrm>
        </p:spPr>
        <p:txBody>
          <a:bodyPr anchor="b">
            <a:normAutofit/>
          </a:bodyPr>
          <a:lstStyle/>
          <a:p>
            <a:r>
              <a:rPr lang="en-GB" dirty="0"/>
              <a:t>Introduction</a:t>
            </a:r>
          </a:p>
        </p:txBody>
      </p:sp>
      <p:sp>
        <p:nvSpPr>
          <p:cNvPr id="3" name="Subtitle 2">
            <a:extLst>
              <a:ext uri="{FF2B5EF4-FFF2-40B4-BE49-F238E27FC236}">
                <a16:creationId xmlns:a16="http://schemas.microsoft.com/office/drawing/2014/main" id="{EFB020EF-3639-454E-9B20-14EE4C1F49FD}"/>
              </a:ext>
            </a:extLst>
          </p:cNvPr>
          <p:cNvSpPr>
            <a:spLocks noGrp="1"/>
          </p:cNvSpPr>
          <p:nvPr>
            <p:ph type="subTitle" idx="1"/>
          </p:nvPr>
        </p:nvSpPr>
        <p:spPr>
          <a:xfrm>
            <a:off x="5557765" y="1648692"/>
            <a:ext cx="6627126" cy="5250873"/>
          </a:xfrm>
        </p:spPr>
        <p:txBody>
          <a:bodyPr anchor="t">
            <a:noAutofit/>
          </a:bodyPr>
          <a:lstStyle/>
          <a:p>
            <a:r>
              <a:rPr lang="en-GB" sz="1500" dirty="0">
                <a:latin typeface="Calibri" panose="020F0502020204030204" pitchFamily="34" charset="0"/>
                <a:cs typeface="Calibri" panose="020F0502020204030204" pitchFamily="34" charset="0"/>
              </a:rPr>
              <a:t>This mobile application is for online ordering system in a coffee shop. Through this mobile application customers can place their orders and get them to their door step. New users have to register first and registered customers can log and place orders. When a customer place a order by using our mobile application automatically we track the customer location and get the address. Customer has to enter quantities for each coffee types and finally customer get the invoice in her/his mobile phone. After customer place a order, there are several admins in our system and they check and get the invoice details with customer details and send it to the kitchen. Then the order deliver to the customer location with the copy of invoice.</a:t>
            </a:r>
          </a:p>
        </p:txBody>
      </p:sp>
      <p:sp>
        <p:nvSpPr>
          <p:cNvPr id="33" name="Freeform: Shape 32">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983837"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34">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133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7" name="Freeform: Shape 36">
            <a:extLst>
              <a:ext uri="{FF2B5EF4-FFF2-40B4-BE49-F238E27FC236}">
                <a16:creationId xmlns:a16="http://schemas.microsoft.com/office/drawing/2014/main" id="{23C71129-3300-4933-9311-C991EE779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5421"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79305B3E-2AED-4A0E-B1FC-7BF4F2B91423}"/>
              </a:ext>
            </a:extLst>
          </p:cNvPr>
          <p:cNvPicPr>
            <a:picLocks noChangeAspect="1"/>
          </p:cNvPicPr>
          <p:nvPr/>
        </p:nvPicPr>
        <p:blipFill rotWithShape="1">
          <a:blip r:embed="rId2"/>
          <a:srcRect r="2275" b="-3"/>
          <a:stretch/>
        </p:blipFill>
        <p:spPr>
          <a:xfrm>
            <a:off x="153" y="10"/>
            <a:ext cx="4705281" cy="3406578"/>
          </a:xfrm>
          <a:custGeom>
            <a:avLst/>
            <a:gdLst/>
            <a:ahLst/>
            <a:cxnLst/>
            <a:rect l="l" t="t" r="r" b="b"/>
            <a:pathLst>
              <a:path w="4705281" h="3387852">
                <a:moveTo>
                  <a:pt x="0" y="0"/>
                </a:moveTo>
                <a:lnTo>
                  <a:pt x="1214365" y="0"/>
                </a:lnTo>
                <a:lnTo>
                  <a:pt x="1994531" y="0"/>
                </a:lnTo>
                <a:lnTo>
                  <a:pt x="3087764" y="0"/>
                </a:lnTo>
                <a:lnTo>
                  <a:pt x="3109888" y="14997"/>
                </a:lnTo>
                <a:cubicBezTo>
                  <a:pt x="4072853" y="708413"/>
                  <a:pt x="4637299" y="1928213"/>
                  <a:pt x="4704093" y="3337395"/>
                </a:cubicBezTo>
                <a:lnTo>
                  <a:pt x="4705281" y="3387852"/>
                </a:lnTo>
                <a:lnTo>
                  <a:pt x="0" y="3387852"/>
                </a:lnTo>
                <a:close/>
              </a:path>
            </a:pathLst>
          </a:custGeom>
        </p:spPr>
      </p:pic>
      <p:pic>
        <p:nvPicPr>
          <p:cNvPr id="7" name="Picture 6" descr="A close up of a logo&#10;&#10;Description automatically generated">
            <a:extLst>
              <a:ext uri="{FF2B5EF4-FFF2-40B4-BE49-F238E27FC236}">
                <a16:creationId xmlns:a16="http://schemas.microsoft.com/office/drawing/2014/main" id="{A88603BC-33F0-41CC-A17B-508B49B6F94C}"/>
              </a:ext>
            </a:extLst>
          </p:cNvPr>
          <p:cNvPicPr>
            <a:picLocks noChangeAspect="1"/>
          </p:cNvPicPr>
          <p:nvPr/>
        </p:nvPicPr>
        <p:blipFill rotWithShape="1">
          <a:blip r:embed="rId3"/>
          <a:srcRect l="10181" r="12725" b="-1"/>
          <a:stretch/>
        </p:blipFill>
        <p:spPr>
          <a:xfrm>
            <a:off x="20" y="3451412"/>
            <a:ext cx="4710767" cy="3406588"/>
          </a:xfrm>
          <a:custGeom>
            <a:avLst/>
            <a:gdLst/>
            <a:ahLst/>
            <a:cxnLst/>
            <a:rect l="l" t="t" r="r" b="b"/>
            <a:pathLst>
              <a:path w="4710787" h="3387852">
                <a:moveTo>
                  <a:pt x="0" y="0"/>
                </a:moveTo>
                <a:lnTo>
                  <a:pt x="4707219" y="0"/>
                </a:lnTo>
                <a:lnTo>
                  <a:pt x="4710787" y="151508"/>
                </a:lnTo>
                <a:cubicBezTo>
                  <a:pt x="4710787" y="1498983"/>
                  <a:pt x="3782062" y="2132691"/>
                  <a:pt x="2836437" y="2904666"/>
                </a:cubicBezTo>
                <a:cubicBezTo>
                  <a:pt x="2664234" y="3045249"/>
                  <a:pt x="2493607" y="3182960"/>
                  <a:pt x="2319789" y="3310451"/>
                </a:cubicBezTo>
                <a:lnTo>
                  <a:pt x="2208033" y="3387852"/>
                </a:lnTo>
                <a:lnTo>
                  <a:pt x="1994531" y="3387852"/>
                </a:lnTo>
                <a:lnTo>
                  <a:pt x="1214365" y="3387852"/>
                </a:lnTo>
                <a:lnTo>
                  <a:pt x="0" y="3387852"/>
                </a:lnTo>
                <a:close/>
              </a:path>
            </a:pathLst>
          </a:custGeom>
        </p:spPr>
      </p:pic>
    </p:spTree>
    <p:extLst>
      <p:ext uri="{BB962C8B-B14F-4D97-AF65-F5344CB8AC3E}">
        <p14:creationId xmlns:p14="http://schemas.microsoft.com/office/powerpoint/2010/main" val="31798565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09"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253714F7-1A16-4008-8828-E8C69E54F1B4}"/>
              </a:ext>
            </a:extLst>
          </p:cNvPr>
          <p:cNvSpPr>
            <a:spLocks noGrp="1"/>
          </p:cNvSpPr>
          <p:nvPr>
            <p:ph type="ctrTitle"/>
          </p:nvPr>
        </p:nvSpPr>
        <p:spPr>
          <a:xfrm>
            <a:off x="5437772" y="445671"/>
            <a:ext cx="6747119" cy="1416484"/>
          </a:xfrm>
        </p:spPr>
        <p:txBody>
          <a:bodyPr anchor="b">
            <a:noAutofit/>
          </a:bodyPr>
          <a:lstStyle/>
          <a:p>
            <a:r>
              <a:rPr lang="en-GB" sz="4000" dirty="0" err="1">
                <a:latin typeface="Centaur" panose="02030504050205020304" pitchFamily="18" charset="0"/>
              </a:rPr>
              <a:t>Caffe_Talk</a:t>
            </a:r>
            <a:r>
              <a:rPr lang="en-GB" sz="4000" dirty="0">
                <a:latin typeface="Centaur" panose="02030504050205020304" pitchFamily="18" charset="0"/>
              </a:rPr>
              <a:t> </a:t>
            </a:r>
            <a:br>
              <a:rPr lang="en-GB" sz="4000" dirty="0">
                <a:latin typeface="Centaur" panose="02030504050205020304" pitchFamily="18" charset="0"/>
              </a:rPr>
            </a:br>
            <a:r>
              <a:rPr lang="en-GB" sz="4000" dirty="0">
                <a:latin typeface="Centaur" panose="02030504050205020304" pitchFamily="18" charset="0"/>
              </a:rPr>
              <a:t>		Home UI</a:t>
            </a:r>
          </a:p>
        </p:txBody>
      </p:sp>
      <p:sp>
        <p:nvSpPr>
          <p:cNvPr id="3" name="Subtitle 2">
            <a:extLst>
              <a:ext uri="{FF2B5EF4-FFF2-40B4-BE49-F238E27FC236}">
                <a16:creationId xmlns:a16="http://schemas.microsoft.com/office/drawing/2014/main" id="{EFB020EF-3639-454E-9B20-14EE4C1F49FD}"/>
              </a:ext>
            </a:extLst>
          </p:cNvPr>
          <p:cNvSpPr>
            <a:spLocks noGrp="1"/>
          </p:cNvSpPr>
          <p:nvPr>
            <p:ph type="subTitle" idx="1"/>
          </p:nvPr>
        </p:nvSpPr>
        <p:spPr>
          <a:xfrm>
            <a:off x="5557765" y="1761947"/>
            <a:ext cx="6627126" cy="5250873"/>
          </a:xfrm>
        </p:spPr>
        <p:txBody>
          <a:bodyPr anchor="t">
            <a:noAutofit/>
          </a:bodyPr>
          <a:lstStyle/>
          <a:p>
            <a:endParaRPr lang="en-GB" sz="1500" dirty="0">
              <a:latin typeface="Calibri" panose="020F0502020204030204" pitchFamily="34" charset="0"/>
              <a:cs typeface="Calibri" panose="020F0502020204030204" pitchFamily="34" charset="0"/>
            </a:endParaRPr>
          </a:p>
          <a:p>
            <a:endParaRPr lang="en-GB" sz="1500" dirty="0">
              <a:latin typeface="Calibri" panose="020F0502020204030204" pitchFamily="34" charset="0"/>
              <a:cs typeface="Calibri" panose="020F0502020204030204" pitchFamily="34" charset="0"/>
            </a:endParaRPr>
          </a:p>
          <a:p>
            <a:endParaRPr lang="en-GB" sz="15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GB" sz="1500" dirty="0">
                <a:latin typeface="Calibri" panose="020F0502020204030204" pitchFamily="34" charset="0"/>
                <a:cs typeface="Calibri" panose="020F0502020204030204" pitchFamily="34" charset="0"/>
              </a:rPr>
              <a:t>Customer is an existing user in </a:t>
            </a:r>
            <a:r>
              <a:rPr lang="en-GB" sz="1500" dirty="0" err="1">
                <a:latin typeface="Calibri" panose="020F0502020204030204" pitchFamily="34" charset="0"/>
                <a:cs typeface="Calibri" panose="020F0502020204030204" pitchFamily="34" charset="0"/>
              </a:rPr>
              <a:t>caffe_talk</a:t>
            </a:r>
            <a:r>
              <a:rPr lang="en-GB" sz="1500" dirty="0">
                <a:latin typeface="Calibri" panose="020F0502020204030204" pitchFamily="34" charset="0"/>
                <a:cs typeface="Calibri" panose="020F0502020204030204" pitchFamily="34" charset="0"/>
              </a:rPr>
              <a:t> app. He/she can login.</a:t>
            </a:r>
          </a:p>
          <a:p>
            <a:pPr marL="285750" indent="-285750">
              <a:buFont typeface="Wingdings" panose="05000000000000000000" pitchFamily="2" charset="2"/>
              <a:buChar char="v"/>
            </a:pPr>
            <a:r>
              <a:rPr lang="en-GB" sz="1500" dirty="0">
                <a:latin typeface="Calibri" panose="020F0502020204030204" pitchFamily="34" charset="0"/>
                <a:cs typeface="Calibri" panose="020F0502020204030204" pitchFamily="34" charset="0"/>
              </a:rPr>
              <a:t>If Customer is a new user for </a:t>
            </a:r>
            <a:r>
              <a:rPr lang="en-GB" sz="1500" dirty="0" err="1">
                <a:latin typeface="Calibri" panose="020F0502020204030204" pitchFamily="34" charset="0"/>
                <a:cs typeface="Calibri" panose="020F0502020204030204" pitchFamily="34" charset="0"/>
              </a:rPr>
              <a:t>caffe_talk</a:t>
            </a:r>
            <a:r>
              <a:rPr lang="en-GB" sz="1500" dirty="0">
                <a:latin typeface="Calibri" panose="020F0502020204030204" pitchFamily="34" charset="0"/>
                <a:cs typeface="Calibri" panose="020F0502020204030204" pitchFamily="34" charset="0"/>
              </a:rPr>
              <a:t> app. He/she first must register. </a:t>
            </a:r>
          </a:p>
        </p:txBody>
      </p:sp>
      <p:sp>
        <p:nvSpPr>
          <p:cNvPr id="33" name="Freeform: Shape 32">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983837"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34">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133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7" name="Freeform: Shape 36">
            <a:extLst>
              <a:ext uri="{FF2B5EF4-FFF2-40B4-BE49-F238E27FC236}">
                <a16:creationId xmlns:a16="http://schemas.microsoft.com/office/drawing/2014/main" id="{23C71129-3300-4933-9311-C991EE779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5421"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79305B3E-2AED-4A0E-B1FC-7BF4F2B91423}"/>
              </a:ext>
            </a:extLst>
          </p:cNvPr>
          <p:cNvPicPr>
            <a:picLocks noChangeAspect="1"/>
          </p:cNvPicPr>
          <p:nvPr/>
        </p:nvPicPr>
        <p:blipFill rotWithShape="1">
          <a:blip r:embed="rId2"/>
          <a:srcRect r="2275" b="-3"/>
          <a:stretch/>
        </p:blipFill>
        <p:spPr>
          <a:xfrm>
            <a:off x="-13912" y="0"/>
            <a:ext cx="5624118" cy="6858000"/>
          </a:xfrm>
          <a:custGeom>
            <a:avLst/>
            <a:gdLst/>
            <a:ahLst/>
            <a:cxnLst/>
            <a:rect l="l" t="t" r="r" b="b"/>
            <a:pathLst>
              <a:path w="4705281" h="3387852">
                <a:moveTo>
                  <a:pt x="0" y="0"/>
                </a:moveTo>
                <a:lnTo>
                  <a:pt x="1214365" y="0"/>
                </a:lnTo>
                <a:lnTo>
                  <a:pt x="1994531" y="0"/>
                </a:lnTo>
                <a:lnTo>
                  <a:pt x="3087764" y="0"/>
                </a:lnTo>
                <a:lnTo>
                  <a:pt x="3109888" y="14997"/>
                </a:lnTo>
                <a:cubicBezTo>
                  <a:pt x="4072853" y="708413"/>
                  <a:pt x="4637299" y="1928213"/>
                  <a:pt x="4704093" y="3337395"/>
                </a:cubicBezTo>
                <a:lnTo>
                  <a:pt x="4705281" y="3387852"/>
                </a:lnTo>
                <a:lnTo>
                  <a:pt x="0" y="3387852"/>
                </a:lnTo>
                <a:close/>
              </a:path>
            </a:pathLst>
          </a:custGeom>
        </p:spPr>
      </p:pic>
      <p:pic>
        <p:nvPicPr>
          <p:cNvPr id="6" name="Picture 5" descr="A screenshot of a cell phone&#10;&#10;Description automatically generated">
            <a:extLst>
              <a:ext uri="{FF2B5EF4-FFF2-40B4-BE49-F238E27FC236}">
                <a16:creationId xmlns:a16="http://schemas.microsoft.com/office/drawing/2014/main" id="{A5A2325E-055B-4E33-8A02-D2B8EA82D534}"/>
              </a:ext>
            </a:extLst>
          </p:cNvPr>
          <p:cNvPicPr>
            <a:picLocks noChangeAspect="1"/>
          </p:cNvPicPr>
          <p:nvPr/>
        </p:nvPicPr>
        <p:blipFill rotWithShape="1">
          <a:blip r:embed="rId3"/>
          <a:srcRect t="5128"/>
          <a:stretch/>
        </p:blipFill>
        <p:spPr>
          <a:xfrm>
            <a:off x="222607" y="255028"/>
            <a:ext cx="3857625" cy="634794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2817610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714F7-1A16-4008-8828-E8C69E54F1B4}"/>
              </a:ext>
            </a:extLst>
          </p:cNvPr>
          <p:cNvSpPr>
            <a:spLocks noGrp="1"/>
          </p:cNvSpPr>
          <p:nvPr>
            <p:ph type="ctrTitle"/>
          </p:nvPr>
        </p:nvSpPr>
        <p:spPr>
          <a:xfrm>
            <a:off x="5437772" y="445671"/>
            <a:ext cx="6747119" cy="1416484"/>
          </a:xfrm>
        </p:spPr>
        <p:txBody>
          <a:bodyPr anchor="b">
            <a:noAutofit/>
          </a:bodyPr>
          <a:lstStyle/>
          <a:p>
            <a:r>
              <a:rPr lang="en-GB" sz="4000" dirty="0">
                <a:latin typeface="Centaur" panose="02030504050205020304" pitchFamily="18" charset="0"/>
              </a:rPr>
              <a:t>Customer Register UI</a:t>
            </a:r>
          </a:p>
        </p:txBody>
      </p:sp>
      <p:sp>
        <p:nvSpPr>
          <p:cNvPr id="3" name="Subtitle 2">
            <a:extLst>
              <a:ext uri="{FF2B5EF4-FFF2-40B4-BE49-F238E27FC236}">
                <a16:creationId xmlns:a16="http://schemas.microsoft.com/office/drawing/2014/main" id="{EFB020EF-3639-454E-9B20-14EE4C1F49FD}"/>
              </a:ext>
            </a:extLst>
          </p:cNvPr>
          <p:cNvSpPr>
            <a:spLocks noGrp="1"/>
          </p:cNvSpPr>
          <p:nvPr>
            <p:ph type="subTitle" idx="1"/>
          </p:nvPr>
        </p:nvSpPr>
        <p:spPr>
          <a:xfrm>
            <a:off x="5557765" y="1761947"/>
            <a:ext cx="6627126" cy="5250873"/>
          </a:xfrm>
        </p:spPr>
        <p:txBody>
          <a:bodyPr anchor="t">
            <a:noAutofit/>
          </a:bodyPr>
          <a:lstStyle/>
          <a:p>
            <a:endParaRPr lang="en-GB" sz="1500" dirty="0">
              <a:latin typeface="Calibri" panose="020F0502020204030204" pitchFamily="34" charset="0"/>
              <a:cs typeface="Calibri" panose="020F0502020204030204" pitchFamily="34" charset="0"/>
            </a:endParaRPr>
          </a:p>
          <a:p>
            <a:endParaRPr lang="en-GB" sz="15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GB" sz="1500" dirty="0">
                <a:latin typeface="Calibri" panose="020F0502020204030204" pitchFamily="34" charset="0"/>
                <a:cs typeface="Calibri" panose="020F0502020204030204" pitchFamily="34" charset="0"/>
              </a:rPr>
              <a:t>Customer must fill his/her details in this UI.</a:t>
            </a:r>
          </a:p>
          <a:p>
            <a:pPr marL="285750" indent="-285750">
              <a:buFont typeface="Wingdings" panose="05000000000000000000" pitchFamily="2" charset="2"/>
              <a:buChar char="v"/>
            </a:pPr>
            <a:r>
              <a:rPr lang="en-GB" sz="1500" dirty="0">
                <a:latin typeface="Calibri" panose="020F0502020204030204" pitchFamily="34" charset="0"/>
                <a:cs typeface="Calibri" panose="020F0502020204030204" pitchFamily="34" charset="0"/>
              </a:rPr>
              <a:t>Customer can capture his/her photo for this form.</a:t>
            </a:r>
          </a:p>
          <a:p>
            <a:pPr marL="285750" indent="-285750">
              <a:buFont typeface="Wingdings" panose="05000000000000000000" pitchFamily="2" charset="2"/>
              <a:buChar char="v"/>
            </a:pPr>
            <a:r>
              <a:rPr lang="en-GB" sz="1500" dirty="0">
                <a:latin typeface="Calibri" panose="020F0502020204030204" pitchFamily="34" charset="0"/>
                <a:cs typeface="Calibri" panose="020F0502020204030204" pitchFamily="34" charset="0"/>
              </a:rPr>
              <a:t> if Customer not fill some fields. Shows the error message. </a:t>
            </a:r>
          </a:p>
        </p:txBody>
      </p:sp>
      <p:pic>
        <p:nvPicPr>
          <p:cNvPr id="4" name="Picture 3">
            <a:extLst>
              <a:ext uri="{FF2B5EF4-FFF2-40B4-BE49-F238E27FC236}">
                <a16:creationId xmlns:a16="http://schemas.microsoft.com/office/drawing/2014/main" id="{79305B3E-2AED-4A0E-B1FC-7BF4F2B91423}"/>
              </a:ext>
            </a:extLst>
          </p:cNvPr>
          <p:cNvPicPr>
            <a:picLocks noChangeAspect="1"/>
          </p:cNvPicPr>
          <p:nvPr/>
        </p:nvPicPr>
        <p:blipFill rotWithShape="1">
          <a:blip r:embed="rId2"/>
          <a:srcRect r="2275" b="-3"/>
          <a:stretch/>
        </p:blipFill>
        <p:spPr>
          <a:xfrm>
            <a:off x="-13912" y="0"/>
            <a:ext cx="5624118" cy="6858000"/>
          </a:xfrm>
          <a:custGeom>
            <a:avLst/>
            <a:gdLst/>
            <a:ahLst/>
            <a:cxnLst/>
            <a:rect l="l" t="t" r="r" b="b"/>
            <a:pathLst>
              <a:path w="4705281" h="3387852">
                <a:moveTo>
                  <a:pt x="0" y="0"/>
                </a:moveTo>
                <a:lnTo>
                  <a:pt x="1214365" y="0"/>
                </a:lnTo>
                <a:lnTo>
                  <a:pt x="1994531" y="0"/>
                </a:lnTo>
                <a:lnTo>
                  <a:pt x="3087764" y="0"/>
                </a:lnTo>
                <a:lnTo>
                  <a:pt x="3109888" y="14997"/>
                </a:lnTo>
                <a:cubicBezTo>
                  <a:pt x="4072853" y="708413"/>
                  <a:pt x="4637299" y="1928213"/>
                  <a:pt x="4704093" y="3337395"/>
                </a:cubicBezTo>
                <a:lnTo>
                  <a:pt x="4705281" y="3387852"/>
                </a:lnTo>
                <a:lnTo>
                  <a:pt x="0" y="3387852"/>
                </a:lnTo>
                <a:close/>
              </a:path>
            </a:pathLst>
          </a:custGeom>
        </p:spPr>
      </p:pic>
      <p:pic>
        <p:nvPicPr>
          <p:cNvPr id="7" name="Picture 6" descr="A screenshot of a cell phone&#10;&#10;Description automatically generated">
            <a:extLst>
              <a:ext uri="{FF2B5EF4-FFF2-40B4-BE49-F238E27FC236}">
                <a16:creationId xmlns:a16="http://schemas.microsoft.com/office/drawing/2014/main" id="{28BF6605-7411-440F-B8E1-D7C335A6A0F9}"/>
              </a:ext>
            </a:extLst>
          </p:cNvPr>
          <p:cNvPicPr>
            <a:picLocks noChangeAspect="1"/>
          </p:cNvPicPr>
          <p:nvPr/>
        </p:nvPicPr>
        <p:blipFill rotWithShape="1">
          <a:blip r:embed="rId3"/>
          <a:srcRect t="5370"/>
          <a:stretch/>
        </p:blipFill>
        <p:spPr>
          <a:xfrm>
            <a:off x="183036" y="155994"/>
            <a:ext cx="3857625" cy="648973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3147304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9305B3E-2AED-4A0E-B1FC-7BF4F2B91423}"/>
              </a:ext>
            </a:extLst>
          </p:cNvPr>
          <p:cNvPicPr>
            <a:picLocks noChangeAspect="1"/>
          </p:cNvPicPr>
          <p:nvPr/>
        </p:nvPicPr>
        <p:blipFill rotWithShape="1">
          <a:blip r:embed="rId2"/>
          <a:srcRect r="2275" b="-3"/>
          <a:stretch/>
        </p:blipFill>
        <p:spPr>
          <a:xfrm>
            <a:off x="-13912" y="0"/>
            <a:ext cx="5624118" cy="6858000"/>
          </a:xfrm>
          <a:custGeom>
            <a:avLst/>
            <a:gdLst/>
            <a:ahLst/>
            <a:cxnLst/>
            <a:rect l="l" t="t" r="r" b="b"/>
            <a:pathLst>
              <a:path w="4705281" h="3387852">
                <a:moveTo>
                  <a:pt x="0" y="0"/>
                </a:moveTo>
                <a:lnTo>
                  <a:pt x="1214365" y="0"/>
                </a:lnTo>
                <a:lnTo>
                  <a:pt x="1994531" y="0"/>
                </a:lnTo>
                <a:lnTo>
                  <a:pt x="3087764" y="0"/>
                </a:lnTo>
                <a:lnTo>
                  <a:pt x="3109888" y="14997"/>
                </a:lnTo>
                <a:cubicBezTo>
                  <a:pt x="4072853" y="708413"/>
                  <a:pt x="4637299" y="1928213"/>
                  <a:pt x="4704093" y="3337395"/>
                </a:cubicBezTo>
                <a:lnTo>
                  <a:pt x="4705281" y="3387852"/>
                </a:lnTo>
                <a:lnTo>
                  <a:pt x="0" y="3387852"/>
                </a:lnTo>
                <a:close/>
              </a:path>
            </a:pathLst>
          </a:custGeom>
        </p:spPr>
      </p:pic>
      <p:pic>
        <p:nvPicPr>
          <p:cNvPr id="9" name="Picture 8" descr="A screenshot of a cell phone&#10;&#10;Description automatically generated">
            <a:extLst>
              <a:ext uri="{FF2B5EF4-FFF2-40B4-BE49-F238E27FC236}">
                <a16:creationId xmlns:a16="http://schemas.microsoft.com/office/drawing/2014/main" id="{A81635DC-73C7-4849-9A7F-66D98FDDB6D1}"/>
              </a:ext>
            </a:extLst>
          </p:cNvPr>
          <p:cNvPicPr>
            <a:picLocks noChangeAspect="1"/>
          </p:cNvPicPr>
          <p:nvPr/>
        </p:nvPicPr>
        <p:blipFill rotWithShape="1">
          <a:blip r:embed="rId3"/>
          <a:srcRect t="4667"/>
          <a:stretch/>
        </p:blipFill>
        <p:spPr>
          <a:xfrm>
            <a:off x="156150" y="160035"/>
            <a:ext cx="3857625" cy="653792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Subtitle 10">
            <a:extLst>
              <a:ext uri="{FF2B5EF4-FFF2-40B4-BE49-F238E27FC236}">
                <a16:creationId xmlns:a16="http://schemas.microsoft.com/office/drawing/2014/main" id="{1B4E6A28-FD30-4C45-AB1D-ACDD7DB174C0}"/>
              </a:ext>
            </a:extLst>
          </p:cNvPr>
          <p:cNvSpPr>
            <a:spLocks noGrp="1"/>
          </p:cNvSpPr>
          <p:nvPr>
            <p:ph type="subTitle" idx="1"/>
          </p:nvPr>
        </p:nvSpPr>
        <p:spPr>
          <a:xfrm>
            <a:off x="5303067" y="1536582"/>
            <a:ext cx="7052117" cy="3837276"/>
          </a:xfrm>
        </p:spPr>
        <p:txBody>
          <a:bodyPr>
            <a:normAutofit/>
          </a:bodyPr>
          <a:lstStyle/>
          <a:p>
            <a:pPr marL="285750" indent="-285750">
              <a:buFont typeface="Wingdings" panose="05000000000000000000" pitchFamily="2" charset="2"/>
              <a:buChar char="v"/>
            </a:pPr>
            <a:r>
              <a:rPr lang="en-GB" sz="1500" dirty="0">
                <a:latin typeface="Calibri" panose="020F0502020204030204" pitchFamily="34" charset="0"/>
                <a:cs typeface="Calibri" panose="020F0502020204030204" pitchFamily="34" charset="0"/>
              </a:rPr>
              <a:t>After  Customer filled all fields. He/she press Register button.</a:t>
            </a:r>
          </a:p>
          <a:p>
            <a:pPr marL="285750" indent="-285750">
              <a:buFont typeface="Wingdings" panose="05000000000000000000" pitchFamily="2" charset="2"/>
              <a:buChar char="v"/>
            </a:pPr>
            <a:r>
              <a:rPr lang="en-GB" sz="1500" dirty="0">
                <a:latin typeface="Calibri" panose="020F0502020204030204" pitchFamily="34" charset="0"/>
                <a:cs typeface="Calibri" panose="020F0502020204030204" pitchFamily="34" charset="0"/>
              </a:rPr>
              <a:t>When these data &amp; current date time will save in customer table of </a:t>
            </a:r>
            <a:r>
              <a:rPr lang="en-GB" sz="1500" dirty="0" err="1">
                <a:latin typeface="Calibri" panose="020F0502020204030204" pitchFamily="34" charset="0"/>
                <a:cs typeface="Calibri" panose="020F0502020204030204" pitchFamily="34" charset="0"/>
              </a:rPr>
              <a:t>sqlite</a:t>
            </a:r>
            <a:r>
              <a:rPr lang="en-GB" sz="1500" dirty="0">
                <a:latin typeface="Calibri" panose="020F0502020204030204" pitchFamily="34" charset="0"/>
                <a:cs typeface="Calibri" panose="020F0502020204030204" pitchFamily="34" charset="0"/>
              </a:rPr>
              <a:t> </a:t>
            </a:r>
            <a:r>
              <a:rPr lang="en-GB" sz="1500" dirty="0" err="1">
                <a:latin typeface="Calibri" panose="020F0502020204030204" pitchFamily="34" charset="0"/>
                <a:cs typeface="Calibri" panose="020F0502020204030204" pitchFamily="34" charset="0"/>
              </a:rPr>
              <a:t>databse</a:t>
            </a:r>
            <a:r>
              <a:rPr lang="en-GB" sz="1500" dirty="0">
                <a:latin typeface="Calibri" panose="020F0502020204030204" pitchFamily="34" charset="0"/>
                <a:cs typeface="Calibri" panose="020F0502020204030204" pitchFamily="34" charset="0"/>
              </a:rPr>
              <a:t>. </a:t>
            </a:r>
          </a:p>
          <a:p>
            <a:pPr marL="285750" indent="-285750">
              <a:buFont typeface="Wingdings" panose="05000000000000000000" pitchFamily="2" charset="2"/>
              <a:buChar char="v"/>
            </a:pPr>
            <a:r>
              <a:rPr lang="en-GB" sz="1500" dirty="0">
                <a:latin typeface="Calibri" panose="020F0502020204030204" pitchFamily="34" charset="0"/>
                <a:cs typeface="Calibri" panose="020F0502020204030204" pitchFamily="34" charset="0"/>
              </a:rPr>
              <a:t>Customer can see “Register Successfully” toast message with data savings.</a:t>
            </a:r>
          </a:p>
          <a:p>
            <a:pPr marL="285750" indent="-285750">
              <a:buFont typeface="Wingdings" panose="05000000000000000000" pitchFamily="2" charset="2"/>
              <a:buChar char="v"/>
            </a:pPr>
            <a:r>
              <a:rPr lang="en-GB" sz="1500" dirty="0">
                <a:latin typeface="Calibri" panose="020F0502020204030204" pitchFamily="34" charset="0"/>
                <a:cs typeface="Calibri" panose="020F0502020204030204" pitchFamily="34" charset="0"/>
              </a:rPr>
              <a:t>Now customer can login in app.</a:t>
            </a:r>
          </a:p>
          <a:p>
            <a:pPr marL="285750" indent="-285750">
              <a:buFont typeface="Wingdings" panose="05000000000000000000" pitchFamily="2" charset="2"/>
              <a:buChar char="v"/>
            </a:pPr>
            <a:r>
              <a:rPr lang="en-GB" sz="1500" dirty="0">
                <a:latin typeface="Calibri" panose="020F0502020204030204" pitchFamily="34" charset="0"/>
                <a:cs typeface="Calibri" panose="020F0502020204030204" pitchFamily="34" charset="0"/>
              </a:rPr>
              <a:t>His/her email address and password need to login.</a:t>
            </a:r>
          </a:p>
          <a:p>
            <a:pPr marL="285750" indent="-285750">
              <a:buFont typeface="Wingdings" panose="05000000000000000000" pitchFamily="2" charset="2"/>
              <a:buChar char="v"/>
            </a:pPr>
            <a:endParaRPr lang="en-GB" sz="15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en-GB" sz="15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4883908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714F7-1A16-4008-8828-E8C69E54F1B4}"/>
              </a:ext>
            </a:extLst>
          </p:cNvPr>
          <p:cNvSpPr>
            <a:spLocks noGrp="1"/>
          </p:cNvSpPr>
          <p:nvPr>
            <p:ph type="ctrTitle"/>
          </p:nvPr>
        </p:nvSpPr>
        <p:spPr>
          <a:xfrm>
            <a:off x="5437772" y="445671"/>
            <a:ext cx="6747119" cy="1416484"/>
          </a:xfrm>
        </p:spPr>
        <p:txBody>
          <a:bodyPr anchor="b">
            <a:noAutofit/>
          </a:bodyPr>
          <a:lstStyle/>
          <a:p>
            <a:r>
              <a:rPr lang="en-GB" sz="4000" dirty="0">
                <a:latin typeface="Centaur" panose="02030504050205020304" pitchFamily="18" charset="0"/>
              </a:rPr>
              <a:t>Customer Login UI</a:t>
            </a:r>
          </a:p>
        </p:txBody>
      </p:sp>
      <p:sp>
        <p:nvSpPr>
          <p:cNvPr id="3" name="Subtitle 2">
            <a:extLst>
              <a:ext uri="{FF2B5EF4-FFF2-40B4-BE49-F238E27FC236}">
                <a16:creationId xmlns:a16="http://schemas.microsoft.com/office/drawing/2014/main" id="{EFB020EF-3639-454E-9B20-14EE4C1F49FD}"/>
              </a:ext>
            </a:extLst>
          </p:cNvPr>
          <p:cNvSpPr>
            <a:spLocks noGrp="1"/>
          </p:cNvSpPr>
          <p:nvPr>
            <p:ph type="subTitle" idx="1"/>
          </p:nvPr>
        </p:nvSpPr>
        <p:spPr>
          <a:xfrm>
            <a:off x="5557765" y="1761947"/>
            <a:ext cx="6627126" cy="5250873"/>
          </a:xfrm>
        </p:spPr>
        <p:txBody>
          <a:bodyPr anchor="t">
            <a:noAutofit/>
          </a:bodyPr>
          <a:lstStyle/>
          <a:p>
            <a:endParaRPr lang="en-GB" sz="1500" dirty="0">
              <a:latin typeface="Calibri" panose="020F0502020204030204" pitchFamily="34" charset="0"/>
              <a:cs typeface="Calibri" panose="020F0502020204030204" pitchFamily="34" charset="0"/>
            </a:endParaRPr>
          </a:p>
          <a:p>
            <a:endParaRPr lang="en-GB" sz="15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GB" sz="1500" dirty="0">
                <a:latin typeface="Calibri" panose="020F0502020204030204" pitchFamily="34" charset="0"/>
                <a:cs typeface="Calibri" panose="020F0502020204030204" pitchFamily="34" charset="0"/>
              </a:rPr>
              <a:t>Customer must give his/her correct email address &amp; password. When his/her login is successfully. Either shows “Email or Password is Incorrect” message.</a:t>
            </a:r>
          </a:p>
        </p:txBody>
      </p:sp>
      <p:pic>
        <p:nvPicPr>
          <p:cNvPr id="4" name="Picture 3">
            <a:extLst>
              <a:ext uri="{FF2B5EF4-FFF2-40B4-BE49-F238E27FC236}">
                <a16:creationId xmlns:a16="http://schemas.microsoft.com/office/drawing/2014/main" id="{79305B3E-2AED-4A0E-B1FC-7BF4F2B91423}"/>
              </a:ext>
            </a:extLst>
          </p:cNvPr>
          <p:cNvPicPr>
            <a:picLocks noChangeAspect="1"/>
          </p:cNvPicPr>
          <p:nvPr/>
        </p:nvPicPr>
        <p:blipFill rotWithShape="1">
          <a:blip r:embed="rId2"/>
          <a:srcRect r="2275" b="-3"/>
          <a:stretch/>
        </p:blipFill>
        <p:spPr>
          <a:xfrm>
            <a:off x="-13912" y="0"/>
            <a:ext cx="5624118" cy="6858000"/>
          </a:xfrm>
          <a:custGeom>
            <a:avLst/>
            <a:gdLst/>
            <a:ahLst/>
            <a:cxnLst/>
            <a:rect l="l" t="t" r="r" b="b"/>
            <a:pathLst>
              <a:path w="4705281" h="3387852">
                <a:moveTo>
                  <a:pt x="0" y="0"/>
                </a:moveTo>
                <a:lnTo>
                  <a:pt x="1214365" y="0"/>
                </a:lnTo>
                <a:lnTo>
                  <a:pt x="1994531" y="0"/>
                </a:lnTo>
                <a:lnTo>
                  <a:pt x="3087764" y="0"/>
                </a:lnTo>
                <a:lnTo>
                  <a:pt x="3109888" y="14997"/>
                </a:lnTo>
                <a:cubicBezTo>
                  <a:pt x="4072853" y="708413"/>
                  <a:pt x="4637299" y="1928213"/>
                  <a:pt x="4704093" y="3337395"/>
                </a:cubicBezTo>
                <a:lnTo>
                  <a:pt x="4705281" y="3387852"/>
                </a:lnTo>
                <a:lnTo>
                  <a:pt x="0" y="3387852"/>
                </a:lnTo>
                <a:close/>
              </a:path>
            </a:pathLst>
          </a:custGeom>
        </p:spPr>
      </p:pic>
      <p:pic>
        <p:nvPicPr>
          <p:cNvPr id="6" name="Picture 5" descr="A screenshot of a cell phone&#10;&#10;Description automatically generated">
            <a:extLst>
              <a:ext uri="{FF2B5EF4-FFF2-40B4-BE49-F238E27FC236}">
                <a16:creationId xmlns:a16="http://schemas.microsoft.com/office/drawing/2014/main" id="{F95BF440-D61E-4A88-BC8C-6E9C0A515DD7}"/>
              </a:ext>
            </a:extLst>
          </p:cNvPr>
          <p:cNvPicPr>
            <a:picLocks noChangeAspect="1"/>
          </p:cNvPicPr>
          <p:nvPr/>
        </p:nvPicPr>
        <p:blipFill rotWithShape="1">
          <a:blip r:embed="rId3"/>
          <a:srcRect t="6498"/>
          <a:stretch/>
        </p:blipFill>
        <p:spPr>
          <a:xfrm>
            <a:off x="171963" y="166563"/>
            <a:ext cx="3857625" cy="641232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32823895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714F7-1A16-4008-8828-E8C69E54F1B4}"/>
              </a:ext>
            </a:extLst>
          </p:cNvPr>
          <p:cNvSpPr>
            <a:spLocks noGrp="1"/>
          </p:cNvSpPr>
          <p:nvPr>
            <p:ph type="ctrTitle"/>
          </p:nvPr>
        </p:nvSpPr>
        <p:spPr>
          <a:xfrm>
            <a:off x="5437772" y="445671"/>
            <a:ext cx="6747119" cy="1416484"/>
          </a:xfrm>
        </p:spPr>
        <p:txBody>
          <a:bodyPr anchor="b">
            <a:noAutofit/>
          </a:bodyPr>
          <a:lstStyle/>
          <a:p>
            <a:r>
              <a:rPr lang="en-GB" sz="4000" dirty="0" err="1">
                <a:latin typeface="Centaur" panose="02030504050205020304" pitchFamily="18" charset="0"/>
              </a:rPr>
              <a:t>Caffe_Talk</a:t>
            </a:r>
            <a:r>
              <a:rPr lang="en-GB" sz="4000" dirty="0">
                <a:latin typeface="Centaur" panose="02030504050205020304" pitchFamily="18" charset="0"/>
              </a:rPr>
              <a:t> </a:t>
            </a:r>
            <a:br>
              <a:rPr lang="en-GB" sz="4000" dirty="0">
                <a:latin typeface="Centaur" panose="02030504050205020304" pitchFamily="18" charset="0"/>
              </a:rPr>
            </a:br>
            <a:r>
              <a:rPr lang="en-GB" sz="4000" dirty="0">
                <a:latin typeface="Centaur" panose="02030504050205020304" pitchFamily="18" charset="0"/>
              </a:rPr>
              <a:t>		Menu UI</a:t>
            </a:r>
          </a:p>
        </p:txBody>
      </p:sp>
      <p:sp>
        <p:nvSpPr>
          <p:cNvPr id="3" name="Subtitle 2">
            <a:extLst>
              <a:ext uri="{FF2B5EF4-FFF2-40B4-BE49-F238E27FC236}">
                <a16:creationId xmlns:a16="http://schemas.microsoft.com/office/drawing/2014/main" id="{EFB020EF-3639-454E-9B20-14EE4C1F49FD}"/>
              </a:ext>
            </a:extLst>
          </p:cNvPr>
          <p:cNvSpPr>
            <a:spLocks noGrp="1"/>
          </p:cNvSpPr>
          <p:nvPr>
            <p:ph type="subTitle" idx="1"/>
          </p:nvPr>
        </p:nvSpPr>
        <p:spPr>
          <a:xfrm>
            <a:off x="5557765" y="1761947"/>
            <a:ext cx="6627126" cy="5250873"/>
          </a:xfrm>
        </p:spPr>
        <p:txBody>
          <a:bodyPr anchor="t">
            <a:noAutofit/>
          </a:bodyPr>
          <a:lstStyle/>
          <a:p>
            <a:endParaRPr lang="en-GB" sz="1500" dirty="0">
              <a:latin typeface="Calibri" panose="020F0502020204030204" pitchFamily="34" charset="0"/>
              <a:cs typeface="Calibri" panose="020F0502020204030204" pitchFamily="34" charset="0"/>
            </a:endParaRPr>
          </a:p>
          <a:p>
            <a:endParaRPr lang="en-GB" sz="1500" dirty="0">
              <a:latin typeface="Calibri" panose="020F0502020204030204" pitchFamily="34" charset="0"/>
              <a:cs typeface="Calibri" panose="020F0502020204030204" pitchFamily="34" charset="0"/>
            </a:endParaRPr>
          </a:p>
          <a:p>
            <a:endParaRPr lang="en-GB" sz="15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GB" sz="1500" dirty="0">
                <a:latin typeface="Calibri" panose="020F0502020204030204" pitchFamily="34" charset="0"/>
                <a:cs typeface="Calibri" panose="020F0502020204030204" pitchFamily="34" charset="0"/>
              </a:rPr>
              <a:t>Customer can see coffee types &amp; prices in this UI.</a:t>
            </a:r>
          </a:p>
          <a:p>
            <a:pPr marL="285750" indent="-285750">
              <a:buFont typeface="Wingdings" panose="05000000000000000000" pitchFamily="2" charset="2"/>
              <a:buChar char="v"/>
            </a:pPr>
            <a:r>
              <a:rPr lang="en-GB" sz="1500" dirty="0">
                <a:latin typeface="Calibri" panose="020F0502020204030204" pitchFamily="34" charset="0"/>
                <a:cs typeface="Calibri" panose="020F0502020204030204" pitchFamily="34" charset="0"/>
              </a:rPr>
              <a:t>If He/she need coffee, must click the ‘Order Now’ button.</a:t>
            </a:r>
          </a:p>
          <a:p>
            <a:endParaRPr lang="en-GB" sz="15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79305B3E-2AED-4A0E-B1FC-7BF4F2B91423}"/>
              </a:ext>
            </a:extLst>
          </p:cNvPr>
          <p:cNvPicPr>
            <a:picLocks noChangeAspect="1"/>
          </p:cNvPicPr>
          <p:nvPr/>
        </p:nvPicPr>
        <p:blipFill rotWithShape="1">
          <a:blip r:embed="rId2"/>
          <a:srcRect r="2275" b="-3"/>
          <a:stretch/>
        </p:blipFill>
        <p:spPr>
          <a:xfrm>
            <a:off x="-13912" y="0"/>
            <a:ext cx="5624118" cy="6858000"/>
          </a:xfrm>
          <a:custGeom>
            <a:avLst/>
            <a:gdLst/>
            <a:ahLst/>
            <a:cxnLst/>
            <a:rect l="l" t="t" r="r" b="b"/>
            <a:pathLst>
              <a:path w="4705281" h="3387852">
                <a:moveTo>
                  <a:pt x="0" y="0"/>
                </a:moveTo>
                <a:lnTo>
                  <a:pt x="1214365" y="0"/>
                </a:lnTo>
                <a:lnTo>
                  <a:pt x="1994531" y="0"/>
                </a:lnTo>
                <a:lnTo>
                  <a:pt x="3087764" y="0"/>
                </a:lnTo>
                <a:lnTo>
                  <a:pt x="3109888" y="14997"/>
                </a:lnTo>
                <a:cubicBezTo>
                  <a:pt x="4072853" y="708413"/>
                  <a:pt x="4637299" y="1928213"/>
                  <a:pt x="4704093" y="3337395"/>
                </a:cubicBezTo>
                <a:lnTo>
                  <a:pt x="4705281" y="3387852"/>
                </a:lnTo>
                <a:lnTo>
                  <a:pt x="0" y="3387852"/>
                </a:lnTo>
                <a:close/>
              </a:path>
            </a:pathLst>
          </a:custGeom>
        </p:spPr>
      </p:pic>
      <p:pic>
        <p:nvPicPr>
          <p:cNvPr id="7" name="Picture 6" descr="A screenshot of a cell phone&#10;&#10;Description automatically generated">
            <a:extLst>
              <a:ext uri="{FF2B5EF4-FFF2-40B4-BE49-F238E27FC236}">
                <a16:creationId xmlns:a16="http://schemas.microsoft.com/office/drawing/2014/main" id="{B4805083-8504-4E61-B627-D053F59B96C3}"/>
              </a:ext>
            </a:extLst>
          </p:cNvPr>
          <p:cNvPicPr>
            <a:picLocks noChangeAspect="1"/>
          </p:cNvPicPr>
          <p:nvPr/>
        </p:nvPicPr>
        <p:blipFill rotWithShape="1">
          <a:blip r:embed="rId3"/>
          <a:srcRect t="5370"/>
          <a:stretch/>
        </p:blipFill>
        <p:spPr>
          <a:xfrm>
            <a:off x="175046" y="184130"/>
            <a:ext cx="3857625" cy="648973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9115801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714F7-1A16-4008-8828-E8C69E54F1B4}"/>
              </a:ext>
            </a:extLst>
          </p:cNvPr>
          <p:cNvSpPr>
            <a:spLocks noGrp="1"/>
          </p:cNvSpPr>
          <p:nvPr>
            <p:ph type="ctrTitle"/>
          </p:nvPr>
        </p:nvSpPr>
        <p:spPr>
          <a:xfrm>
            <a:off x="5437772" y="445671"/>
            <a:ext cx="6747119" cy="1416484"/>
          </a:xfrm>
        </p:spPr>
        <p:txBody>
          <a:bodyPr anchor="b">
            <a:noAutofit/>
          </a:bodyPr>
          <a:lstStyle/>
          <a:p>
            <a:r>
              <a:rPr lang="en-GB" sz="4000" dirty="0">
                <a:latin typeface="Centaur" panose="02030504050205020304" pitchFamily="18" charset="0"/>
              </a:rPr>
              <a:t>	Order Page</a:t>
            </a:r>
          </a:p>
        </p:txBody>
      </p:sp>
      <p:sp>
        <p:nvSpPr>
          <p:cNvPr id="3" name="Subtitle 2">
            <a:extLst>
              <a:ext uri="{FF2B5EF4-FFF2-40B4-BE49-F238E27FC236}">
                <a16:creationId xmlns:a16="http://schemas.microsoft.com/office/drawing/2014/main" id="{EFB020EF-3639-454E-9B20-14EE4C1F49FD}"/>
              </a:ext>
            </a:extLst>
          </p:cNvPr>
          <p:cNvSpPr>
            <a:spLocks noGrp="1"/>
          </p:cNvSpPr>
          <p:nvPr>
            <p:ph type="subTitle" idx="1"/>
          </p:nvPr>
        </p:nvSpPr>
        <p:spPr>
          <a:xfrm>
            <a:off x="5557765" y="1761947"/>
            <a:ext cx="6627126" cy="5250873"/>
          </a:xfrm>
        </p:spPr>
        <p:txBody>
          <a:bodyPr anchor="t">
            <a:noAutofit/>
          </a:bodyPr>
          <a:lstStyle/>
          <a:p>
            <a:endParaRPr lang="en-GB" sz="1500" dirty="0">
              <a:latin typeface="Calibri" panose="020F0502020204030204" pitchFamily="34" charset="0"/>
              <a:cs typeface="Calibri" panose="020F0502020204030204" pitchFamily="34" charset="0"/>
            </a:endParaRPr>
          </a:p>
          <a:p>
            <a:endParaRPr lang="en-GB" sz="15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GB" sz="1500" dirty="0">
                <a:latin typeface="Calibri" panose="020F0502020204030204" pitchFamily="34" charset="0"/>
                <a:cs typeface="Calibri" panose="020F0502020204030204" pitchFamily="34" charset="0"/>
              </a:rPr>
              <a:t>Automatically getting current location address for delivery address. (longitude &amp; latitude convert through geocoder)</a:t>
            </a:r>
          </a:p>
          <a:p>
            <a:pPr marL="285750" indent="-285750">
              <a:buFont typeface="Wingdings" panose="05000000000000000000" pitchFamily="2" charset="2"/>
              <a:buChar char="v"/>
            </a:pPr>
            <a:r>
              <a:rPr lang="en-GB" sz="1500" dirty="0">
                <a:latin typeface="Calibri" panose="020F0502020204030204" pitchFamily="34" charset="0"/>
                <a:cs typeface="Calibri" panose="020F0502020204030204" pitchFamily="34" charset="0"/>
              </a:rPr>
              <a:t>He/she must type coffee quantity to need his/her order. </a:t>
            </a:r>
          </a:p>
          <a:p>
            <a:pPr marL="285750" indent="-285750">
              <a:buFont typeface="Wingdings" panose="05000000000000000000" pitchFamily="2" charset="2"/>
              <a:buChar char="v"/>
            </a:pPr>
            <a:r>
              <a:rPr lang="en-GB" sz="1500" dirty="0">
                <a:latin typeface="Calibri" panose="020F0502020204030204" pitchFamily="34" charset="0"/>
                <a:cs typeface="Calibri" panose="020F0502020204030204" pitchFamily="34" charset="0"/>
              </a:rPr>
              <a:t>These details &amp; current date time will save orders table in </a:t>
            </a:r>
            <a:r>
              <a:rPr lang="en-GB" sz="1500" dirty="0" err="1">
                <a:latin typeface="Calibri" panose="020F0502020204030204" pitchFamily="34" charset="0"/>
                <a:cs typeface="Calibri" panose="020F0502020204030204" pitchFamily="34" charset="0"/>
              </a:rPr>
              <a:t>sqlite</a:t>
            </a:r>
            <a:r>
              <a:rPr lang="en-GB" sz="1500" dirty="0">
                <a:latin typeface="Calibri" panose="020F0502020204030204" pitchFamily="34" charset="0"/>
                <a:cs typeface="Calibri" panose="020F0502020204030204" pitchFamily="34" charset="0"/>
              </a:rPr>
              <a:t> database &amp; quantity values will pass next UI for generate invoice with click ‘Confirm Order’ button.</a:t>
            </a:r>
          </a:p>
          <a:p>
            <a:pPr marL="285750" indent="-285750">
              <a:buFont typeface="Wingdings" panose="05000000000000000000" pitchFamily="2" charset="2"/>
              <a:buChar char="v"/>
            </a:pPr>
            <a:r>
              <a:rPr lang="en-GB" sz="1500" dirty="0">
                <a:latin typeface="Calibri" panose="020F0502020204030204" pitchFamily="34" charset="0"/>
                <a:cs typeface="Calibri" panose="020F0502020204030204" pitchFamily="34" charset="0"/>
              </a:rPr>
              <a:t>If you don’t need order. You can logout.</a:t>
            </a:r>
          </a:p>
          <a:p>
            <a:endParaRPr lang="en-GB" sz="15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79305B3E-2AED-4A0E-B1FC-7BF4F2B91423}"/>
              </a:ext>
            </a:extLst>
          </p:cNvPr>
          <p:cNvPicPr>
            <a:picLocks noChangeAspect="1"/>
          </p:cNvPicPr>
          <p:nvPr/>
        </p:nvPicPr>
        <p:blipFill rotWithShape="1">
          <a:blip r:embed="rId2"/>
          <a:srcRect r="2275" b="-3"/>
          <a:stretch/>
        </p:blipFill>
        <p:spPr>
          <a:xfrm>
            <a:off x="-13912" y="0"/>
            <a:ext cx="5624118" cy="6858000"/>
          </a:xfrm>
          <a:custGeom>
            <a:avLst/>
            <a:gdLst/>
            <a:ahLst/>
            <a:cxnLst/>
            <a:rect l="l" t="t" r="r" b="b"/>
            <a:pathLst>
              <a:path w="4705281" h="3387852">
                <a:moveTo>
                  <a:pt x="0" y="0"/>
                </a:moveTo>
                <a:lnTo>
                  <a:pt x="1214365" y="0"/>
                </a:lnTo>
                <a:lnTo>
                  <a:pt x="1994531" y="0"/>
                </a:lnTo>
                <a:lnTo>
                  <a:pt x="3087764" y="0"/>
                </a:lnTo>
                <a:lnTo>
                  <a:pt x="3109888" y="14997"/>
                </a:lnTo>
                <a:cubicBezTo>
                  <a:pt x="4072853" y="708413"/>
                  <a:pt x="4637299" y="1928213"/>
                  <a:pt x="4704093" y="3337395"/>
                </a:cubicBezTo>
                <a:lnTo>
                  <a:pt x="4705281" y="3387852"/>
                </a:lnTo>
                <a:lnTo>
                  <a:pt x="0" y="3387852"/>
                </a:lnTo>
                <a:close/>
              </a:path>
            </a:pathLst>
          </a:custGeom>
        </p:spPr>
      </p:pic>
      <p:pic>
        <p:nvPicPr>
          <p:cNvPr id="6" name="Picture 5" descr="A screenshot of a cell phone&#10;&#10;Description automatically generated">
            <a:extLst>
              <a:ext uri="{FF2B5EF4-FFF2-40B4-BE49-F238E27FC236}">
                <a16:creationId xmlns:a16="http://schemas.microsoft.com/office/drawing/2014/main" id="{A8C984F3-CBC4-4A41-8194-6242F3E9054E}"/>
              </a:ext>
            </a:extLst>
          </p:cNvPr>
          <p:cNvPicPr>
            <a:picLocks noChangeAspect="1"/>
          </p:cNvPicPr>
          <p:nvPr/>
        </p:nvPicPr>
        <p:blipFill rotWithShape="1">
          <a:blip r:embed="rId3"/>
          <a:srcRect t="4513"/>
          <a:stretch/>
        </p:blipFill>
        <p:spPr>
          <a:xfrm>
            <a:off x="129758" y="154744"/>
            <a:ext cx="3857625" cy="654851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5638583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714F7-1A16-4008-8828-E8C69E54F1B4}"/>
              </a:ext>
            </a:extLst>
          </p:cNvPr>
          <p:cNvSpPr>
            <a:spLocks noGrp="1"/>
          </p:cNvSpPr>
          <p:nvPr>
            <p:ph type="ctrTitle"/>
          </p:nvPr>
        </p:nvSpPr>
        <p:spPr>
          <a:xfrm>
            <a:off x="5437772" y="445671"/>
            <a:ext cx="6747119" cy="1416484"/>
          </a:xfrm>
        </p:spPr>
        <p:txBody>
          <a:bodyPr anchor="b">
            <a:noAutofit/>
          </a:bodyPr>
          <a:lstStyle/>
          <a:p>
            <a:r>
              <a:rPr lang="en-GB" sz="4000" dirty="0">
                <a:latin typeface="Centaur" panose="02030504050205020304" pitchFamily="18" charset="0"/>
              </a:rPr>
              <a:t>	Invoice UI</a:t>
            </a:r>
          </a:p>
        </p:txBody>
      </p:sp>
      <p:sp>
        <p:nvSpPr>
          <p:cNvPr id="3" name="Subtitle 2">
            <a:extLst>
              <a:ext uri="{FF2B5EF4-FFF2-40B4-BE49-F238E27FC236}">
                <a16:creationId xmlns:a16="http://schemas.microsoft.com/office/drawing/2014/main" id="{EFB020EF-3639-454E-9B20-14EE4C1F49FD}"/>
              </a:ext>
            </a:extLst>
          </p:cNvPr>
          <p:cNvSpPr>
            <a:spLocks noGrp="1"/>
          </p:cNvSpPr>
          <p:nvPr>
            <p:ph type="subTitle" idx="1"/>
          </p:nvPr>
        </p:nvSpPr>
        <p:spPr>
          <a:xfrm>
            <a:off x="5557765" y="1761947"/>
            <a:ext cx="6627126" cy="5250873"/>
          </a:xfrm>
        </p:spPr>
        <p:txBody>
          <a:bodyPr anchor="t">
            <a:noAutofit/>
          </a:bodyPr>
          <a:lstStyle/>
          <a:p>
            <a:endParaRPr lang="en-GB" sz="15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GB" sz="1500" dirty="0">
                <a:latin typeface="Calibri" panose="020F0502020204030204" pitchFamily="34" charset="0"/>
                <a:cs typeface="Calibri" panose="020F0502020204030204" pitchFamily="34" charset="0"/>
              </a:rPr>
              <a:t>Quantity values get in previous UI.</a:t>
            </a:r>
          </a:p>
          <a:p>
            <a:pPr marL="285750" indent="-285750">
              <a:buFont typeface="Wingdings" panose="05000000000000000000" pitchFamily="2" charset="2"/>
              <a:buChar char="v"/>
            </a:pPr>
            <a:r>
              <a:rPr lang="en-GB" sz="1500" dirty="0">
                <a:latin typeface="Calibri" panose="020F0502020204030204" pitchFamily="34" charset="0"/>
                <a:cs typeface="Calibri" panose="020F0502020204030204" pitchFamily="34" charset="0"/>
              </a:rPr>
              <a:t>Calculates and shows each coffee prices &amp; total price.</a:t>
            </a:r>
          </a:p>
          <a:p>
            <a:pPr marL="285750" indent="-285750">
              <a:buFont typeface="Wingdings" panose="05000000000000000000" pitchFamily="2" charset="2"/>
              <a:buChar char="v"/>
            </a:pPr>
            <a:r>
              <a:rPr lang="en-GB" sz="1500" dirty="0">
                <a:latin typeface="Calibri" panose="020F0502020204030204" pitchFamily="34" charset="0"/>
                <a:cs typeface="Calibri" panose="020F0502020204030204" pitchFamily="34" charset="0"/>
              </a:rPr>
              <a:t>These details &amp; current date time will save incomes table in </a:t>
            </a:r>
            <a:r>
              <a:rPr lang="en-GB" sz="1500" dirty="0" err="1">
                <a:latin typeface="Calibri" panose="020F0502020204030204" pitchFamily="34" charset="0"/>
                <a:cs typeface="Calibri" panose="020F0502020204030204" pitchFamily="34" charset="0"/>
              </a:rPr>
              <a:t>sqlite</a:t>
            </a:r>
            <a:r>
              <a:rPr lang="en-GB" sz="1500" dirty="0">
                <a:latin typeface="Calibri" panose="020F0502020204030204" pitchFamily="34" charset="0"/>
                <a:cs typeface="Calibri" panose="020F0502020204030204" pitchFamily="34" charset="0"/>
              </a:rPr>
              <a:t> database with click ‘OK’ button.</a:t>
            </a:r>
          </a:p>
          <a:p>
            <a:pPr marL="285750" indent="-285750">
              <a:buFont typeface="Wingdings" panose="05000000000000000000" pitchFamily="2" charset="2"/>
              <a:buChar char="v"/>
            </a:pPr>
            <a:r>
              <a:rPr lang="en-GB" sz="1500" dirty="0">
                <a:latin typeface="Calibri" panose="020F0502020204030204" pitchFamily="34" charset="0"/>
                <a:cs typeface="Calibri" panose="020F0502020204030204" pitchFamily="34" charset="0"/>
              </a:rPr>
              <a:t>Now his/her coffee order process is finished.</a:t>
            </a:r>
          </a:p>
          <a:p>
            <a:pPr marL="285750" indent="-285750">
              <a:buFont typeface="Wingdings" panose="05000000000000000000" pitchFamily="2" charset="2"/>
              <a:buChar char="v"/>
            </a:pPr>
            <a:r>
              <a:rPr lang="en-GB" sz="1500" dirty="0">
                <a:latin typeface="Calibri" panose="020F0502020204030204" pitchFamily="34" charset="0"/>
                <a:cs typeface="Calibri" panose="020F0502020204030204" pitchFamily="34" charset="0"/>
              </a:rPr>
              <a:t>He/she can logout.</a:t>
            </a:r>
          </a:p>
          <a:p>
            <a:pPr marL="285750" indent="-285750">
              <a:buFont typeface="Wingdings" panose="05000000000000000000" pitchFamily="2" charset="2"/>
              <a:buChar char="v"/>
            </a:pPr>
            <a:r>
              <a:rPr lang="en-GB" sz="1500" dirty="0">
                <a:latin typeface="Calibri" panose="020F0502020204030204" pitchFamily="34" charset="0"/>
                <a:cs typeface="Calibri" panose="020F0502020204030204" pitchFamily="34" charset="0"/>
              </a:rPr>
              <a:t>His/her order will receive.</a:t>
            </a:r>
          </a:p>
        </p:txBody>
      </p:sp>
      <p:pic>
        <p:nvPicPr>
          <p:cNvPr id="4" name="Picture 3">
            <a:extLst>
              <a:ext uri="{FF2B5EF4-FFF2-40B4-BE49-F238E27FC236}">
                <a16:creationId xmlns:a16="http://schemas.microsoft.com/office/drawing/2014/main" id="{79305B3E-2AED-4A0E-B1FC-7BF4F2B91423}"/>
              </a:ext>
            </a:extLst>
          </p:cNvPr>
          <p:cNvPicPr>
            <a:picLocks noChangeAspect="1"/>
          </p:cNvPicPr>
          <p:nvPr/>
        </p:nvPicPr>
        <p:blipFill rotWithShape="1">
          <a:blip r:embed="rId2"/>
          <a:srcRect r="2275" b="-3"/>
          <a:stretch/>
        </p:blipFill>
        <p:spPr>
          <a:xfrm>
            <a:off x="-13912" y="0"/>
            <a:ext cx="5624118" cy="6858000"/>
          </a:xfrm>
          <a:custGeom>
            <a:avLst/>
            <a:gdLst/>
            <a:ahLst/>
            <a:cxnLst/>
            <a:rect l="l" t="t" r="r" b="b"/>
            <a:pathLst>
              <a:path w="4705281" h="3387852">
                <a:moveTo>
                  <a:pt x="0" y="0"/>
                </a:moveTo>
                <a:lnTo>
                  <a:pt x="1214365" y="0"/>
                </a:lnTo>
                <a:lnTo>
                  <a:pt x="1994531" y="0"/>
                </a:lnTo>
                <a:lnTo>
                  <a:pt x="3087764" y="0"/>
                </a:lnTo>
                <a:lnTo>
                  <a:pt x="3109888" y="14997"/>
                </a:lnTo>
                <a:cubicBezTo>
                  <a:pt x="4072853" y="708413"/>
                  <a:pt x="4637299" y="1928213"/>
                  <a:pt x="4704093" y="3337395"/>
                </a:cubicBezTo>
                <a:lnTo>
                  <a:pt x="4705281" y="3387852"/>
                </a:lnTo>
                <a:lnTo>
                  <a:pt x="0" y="3387852"/>
                </a:lnTo>
                <a:close/>
              </a:path>
            </a:pathLst>
          </a:custGeom>
        </p:spPr>
      </p:pic>
      <p:pic>
        <p:nvPicPr>
          <p:cNvPr id="6" name="Picture 5" descr="A close up of text on a white background&#10;&#10;Description automatically generated">
            <a:extLst>
              <a:ext uri="{FF2B5EF4-FFF2-40B4-BE49-F238E27FC236}">
                <a16:creationId xmlns:a16="http://schemas.microsoft.com/office/drawing/2014/main" id="{7F3D0914-8A08-4B93-926D-BA1A53BEEDD7}"/>
              </a:ext>
            </a:extLst>
          </p:cNvPr>
          <p:cNvPicPr>
            <a:picLocks noChangeAspect="1"/>
          </p:cNvPicPr>
          <p:nvPr/>
        </p:nvPicPr>
        <p:blipFill rotWithShape="1">
          <a:blip r:embed="rId3"/>
          <a:srcRect t="4513"/>
          <a:stretch/>
        </p:blipFill>
        <p:spPr>
          <a:xfrm>
            <a:off x="124340" y="154744"/>
            <a:ext cx="3857625" cy="654851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1326816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theme/theme1.xml><?xml version="1.0" encoding="utf-8"?>
<a:theme xmlns:a="http://schemas.openxmlformats.org/drawingml/2006/main" name="SketchLinesVTI">
  <a:themeElements>
    <a:clrScheme name="AnalogousFromLightSeedLeftStep">
      <a:dk1>
        <a:srgbClr val="000000"/>
      </a:dk1>
      <a:lt1>
        <a:srgbClr val="FFFFFF"/>
      </a:lt1>
      <a:dk2>
        <a:srgbClr val="41242C"/>
      </a:dk2>
      <a:lt2>
        <a:srgbClr val="E2E5E8"/>
      </a:lt2>
      <a:accent1>
        <a:srgbClr val="B89D7C"/>
      </a:accent1>
      <a:accent2>
        <a:srgbClr val="BA877F"/>
      </a:accent2>
      <a:accent3>
        <a:srgbClr val="C492A0"/>
      </a:accent3>
      <a:accent4>
        <a:srgbClr val="BA7FA8"/>
      </a:accent4>
      <a:accent5>
        <a:srgbClr val="BF93C5"/>
      </a:accent5>
      <a:accent6>
        <a:srgbClr val="9A7FBA"/>
      </a:accent6>
      <a:hlink>
        <a:srgbClr val="6383AB"/>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emplate>Integral</Template>
  <TotalTime>540</TotalTime>
  <Words>622</Words>
  <Application>Microsoft Office PowerPoint</Application>
  <PresentationFormat>Widescreen</PresentationFormat>
  <Paragraphs>67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Meiryo</vt:lpstr>
      <vt:lpstr>Calibri</vt:lpstr>
      <vt:lpstr>Centaur</vt:lpstr>
      <vt:lpstr>Corbel</vt:lpstr>
      <vt:lpstr>Wingdings</vt:lpstr>
      <vt:lpstr>SketchLinesVTI</vt:lpstr>
      <vt:lpstr>Caffe_Talk</vt:lpstr>
      <vt:lpstr>Introduction</vt:lpstr>
      <vt:lpstr>Caffe_Talk    Home UI</vt:lpstr>
      <vt:lpstr>Customer Register UI</vt:lpstr>
      <vt:lpstr>PowerPoint Presentation</vt:lpstr>
      <vt:lpstr>Customer Login UI</vt:lpstr>
      <vt:lpstr>Caffe_Talk    Menu UI</vt:lpstr>
      <vt:lpstr> Order Page</vt:lpstr>
      <vt:lpstr> Invoice UI</vt:lpstr>
      <vt:lpstr>Caffe_Talk   Admin Login</vt:lpstr>
      <vt:lpstr>  Admin UI</vt:lpstr>
      <vt:lpstr>View Customers, Orders &amp; Incomes</vt:lpstr>
      <vt:lpstr>Let us see, How the data saved in the sqlite database</vt:lpstr>
      <vt:lpstr>Group Members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Caffe_Talk</dc:title>
  <dc:creator>Medagoda Hettige Don Kavith Maduja</dc:creator>
  <cp:lastModifiedBy>Medagoda Hettige Don Kavith Maduja</cp:lastModifiedBy>
  <cp:revision>109</cp:revision>
  <dcterms:created xsi:type="dcterms:W3CDTF">2020-08-15T14:54:43Z</dcterms:created>
  <dcterms:modified xsi:type="dcterms:W3CDTF">2020-08-18T09:16:30Z</dcterms:modified>
</cp:coreProperties>
</file>