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4" r:id="rId7"/>
    <p:sldId id="265" r:id="rId8"/>
    <p:sldId id="266" r:id="rId9"/>
    <p:sldId id="262" r:id="rId10"/>
    <p:sldId id="269" r:id="rId11"/>
    <p:sldId id="270" r:id="rId12"/>
    <p:sldId id="263"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p:scale>
          <a:sx n="55" d="100"/>
          <a:sy n="55" d="100"/>
        </p:scale>
        <p:origin x="133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9CC9-4EF7-F8B1-DB1F-7D1A8CFD16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6A80F2-8772-B3F1-C37E-66281DCBF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F608E4-DFBF-9473-BDB4-88615C8D2B5C}"/>
              </a:ext>
            </a:extLst>
          </p:cNvPr>
          <p:cNvSpPr>
            <a:spLocks noGrp="1"/>
          </p:cNvSpPr>
          <p:nvPr>
            <p:ph type="dt" sz="half" idx="10"/>
          </p:nvPr>
        </p:nvSpPr>
        <p:spPr/>
        <p:txBody>
          <a:bodyPr/>
          <a:lstStyle/>
          <a:p>
            <a:fld id="{8E917BDE-88BD-4D69-B9D0-B7E451636F07}" type="datetimeFigureOut">
              <a:rPr lang="en-IN" smtClean="0"/>
              <a:t>26-10-2024</a:t>
            </a:fld>
            <a:endParaRPr lang="en-IN"/>
          </a:p>
        </p:txBody>
      </p:sp>
      <p:sp>
        <p:nvSpPr>
          <p:cNvPr id="5" name="Footer Placeholder 4">
            <a:extLst>
              <a:ext uri="{FF2B5EF4-FFF2-40B4-BE49-F238E27FC236}">
                <a16:creationId xmlns:a16="http://schemas.microsoft.com/office/drawing/2014/main" id="{23454008-6F37-FBEF-B110-5B530C1C4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ED2D9-246C-58CC-3F57-2900B5B11783}"/>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297209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F073-F4C3-F42B-7A33-0CCD3296F0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090FDF-6EC4-4626-E5CF-727AA7FB64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AD84C9-6C20-5F8B-1A94-4A47EB158B61}"/>
              </a:ext>
            </a:extLst>
          </p:cNvPr>
          <p:cNvSpPr>
            <a:spLocks noGrp="1"/>
          </p:cNvSpPr>
          <p:nvPr>
            <p:ph type="dt" sz="half" idx="10"/>
          </p:nvPr>
        </p:nvSpPr>
        <p:spPr/>
        <p:txBody>
          <a:bodyPr/>
          <a:lstStyle/>
          <a:p>
            <a:fld id="{8E917BDE-88BD-4D69-B9D0-B7E451636F07}" type="datetimeFigureOut">
              <a:rPr lang="en-IN" smtClean="0"/>
              <a:t>26-10-2024</a:t>
            </a:fld>
            <a:endParaRPr lang="en-IN"/>
          </a:p>
        </p:txBody>
      </p:sp>
      <p:sp>
        <p:nvSpPr>
          <p:cNvPr id="5" name="Footer Placeholder 4">
            <a:extLst>
              <a:ext uri="{FF2B5EF4-FFF2-40B4-BE49-F238E27FC236}">
                <a16:creationId xmlns:a16="http://schemas.microsoft.com/office/drawing/2014/main" id="{0A32371B-9005-D338-60E6-507FC91F5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9A598E-45D1-3738-5E52-0C5F6AAB6266}"/>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18135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438343-5159-6DF3-6140-3D39A83F4D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9106F6-2C85-269F-C7D3-FA16A69303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86B4A2-EDC4-90B7-F293-2015DC0E4B8A}"/>
              </a:ext>
            </a:extLst>
          </p:cNvPr>
          <p:cNvSpPr>
            <a:spLocks noGrp="1"/>
          </p:cNvSpPr>
          <p:nvPr>
            <p:ph type="dt" sz="half" idx="10"/>
          </p:nvPr>
        </p:nvSpPr>
        <p:spPr/>
        <p:txBody>
          <a:bodyPr/>
          <a:lstStyle/>
          <a:p>
            <a:fld id="{8E917BDE-88BD-4D69-B9D0-B7E451636F07}" type="datetimeFigureOut">
              <a:rPr lang="en-IN" smtClean="0"/>
              <a:t>26-10-2024</a:t>
            </a:fld>
            <a:endParaRPr lang="en-IN"/>
          </a:p>
        </p:txBody>
      </p:sp>
      <p:sp>
        <p:nvSpPr>
          <p:cNvPr id="5" name="Footer Placeholder 4">
            <a:extLst>
              <a:ext uri="{FF2B5EF4-FFF2-40B4-BE49-F238E27FC236}">
                <a16:creationId xmlns:a16="http://schemas.microsoft.com/office/drawing/2014/main" id="{2A247592-8AE7-3AB2-7D59-8DE8F2FA3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B475DB-35B2-4C3C-E1AA-AD4312323E55}"/>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129776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8D0E-738A-ABAB-05BB-ABBD4015C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A56646-C999-C375-E4A1-D3B53C2548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FDD8E0-3EE4-2840-AF9E-95CFDB98A5E4}"/>
              </a:ext>
            </a:extLst>
          </p:cNvPr>
          <p:cNvSpPr>
            <a:spLocks noGrp="1"/>
          </p:cNvSpPr>
          <p:nvPr>
            <p:ph type="dt" sz="half" idx="10"/>
          </p:nvPr>
        </p:nvSpPr>
        <p:spPr/>
        <p:txBody>
          <a:bodyPr/>
          <a:lstStyle/>
          <a:p>
            <a:fld id="{8E917BDE-88BD-4D69-B9D0-B7E451636F07}" type="datetimeFigureOut">
              <a:rPr lang="en-IN" smtClean="0"/>
              <a:t>26-10-2024</a:t>
            </a:fld>
            <a:endParaRPr lang="en-IN"/>
          </a:p>
        </p:txBody>
      </p:sp>
      <p:sp>
        <p:nvSpPr>
          <p:cNvPr id="5" name="Footer Placeholder 4">
            <a:extLst>
              <a:ext uri="{FF2B5EF4-FFF2-40B4-BE49-F238E27FC236}">
                <a16:creationId xmlns:a16="http://schemas.microsoft.com/office/drawing/2014/main" id="{FBBC50F5-846C-9652-84D5-4B7E09556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55FDDB-15BF-BAD4-06D7-BE924DEBB3FC}"/>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364502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8428-9282-2FEC-3720-FD5516054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EC9AA9-CE85-E7AD-643E-6068DFFEF9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227345-F3F8-D6DF-1E83-CDBCF12306D2}"/>
              </a:ext>
            </a:extLst>
          </p:cNvPr>
          <p:cNvSpPr>
            <a:spLocks noGrp="1"/>
          </p:cNvSpPr>
          <p:nvPr>
            <p:ph type="dt" sz="half" idx="10"/>
          </p:nvPr>
        </p:nvSpPr>
        <p:spPr/>
        <p:txBody>
          <a:bodyPr/>
          <a:lstStyle/>
          <a:p>
            <a:fld id="{8E917BDE-88BD-4D69-B9D0-B7E451636F07}" type="datetimeFigureOut">
              <a:rPr lang="en-IN" smtClean="0"/>
              <a:t>26-10-2024</a:t>
            </a:fld>
            <a:endParaRPr lang="en-IN"/>
          </a:p>
        </p:txBody>
      </p:sp>
      <p:sp>
        <p:nvSpPr>
          <p:cNvPr id="5" name="Footer Placeholder 4">
            <a:extLst>
              <a:ext uri="{FF2B5EF4-FFF2-40B4-BE49-F238E27FC236}">
                <a16:creationId xmlns:a16="http://schemas.microsoft.com/office/drawing/2014/main" id="{52390996-5971-5114-12D2-CE63F9E3D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0B2787-6E08-8B4D-C65B-37EFA7ABAF13}"/>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91734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21FD-9EBB-1198-A1D2-6862F55BEC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907A95-26E7-7EAF-C5E3-5452628D91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E03ACB-E4C0-93DA-968E-809646512E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AE323D-F94C-0512-8DC9-CA26DE4D723F}"/>
              </a:ext>
            </a:extLst>
          </p:cNvPr>
          <p:cNvSpPr>
            <a:spLocks noGrp="1"/>
          </p:cNvSpPr>
          <p:nvPr>
            <p:ph type="dt" sz="half" idx="10"/>
          </p:nvPr>
        </p:nvSpPr>
        <p:spPr/>
        <p:txBody>
          <a:bodyPr/>
          <a:lstStyle/>
          <a:p>
            <a:fld id="{8E917BDE-88BD-4D69-B9D0-B7E451636F07}" type="datetimeFigureOut">
              <a:rPr lang="en-IN" smtClean="0"/>
              <a:t>26-10-2024</a:t>
            </a:fld>
            <a:endParaRPr lang="en-IN"/>
          </a:p>
        </p:txBody>
      </p:sp>
      <p:sp>
        <p:nvSpPr>
          <p:cNvPr id="6" name="Footer Placeholder 5">
            <a:extLst>
              <a:ext uri="{FF2B5EF4-FFF2-40B4-BE49-F238E27FC236}">
                <a16:creationId xmlns:a16="http://schemas.microsoft.com/office/drawing/2014/main" id="{1B1015AA-4BBD-A273-6804-C679A21FA0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6CC2A8-550C-6A4A-86A5-D1FAF4D17E78}"/>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145003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C4C6-63E0-79FB-223E-A6F68F70DE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D365DC-CB4C-E6A0-C30C-9F29EE00B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50A3C9-C3CB-4A3A-760B-7207FF8ADC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AFDDA7-6F60-80B7-62FB-C443686BCE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9B972-F30A-C73E-B797-0D4CD49AF2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0DE96D-5A80-4BA1-A06B-5133A5FA0812}"/>
              </a:ext>
            </a:extLst>
          </p:cNvPr>
          <p:cNvSpPr>
            <a:spLocks noGrp="1"/>
          </p:cNvSpPr>
          <p:nvPr>
            <p:ph type="dt" sz="half" idx="10"/>
          </p:nvPr>
        </p:nvSpPr>
        <p:spPr/>
        <p:txBody>
          <a:bodyPr/>
          <a:lstStyle/>
          <a:p>
            <a:fld id="{8E917BDE-88BD-4D69-B9D0-B7E451636F07}" type="datetimeFigureOut">
              <a:rPr lang="en-IN" smtClean="0"/>
              <a:t>26-10-2024</a:t>
            </a:fld>
            <a:endParaRPr lang="en-IN"/>
          </a:p>
        </p:txBody>
      </p:sp>
      <p:sp>
        <p:nvSpPr>
          <p:cNvPr id="8" name="Footer Placeholder 7">
            <a:extLst>
              <a:ext uri="{FF2B5EF4-FFF2-40B4-BE49-F238E27FC236}">
                <a16:creationId xmlns:a16="http://schemas.microsoft.com/office/drawing/2014/main" id="{46157685-247C-BBD2-3A47-CE875DB0CD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F62575-E5CF-9E5E-92E1-1AA930EAA709}"/>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196130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68BF-5EA9-0DB7-667D-9B6BCFF140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CCF78C-C148-DF0A-14D0-56C9104FF360}"/>
              </a:ext>
            </a:extLst>
          </p:cNvPr>
          <p:cNvSpPr>
            <a:spLocks noGrp="1"/>
          </p:cNvSpPr>
          <p:nvPr>
            <p:ph type="dt" sz="half" idx="10"/>
          </p:nvPr>
        </p:nvSpPr>
        <p:spPr/>
        <p:txBody>
          <a:bodyPr/>
          <a:lstStyle/>
          <a:p>
            <a:fld id="{8E917BDE-88BD-4D69-B9D0-B7E451636F07}" type="datetimeFigureOut">
              <a:rPr lang="en-IN" smtClean="0"/>
              <a:t>26-10-2024</a:t>
            </a:fld>
            <a:endParaRPr lang="en-IN"/>
          </a:p>
        </p:txBody>
      </p:sp>
      <p:sp>
        <p:nvSpPr>
          <p:cNvPr id="4" name="Footer Placeholder 3">
            <a:extLst>
              <a:ext uri="{FF2B5EF4-FFF2-40B4-BE49-F238E27FC236}">
                <a16:creationId xmlns:a16="http://schemas.microsoft.com/office/drawing/2014/main" id="{6204F36B-1D3A-8E54-74A1-C6E062E879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D58784-F062-6C37-B816-709D8F9BDC26}"/>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203515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2DB694-1BEB-7A7D-1AB7-30509F107583}"/>
              </a:ext>
            </a:extLst>
          </p:cNvPr>
          <p:cNvSpPr>
            <a:spLocks noGrp="1"/>
          </p:cNvSpPr>
          <p:nvPr>
            <p:ph type="dt" sz="half" idx="10"/>
          </p:nvPr>
        </p:nvSpPr>
        <p:spPr/>
        <p:txBody>
          <a:bodyPr/>
          <a:lstStyle/>
          <a:p>
            <a:fld id="{8E917BDE-88BD-4D69-B9D0-B7E451636F07}" type="datetimeFigureOut">
              <a:rPr lang="en-IN" smtClean="0"/>
              <a:t>26-10-2024</a:t>
            </a:fld>
            <a:endParaRPr lang="en-IN"/>
          </a:p>
        </p:txBody>
      </p:sp>
      <p:sp>
        <p:nvSpPr>
          <p:cNvPr id="3" name="Footer Placeholder 2">
            <a:extLst>
              <a:ext uri="{FF2B5EF4-FFF2-40B4-BE49-F238E27FC236}">
                <a16:creationId xmlns:a16="http://schemas.microsoft.com/office/drawing/2014/main" id="{A7394E39-F4BE-4784-F123-A97414F5BE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02079D-B1E6-A126-423C-56DA195D14CB}"/>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350057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8C48-3AC0-0663-6CD9-46535C38D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148894-D4F1-4EE3-DF09-514CDF31E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FC4193-42BB-5AB9-5C0A-B2998FEBE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61257-DB44-2987-78E7-AABA424D4326}"/>
              </a:ext>
            </a:extLst>
          </p:cNvPr>
          <p:cNvSpPr>
            <a:spLocks noGrp="1"/>
          </p:cNvSpPr>
          <p:nvPr>
            <p:ph type="dt" sz="half" idx="10"/>
          </p:nvPr>
        </p:nvSpPr>
        <p:spPr/>
        <p:txBody>
          <a:bodyPr/>
          <a:lstStyle/>
          <a:p>
            <a:fld id="{8E917BDE-88BD-4D69-B9D0-B7E451636F07}" type="datetimeFigureOut">
              <a:rPr lang="en-IN" smtClean="0"/>
              <a:t>26-10-2024</a:t>
            </a:fld>
            <a:endParaRPr lang="en-IN"/>
          </a:p>
        </p:txBody>
      </p:sp>
      <p:sp>
        <p:nvSpPr>
          <p:cNvPr id="6" name="Footer Placeholder 5">
            <a:extLst>
              <a:ext uri="{FF2B5EF4-FFF2-40B4-BE49-F238E27FC236}">
                <a16:creationId xmlns:a16="http://schemas.microsoft.com/office/drawing/2014/main" id="{75975E30-42F7-DBB7-8837-E06A712875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2DAF6-5672-6AE2-C63F-D5EE20625523}"/>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297016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DD27-9B58-272A-7C43-BD9990669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539265-06F3-AC7D-6FB7-603EA3A98C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46A93D-FF11-A974-C33B-145EAABC6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F890E-5CA7-9AAC-5702-E9BE031ACD94}"/>
              </a:ext>
            </a:extLst>
          </p:cNvPr>
          <p:cNvSpPr>
            <a:spLocks noGrp="1"/>
          </p:cNvSpPr>
          <p:nvPr>
            <p:ph type="dt" sz="half" idx="10"/>
          </p:nvPr>
        </p:nvSpPr>
        <p:spPr/>
        <p:txBody>
          <a:bodyPr/>
          <a:lstStyle/>
          <a:p>
            <a:fld id="{8E917BDE-88BD-4D69-B9D0-B7E451636F07}" type="datetimeFigureOut">
              <a:rPr lang="en-IN" smtClean="0"/>
              <a:t>26-10-2024</a:t>
            </a:fld>
            <a:endParaRPr lang="en-IN"/>
          </a:p>
        </p:txBody>
      </p:sp>
      <p:sp>
        <p:nvSpPr>
          <p:cNvPr id="6" name="Footer Placeholder 5">
            <a:extLst>
              <a:ext uri="{FF2B5EF4-FFF2-40B4-BE49-F238E27FC236}">
                <a16:creationId xmlns:a16="http://schemas.microsoft.com/office/drawing/2014/main" id="{5DB7E714-72A5-2FD7-A92A-6E320D78D4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4A5B72-FDFA-30C4-387C-B249F0AECA01}"/>
              </a:ext>
            </a:extLst>
          </p:cNvPr>
          <p:cNvSpPr>
            <a:spLocks noGrp="1"/>
          </p:cNvSpPr>
          <p:nvPr>
            <p:ph type="sldNum" sz="quarter" idx="12"/>
          </p:nvPr>
        </p:nvSpPr>
        <p:spPr/>
        <p:txBody>
          <a:bodyPr/>
          <a:lstStyle/>
          <a:p>
            <a:fld id="{4056129B-F786-4027-9DEA-3B76944C9793}" type="slidenum">
              <a:rPr lang="en-IN" smtClean="0"/>
              <a:t>‹#›</a:t>
            </a:fld>
            <a:endParaRPr lang="en-IN"/>
          </a:p>
        </p:txBody>
      </p:sp>
    </p:spTree>
    <p:extLst>
      <p:ext uri="{BB962C8B-B14F-4D97-AF65-F5344CB8AC3E}">
        <p14:creationId xmlns:p14="http://schemas.microsoft.com/office/powerpoint/2010/main" val="278030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0BFEE-35D7-9959-830F-44E73589CF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C69CA5-8367-19FA-B6D9-876B59109D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8D1636-4E0D-3555-2323-60AAAC2CD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17BDE-88BD-4D69-B9D0-B7E451636F07}" type="datetimeFigureOut">
              <a:rPr lang="en-IN" smtClean="0"/>
              <a:t>26-10-2024</a:t>
            </a:fld>
            <a:endParaRPr lang="en-IN"/>
          </a:p>
        </p:txBody>
      </p:sp>
      <p:sp>
        <p:nvSpPr>
          <p:cNvPr id="5" name="Footer Placeholder 4">
            <a:extLst>
              <a:ext uri="{FF2B5EF4-FFF2-40B4-BE49-F238E27FC236}">
                <a16:creationId xmlns:a16="http://schemas.microsoft.com/office/drawing/2014/main" id="{AA0EF83E-53C7-1B94-4990-4CBC8C11E9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D9273F-2F32-ECE5-CBEE-1AF793DB1D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6129B-F786-4027-9DEA-3B76944C9793}" type="slidenum">
              <a:rPr lang="en-IN" smtClean="0"/>
              <a:t>‹#›</a:t>
            </a:fld>
            <a:endParaRPr lang="en-IN"/>
          </a:p>
        </p:txBody>
      </p:sp>
    </p:spTree>
    <p:extLst>
      <p:ext uri="{BB962C8B-B14F-4D97-AF65-F5344CB8AC3E}">
        <p14:creationId xmlns:p14="http://schemas.microsoft.com/office/powerpoint/2010/main" val="2101400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9407-CDA7-BE27-39CD-781C887D9D94}"/>
              </a:ext>
            </a:extLst>
          </p:cNvPr>
          <p:cNvSpPr>
            <a:spLocks noGrp="1"/>
          </p:cNvSpPr>
          <p:nvPr>
            <p:ph type="ctrTitle"/>
          </p:nvPr>
        </p:nvSpPr>
        <p:spPr>
          <a:xfrm>
            <a:off x="952108" y="556182"/>
            <a:ext cx="9700182" cy="1960776"/>
          </a:xfrm>
        </p:spPr>
        <p:txBody>
          <a:bodyPr>
            <a:normAutofit/>
          </a:bodyPr>
          <a:lstStyle/>
          <a:p>
            <a:r>
              <a:rPr lang="en-IN" sz="4000" b="1" dirty="0">
                <a:latin typeface="Times New Roman" panose="02020603050405020304" pitchFamily="18" charset="0"/>
                <a:cs typeface="Times New Roman" panose="02020603050405020304" pitchFamily="18" charset="0"/>
              </a:rPr>
              <a:t>ONLINE LEARNING PLATFORM USING MERN</a:t>
            </a:r>
          </a:p>
        </p:txBody>
      </p:sp>
      <p:sp>
        <p:nvSpPr>
          <p:cNvPr id="4" name="TextBox 3">
            <a:extLst>
              <a:ext uri="{FF2B5EF4-FFF2-40B4-BE49-F238E27FC236}">
                <a16:creationId xmlns:a16="http://schemas.microsoft.com/office/drawing/2014/main" id="{755920FF-CE9C-79A5-13AC-A91B657F4746}"/>
              </a:ext>
            </a:extLst>
          </p:cNvPr>
          <p:cNvSpPr txBox="1"/>
          <p:nvPr/>
        </p:nvSpPr>
        <p:spPr>
          <a:xfrm>
            <a:off x="716435" y="2969443"/>
            <a:ext cx="589537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TEAM ID NUMBER:  NM2024TMID10070</a:t>
            </a:r>
          </a:p>
        </p:txBody>
      </p:sp>
      <p:sp>
        <p:nvSpPr>
          <p:cNvPr id="8" name="TextBox 7">
            <a:extLst>
              <a:ext uri="{FF2B5EF4-FFF2-40B4-BE49-F238E27FC236}">
                <a16:creationId xmlns:a16="http://schemas.microsoft.com/office/drawing/2014/main" id="{7D8600C9-4589-D51F-8A35-A25257C3B60E}"/>
              </a:ext>
            </a:extLst>
          </p:cNvPr>
          <p:cNvSpPr txBox="1"/>
          <p:nvPr/>
        </p:nvSpPr>
        <p:spPr>
          <a:xfrm>
            <a:off x="716436" y="3338775"/>
            <a:ext cx="298829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TEAM MEMBERS:</a:t>
            </a:r>
          </a:p>
        </p:txBody>
      </p:sp>
      <p:sp>
        <p:nvSpPr>
          <p:cNvPr id="9" name="TextBox 8">
            <a:extLst>
              <a:ext uri="{FF2B5EF4-FFF2-40B4-BE49-F238E27FC236}">
                <a16:creationId xmlns:a16="http://schemas.microsoft.com/office/drawing/2014/main" id="{2607B463-A8C9-5210-7EF9-79B9451FFEC4}"/>
              </a:ext>
            </a:extLst>
          </p:cNvPr>
          <p:cNvSpPr txBox="1"/>
          <p:nvPr/>
        </p:nvSpPr>
        <p:spPr>
          <a:xfrm>
            <a:off x="1282044" y="3791260"/>
            <a:ext cx="4609709"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KAVITHA S (211521104069)</a:t>
            </a:r>
          </a:p>
          <a:p>
            <a:r>
              <a:rPr lang="en-IN" dirty="0">
                <a:latin typeface="Times New Roman" panose="02020603050405020304" pitchFamily="18" charset="0"/>
                <a:cs typeface="Times New Roman" panose="02020603050405020304" pitchFamily="18" charset="0"/>
              </a:rPr>
              <a:t>KEERTHANA V  (211521104071)</a:t>
            </a:r>
          </a:p>
          <a:p>
            <a:r>
              <a:rPr lang="en-IN" dirty="0">
                <a:latin typeface="Times New Roman" panose="02020603050405020304" pitchFamily="18" charset="0"/>
                <a:cs typeface="Times New Roman" panose="02020603050405020304" pitchFamily="18" charset="0"/>
              </a:rPr>
              <a:t>MANISHA V (211521104085)</a:t>
            </a:r>
          </a:p>
          <a:p>
            <a:r>
              <a:rPr lang="en-IN" dirty="0">
                <a:latin typeface="Times New Roman" panose="02020603050405020304" pitchFamily="18" charset="0"/>
                <a:cs typeface="Times New Roman" panose="02020603050405020304" pitchFamily="18" charset="0"/>
              </a:rPr>
              <a:t>AKSHA RUTH A (211521104008)</a:t>
            </a:r>
          </a:p>
        </p:txBody>
      </p:sp>
    </p:spTree>
    <p:extLst>
      <p:ext uri="{BB962C8B-B14F-4D97-AF65-F5344CB8AC3E}">
        <p14:creationId xmlns:p14="http://schemas.microsoft.com/office/powerpoint/2010/main" val="371832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45E60D-D8E2-D55F-94D0-499A8154B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7" y="894022"/>
            <a:ext cx="11477625" cy="5412696"/>
          </a:xfrm>
          <a:prstGeom prst="rect">
            <a:avLst/>
          </a:prstGeom>
        </p:spPr>
      </p:pic>
    </p:spTree>
    <p:extLst>
      <p:ext uri="{BB962C8B-B14F-4D97-AF65-F5344CB8AC3E}">
        <p14:creationId xmlns:p14="http://schemas.microsoft.com/office/powerpoint/2010/main" val="137358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5FC59B-9ECF-E525-56F3-D779EFC2A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714431"/>
            <a:ext cx="11296650" cy="5429137"/>
          </a:xfrm>
          <a:prstGeom prst="rect">
            <a:avLst/>
          </a:prstGeom>
        </p:spPr>
      </p:pic>
    </p:spTree>
    <p:extLst>
      <p:ext uri="{BB962C8B-B14F-4D97-AF65-F5344CB8AC3E}">
        <p14:creationId xmlns:p14="http://schemas.microsoft.com/office/powerpoint/2010/main" val="4201816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A78F8-7C4A-091D-DE17-278BA67D2DCD}"/>
              </a:ext>
            </a:extLst>
          </p:cNvPr>
          <p:cNvSpPr txBox="1"/>
          <p:nvPr/>
        </p:nvSpPr>
        <p:spPr>
          <a:xfrm>
            <a:off x="1131217" y="1093509"/>
            <a:ext cx="3252248" cy="830997"/>
          </a:xfrm>
          <a:prstGeom prst="rect">
            <a:avLst/>
          </a:prstGeom>
          <a:noFill/>
        </p:spPr>
        <p:txBody>
          <a:bodyPr wrap="square" rtlCol="0">
            <a:spAutoFit/>
          </a:bodyPr>
          <a:lstStyle/>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2AB2232A-0610-33F5-4912-39A88501D6D0}"/>
              </a:ext>
            </a:extLst>
          </p:cNvPr>
          <p:cNvSpPr txBox="1"/>
          <p:nvPr/>
        </p:nvSpPr>
        <p:spPr>
          <a:xfrm>
            <a:off x="1206631" y="2328421"/>
            <a:ext cx="9219414"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Online Learning Platform</a:t>
            </a:r>
            <a:r>
              <a:rPr lang="en-US" dirty="0">
                <a:latin typeface="Times New Roman" panose="02020603050405020304" pitchFamily="18" charset="0"/>
                <a:cs typeface="Times New Roman" panose="02020603050405020304" pitchFamily="18" charset="0"/>
              </a:rPr>
              <a:t> provides a comprehensive solution for delivering and managing educational content effectively. Built on the MERN stack, the platform ensures a responsive, user-friendly interface and secure data handling, supporting seamless access to courses and interactive learning experiences. This platform not only simplifies course management for administrators but also enhances the learning experience with real-time updates, progress tracking, and direct communication between students and instructors. Its scalability makes it suitable for educational institutions and organizations of varying sizes, fostering accessibility and engagement in online learning.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363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B66918-0A38-B76F-7808-D20CA9F887F3}"/>
              </a:ext>
            </a:extLst>
          </p:cNvPr>
          <p:cNvSpPr txBox="1"/>
          <p:nvPr/>
        </p:nvSpPr>
        <p:spPr>
          <a:xfrm>
            <a:off x="3921552" y="2158738"/>
            <a:ext cx="3553904"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4523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0D674D-550D-19CE-9BA0-110A6AB317E9}"/>
              </a:ext>
            </a:extLst>
          </p:cNvPr>
          <p:cNvSpPr txBox="1"/>
          <p:nvPr/>
        </p:nvSpPr>
        <p:spPr>
          <a:xfrm>
            <a:off x="1065229" y="1517715"/>
            <a:ext cx="399696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TABLE OF CONTENTS</a:t>
            </a:r>
          </a:p>
        </p:txBody>
      </p:sp>
      <p:sp>
        <p:nvSpPr>
          <p:cNvPr id="4" name="TextBox 3">
            <a:extLst>
              <a:ext uri="{FF2B5EF4-FFF2-40B4-BE49-F238E27FC236}">
                <a16:creationId xmlns:a16="http://schemas.microsoft.com/office/drawing/2014/main" id="{680D9F98-8183-9169-08B7-1EC8108240D7}"/>
              </a:ext>
            </a:extLst>
          </p:cNvPr>
          <p:cNvSpPr txBox="1"/>
          <p:nvPr/>
        </p:nvSpPr>
        <p:spPr>
          <a:xfrm>
            <a:off x="2224726" y="2130458"/>
            <a:ext cx="4835950" cy="258532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IMPLEMENTATION:MERN STACK</a:t>
            </a:r>
          </a:p>
          <a:p>
            <a:r>
              <a:rPr lang="en-IN" dirty="0">
                <a:latin typeface="Times New Roman" panose="02020603050405020304" pitchFamily="18" charset="0"/>
                <a:cs typeface="Times New Roman" panose="02020603050405020304" pitchFamily="18" charset="0"/>
              </a:rPr>
              <a:t>             FRONTEND</a:t>
            </a:r>
          </a:p>
          <a:p>
            <a:r>
              <a:rPr lang="en-IN" dirty="0">
                <a:latin typeface="Times New Roman" panose="02020603050405020304" pitchFamily="18" charset="0"/>
                <a:cs typeface="Times New Roman" panose="02020603050405020304" pitchFamily="18" charset="0"/>
              </a:rPr>
              <a:t>             BACKEND</a:t>
            </a:r>
          </a:p>
          <a:p>
            <a:r>
              <a:rPr lang="en-IN" dirty="0">
                <a:latin typeface="Times New Roman" panose="02020603050405020304" pitchFamily="18" charset="0"/>
                <a:cs typeface="Times New Roman" panose="02020603050405020304" pitchFamily="18" charset="0"/>
              </a:rPr>
              <a:t>             INTEGRATION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 SCREENSHOT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66853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6304CB-7B8B-1FF9-7ACD-97DCF9085D40}"/>
              </a:ext>
            </a:extLst>
          </p:cNvPr>
          <p:cNvSpPr txBox="1"/>
          <p:nvPr/>
        </p:nvSpPr>
        <p:spPr>
          <a:xfrm>
            <a:off x="1055802" y="1545996"/>
            <a:ext cx="195135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8C48E8C2-4168-E238-F4DD-931B1A7CC9C6}"/>
              </a:ext>
            </a:extLst>
          </p:cNvPr>
          <p:cNvSpPr txBox="1"/>
          <p:nvPr/>
        </p:nvSpPr>
        <p:spPr>
          <a:xfrm>
            <a:off x="1070791" y="2234153"/>
            <a:ext cx="9624768"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Online Learning Platform</a:t>
            </a:r>
            <a:r>
              <a:rPr lang="en-US" dirty="0">
                <a:latin typeface="Times New Roman" panose="02020603050405020304" pitchFamily="18" charset="0"/>
                <a:cs typeface="Times New Roman" panose="02020603050405020304" pitchFamily="18" charset="0"/>
              </a:rPr>
              <a:t> is a full-stack MERN (MongoDB, Express.js, React, Node.js) web application developed to offer a comprehensive, interactive environment for online education. The platform allows users to access and manage a variety of educational content, track learning progress, and engage in real-time interactions. With features such as secure user authentication, intelligent content recommendations, and data protection, the system provides a robust solution for both learners and educators, enhancing the accessibility and quality of online education.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70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6304CB-7B8B-1FF9-7ACD-97DCF9085D40}"/>
              </a:ext>
            </a:extLst>
          </p:cNvPr>
          <p:cNvSpPr txBox="1"/>
          <p:nvPr/>
        </p:nvSpPr>
        <p:spPr>
          <a:xfrm>
            <a:off x="1055802" y="1545996"/>
            <a:ext cx="281861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8C48E8C2-4168-E238-F4DD-931B1A7CC9C6}"/>
              </a:ext>
            </a:extLst>
          </p:cNvPr>
          <p:cNvSpPr txBox="1"/>
          <p:nvPr/>
        </p:nvSpPr>
        <p:spPr>
          <a:xfrm>
            <a:off x="1055801" y="2234153"/>
            <a:ext cx="9266550"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Effective learning management is crucial for any organization aiming to provide accessible, high-quality educational resources and foster skill development. Traditional education often relies on in-person classes and manual tracking, which can limit scalability and accessibility. Addressing these limitations, the </a:t>
            </a:r>
            <a:r>
              <a:rPr lang="en-US" i="1" dirty="0">
                <a:latin typeface="Times New Roman" panose="02020603050405020304" pitchFamily="18" charset="0"/>
                <a:cs typeface="Times New Roman" panose="02020603050405020304" pitchFamily="18" charset="0"/>
              </a:rPr>
              <a:t>Online Learning Platform</a:t>
            </a:r>
            <a:r>
              <a:rPr lang="en-US" dirty="0">
                <a:latin typeface="Times New Roman" panose="02020603050405020304" pitchFamily="18" charset="0"/>
                <a:cs typeface="Times New Roman" panose="02020603050405020304" pitchFamily="18" charset="0"/>
              </a:rPr>
              <a:t> leverages modern web technologies to create a streamlined, user-friendly environment for both learners and instructors. Built using the MERN stack, the platform supports end-to-end learning management, from content access and course tracking to real-time interaction, enhancing the accessibility and effectiveness of online education.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84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6304CB-7B8B-1FF9-7ACD-97DCF9085D40}"/>
              </a:ext>
            </a:extLst>
          </p:cNvPr>
          <p:cNvSpPr txBox="1"/>
          <p:nvPr/>
        </p:nvSpPr>
        <p:spPr>
          <a:xfrm>
            <a:off x="1055802" y="930528"/>
            <a:ext cx="341250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PROPOSED SYSTEM</a:t>
            </a:r>
          </a:p>
        </p:txBody>
      </p:sp>
      <p:sp>
        <p:nvSpPr>
          <p:cNvPr id="3" name="TextBox 2">
            <a:extLst>
              <a:ext uri="{FF2B5EF4-FFF2-40B4-BE49-F238E27FC236}">
                <a16:creationId xmlns:a16="http://schemas.microsoft.com/office/drawing/2014/main" id="{8C48E8C2-4168-E238-F4DD-931B1A7CC9C6}"/>
              </a:ext>
            </a:extLst>
          </p:cNvPr>
          <p:cNvSpPr txBox="1"/>
          <p:nvPr/>
        </p:nvSpPr>
        <p:spPr>
          <a:xfrm>
            <a:off x="1055801" y="1611985"/>
            <a:ext cx="9596488" cy="397031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proposed system is a web-based platform that enables users to:</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Register and log in to access their personalized learning dashboard.</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Browse and enroll in courses, accessing comprehensive content such as video lectures, reading materials, and interactive exercises.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Track their learning progress in real-time and receive notifications about course updates, new assignments, and upcoming deadlines via email or SMS.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Engage directly with instructors and fellow learners through discussion boards and live Q&amp;A sessions to enhance understanding and gain feedback.</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Benefit from enhanced security measures like data encryption, user authentication, and compliance with data protection standards.</a:t>
            </a:r>
          </a:p>
          <a:p>
            <a:pPr lvl="1" algn="just"/>
            <a:r>
              <a:rPr lang="en-US" dirty="0">
                <a:latin typeface="Times New Roman" panose="02020603050405020304" pitchFamily="18" charset="0"/>
                <a:cs typeface="Times New Roman" panose="02020603050405020304" pitchFamily="18" charset="0"/>
              </a:rPr>
              <a:t> The platform also enables administrators to manage course content, monitor user engagement, and ensure smooth operation. Intelligent content recommendations suggest relevant courses to users, while administrators can assess learner progress, gather feedback, and maintain the overall system to optimize the learning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10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5AFEBF-00F2-4979-A33B-0DCB79E997A7}"/>
              </a:ext>
            </a:extLst>
          </p:cNvPr>
          <p:cNvSpPr txBox="1"/>
          <p:nvPr/>
        </p:nvSpPr>
        <p:spPr>
          <a:xfrm>
            <a:off x="697585" y="1225485"/>
            <a:ext cx="553353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IMPLEMENTATION:MERN STACK</a:t>
            </a:r>
          </a:p>
        </p:txBody>
      </p:sp>
      <p:sp>
        <p:nvSpPr>
          <p:cNvPr id="3" name="TextBox 2">
            <a:extLst>
              <a:ext uri="{FF2B5EF4-FFF2-40B4-BE49-F238E27FC236}">
                <a16:creationId xmlns:a16="http://schemas.microsoft.com/office/drawing/2014/main" id="{399771C2-D181-68C4-9B16-9992F1F158B9}"/>
              </a:ext>
            </a:extLst>
          </p:cNvPr>
          <p:cNvSpPr txBox="1"/>
          <p:nvPr/>
        </p:nvSpPr>
        <p:spPr>
          <a:xfrm>
            <a:off x="697585" y="1726697"/>
            <a:ext cx="375186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FRONTEND</a:t>
            </a:r>
          </a:p>
        </p:txBody>
      </p:sp>
      <p:sp>
        <p:nvSpPr>
          <p:cNvPr id="6" name="Rectangle 2">
            <a:extLst>
              <a:ext uri="{FF2B5EF4-FFF2-40B4-BE49-F238E27FC236}">
                <a16:creationId xmlns:a16="http://schemas.microsoft.com/office/drawing/2014/main" id="{600BEEEE-F51D-E205-F331-D402F38EC862}"/>
              </a:ext>
            </a:extLst>
          </p:cNvPr>
          <p:cNvSpPr>
            <a:spLocks noChangeArrowheads="1"/>
          </p:cNvSpPr>
          <p:nvPr/>
        </p:nvSpPr>
        <p:spPr bwMode="auto">
          <a:xfrm>
            <a:off x="697584" y="2313167"/>
            <a:ext cx="1069942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Material UI/Bootstrap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Utilized for responsive and accessible styling, providing a user-friendly experience   across various devices, from desktops to mobile.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Axios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Used to manage HTTP requests between the frontend and backend, enabling smooth data transfer and communication for features like content updates, course progress tracking, and enrollment.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Updates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Socket.io is integrated for real-time interactions, offering instant notifications for course announcements, discussion replies, and assignment updates, enhancing the interactive learning experience.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71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469E4-8E9D-1EC5-AC37-646B9428D04E}"/>
              </a:ext>
            </a:extLst>
          </p:cNvPr>
          <p:cNvSpPr txBox="1"/>
          <p:nvPr/>
        </p:nvSpPr>
        <p:spPr>
          <a:xfrm>
            <a:off x="1282045" y="1253765"/>
            <a:ext cx="296001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BACKEND</a:t>
            </a:r>
          </a:p>
        </p:txBody>
      </p:sp>
      <p:sp>
        <p:nvSpPr>
          <p:cNvPr id="4" name="Rectangle 1">
            <a:extLst>
              <a:ext uri="{FF2B5EF4-FFF2-40B4-BE49-F238E27FC236}">
                <a16:creationId xmlns:a16="http://schemas.microsoft.com/office/drawing/2014/main" id="{AECC8E6E-FCBD-1BFE-AFA9-325E77187305}"/>
              </a:ext>
            </a:extLst>
          </p:cNvPr>
          <p:cNvSpPr>
            <a:spLocks noChangeArrowheads="1"/>
          </p:cNvSpPr>
          <p:nvPr/>
        </p:nvSpPr>
        <p:spPr bwMode="auto">
          <a:xfrm rot="10800000" flipV="1">
            <a:off x="1282045" y="1970560"/>
            <a:ext cx="962791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Server-Side Logic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Managed by Express.js, handling routes and APIs for user registration, authentication, course access, and progress tracking.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NoSQL database used for storing user profiles, course content, enrollment records, and progress data. MongoDB Atlas is utilized for cloud storage, offering scalability and high availability.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RESTful APIs are developed to manage data flow between the frontend and backend, supporting CRUD operations (Create, Read, Update, Delete) for courses, user interactions, and progress tracking, ensuring a seamless learning experience.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95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78BA99-DFDE-F973-5ECE-12AF368A52A1}"/>
              </a:ext>
            </a:extLst>
          </p:cNvPr>
          <p:cNvSpPr txBox="1"/>
          <p:nvPr/>
        </p:nvSpPr>
        <p:spPr>
          <a:xfrm>
            <a:off x="999240" y="1216058"/>
            <a:ext cx="374244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INTEGRATION</a:t>
            </a:r>
          </a:p>
        </p:txBody>
      </p:sp>
      <p:sp>
        <p:nvSpPr>
          <p:cNvPr id="4" name="Rectangle 1">
            <a:extLst>
              <a:ext uri="{FF2B5EF4-FFF2-40B4-BE49-F238E27FC236}">
                <a16:creationId xmlns:a16="http://schemas.microsoft.com/office/drawing/2014/main" id="{55DCEA8F-B11D-DF20-8EEE-323FF8A20BCE}"/>
              </a:ext>
            </a:extLst>
          </p:cNvPr>
          <p:cNvSpPr>
            <a:spLocks noChangeArrowheads="1"/>
          </p:cNvSpPr>
          <p:nvPr/>
        </p:nvSpPr>
        <p:spPr bwMode="auto">
          <a:xfrm rot="10800000" flipV="1">
            <a:off x="999240" y="1867363"/>
            <a:ext cx="1008668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Frontend-Backend Communication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Axios</a:t>
            </a:r>
            <a:r>
              <a:rPr lang="en-US" dirty="0">
                <a:latin typeface="Times New Roman" panose="02020603050405020304" pitchFamily="18" charset="0"/>
                <a:cs typeface="Times New Roman" panose="02020603050405020304" pitchFamily="18" charset="0"/>
              </a:rPr>
              <a:t> is used on the frontend to send API requests to the backend, handled by Express.js. This allows seamless data exchange for functionalities such as course enrollment, fetching content, and submitting assignments.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Integration (MongoDB)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backend interacts with MongoDB to store and retrieve data related to users, courses, and progress. Express.js communicates with the database via Mongoose, a Node.js library that simplifies MongoDB queries.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Socket.io enables real-time interactions between students and instructors, supporting instant chat for Q&amp;A sessions and live notifications for course updates. WebRTC can be added for interactive voice/video sessions to further enhance the learning experience.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04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B86FCE-1984-6F0A-880A-8B6492E5C8BE}"/>
              </a:ext>
            </a:extLst>
          </p:cNvPr>
          <p:cNvSpPr txBox="1"/>
          <p:nvPr/>
        </p:nvSpPr>
        <p:spPr>
          <a:xfrm>
            <a:off x="829559" y="914400"/>
            <a:ext cx="432690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MODEL SCREENSHOT</a:t>
            </a:r>
          </a:p>
        </p:txBody>
      </p:sp>
      <p:pic>
        <p:nvPicPr>
          <p:cNvPr id="4" name="Picture 3">
            <a:extLst>
              <a:ext uri="{FF2B5EF4-FFF2-40B4-BE49-F238E27FC236}">
                <a16:creationId xmlns:a16="http://schemas.microsoft.com/office/drawing/2014/main" id="{A97A0324-1A11-FB5D-E5A3-28B7FEB96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59" y="1543050"/>
            <a:ext cx="10532881" cy="4822410"/>
          </a:xfrm>
          <a:prstGeom prst="rect">
            <a:avLst/>
          </a:prstGeom>
        </p:spPr>
      </p:pic>
    </p:spTree>
    <p:extLst>
      <p:ext uri="{BB962C8B-B14F-4D97-AF65-F5344CB8AC3E}">
        <p14:creationId xmlns:p14="http://schemas.microsoft.com/office/powerpoint/2010/main" val="3599580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846</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ONLINE LEARNING PLATFORM USING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DHARSHINI</dc:creator>
  <cp:lastModifiedBy>Kavitha Sakthivel</cp:lastModifiedBy>
  <cp:revision>4</cp:revision>
  <dcterms:created xsi:type="dcterms:W3CDTF">2024-10-08T10:29:00Z</dcterms:created>
  <dcterms:modified xsi:type="dcterms:W3CDTF">2024-10-26T09:35:52Z</dcterms:modified>
</cp:coreProperties>
</file>