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2" r:id="rId9"/>
    <p:sldId id="267" r:id="rId10"/>
    <p:sldId id="263" r:id="rId11"/>
    <p:sldId id="268" r:id="rId12"/>
    <p:sldId id="264" r:id="rId13"/>
    <p:sldId id="269" r:id="rId14"/>
    <p:sldId id="265" r:id="rId15"/>
    <p:sldId id="270"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KAVITHA S</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2819401"/>
            <a:ext cx="1457325" cy="3981448"/>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9" name="Text Placeholder 8">
            <a:extLst>
              <a:ext uri="{FF2B5EF4-FFF2-40B4-BE49-F238E27FC236}">
                <a16:creationId xmlns:a16="http://schemas.microsoft.com/office/drawing/2014/main" id="{02217F96-715D-1E3D-2896-F7AA80B452F0}"/>
              </a:ext>
            </a:extLst>
          </p:cNvPr>
          <p:cNvSpPr>
            <a:spLocks noGrp="1"/>
          </p:cNvSpPr>
          <p:nvPr>
            <p:ph type="body" idx="1"/>
          </p:nvPr>
        </p:nvSpPr>
        <p:spPr>
          <a:xfrm>
            <a:off x="1524000" y="2359362"/>
            <a:ext cx="9315451" cy="2698730"/>
          </a:xfrm>
        </p:spPr>
        <p:txBody>
          <a:bodyPr/>
          <a:lstStyle/>
          <a:p>
            <a:pPr algn="l">
              <a:buFont typeface="+mj-lt"/>
              <a:buAutoNum type="arabicPeriod"/>
            </a:pPr>
            <a:r>
              <a:rPr lang="en-US" sz="2400" b="1" i="0" dirty="0">
                <a:solidFill>
                  <a:srgbClr val="0D0D0D"/>
                </a:solidFill>
                <a:effectLst/>
                <a:latin typeface="Söhne"/>
              </a:rPr>
              <a:t>Cutting-edge Technology</a:t>
            </a:r>
            <a:r>
              <a:rPr lang="en-US" sz="2400" b="0" i="0" dirty="0">
                <a:solidFill>
                  <a:srgbClr val="0D0D0D"/>
                </a:solidFill>
                <a:effectLst/>
                <a:latin typeface="Söhne"/>
              </a:rPr>
              <a:t>: Leveraging state-of-the-art machine learning techniques, including convolutional neural networks (CNNs), our solution employs the latest advancements in AI to accurately identify and diagnose plant diseases.</a:t>
            </a:r>
          </a:p>
          <a:p>
            <a:pPr algn="l">
              <a:buFont typeface="+mj-lt"/>
              <a:buAutoNum type="arabicPeriod"/>
            </a:pPr>
            <a:r>
              <a:rPr lang="en-US" sz="2400" b="1" i="0" dirty="0">
                <a:solidFill>
                  <a:srgbClr val="0D0D0D"/>
                </a:solidFill>
                <a:effectLst/>
                <a:latin typeface="Söhne"/>
              </a:rPr>
              <a:t>Real-time Detection</a:t>
            </a:r>
            <a:r>
              <a:rPr lang="en-US" sz="2400" b="0" i="0" dirty="0">
                <a:solidFill>
                  <a:srgbClr val="0D0D0D"/>
                </a:solidFill>
                <a:effectLst/>
                <a:latin typeface="Söhne"/>
              </a:rPr>
              <a:t>: Offering real-time disease detection capabilities, our solution provides farmers with instant insights into their crops' health, enabling them to take immediate action to mitigate potential threats.</a:t>
            </a:r>
          </a:p>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86B43F1-05D4-EEF8-CE68-97EFA3B6EFA0}"/>
              </a:ext>
            </a:extLst>
          </p:cNvPr>
          <p:cNvSpPr>
            <a:spLocks noGrp="1"/>
          </p:cNvSpPr>
          <p:nvPr>
            <p:ph type="body" idx="1"/>
          </p:nvPr>
        </p:nvSpPr>
        <p:spPr>
          <a:xfrm>
            <a:off x="609600" y="1066800"/>
            <a:ext cx="9677400" cy="4062651"/>
          </a:xfrm>
        </p:spPr>
        <p:txBody>
          <a:bodyPr/>
          <a:lstStyle/>
          <a:p>
            <a:pPr algn="l"/>
            <a:r>
              <a:rPr lang="en-US" sz="2400" b="1" i="0" dirty="0">
                <a:solidFill>
                  <a:srgbClr val="0D0D0D"/>
                </a:solidFill>
                <a:effectLst/>
                <a:latin typeface="Söhne"/>
              </a:rPr>
              <a:t>3.Precision Diagnosis</a:t>
            </a:r>
            <a:r>
              <a:rPr lang="en-US" sz="2400" b="0" i="0" dirty="0">
                <a:solidFill>
                  <a:srgbClr val="0D0D0D"/>
                </a:solidFill>
                <a:effectLst/>
                <a:latin typeface="Söhne"/>
              </a:rPr>
              <a:t>: With unparalleled accuracy, our solution can precisely diagnose various diseases affecting plants, empowering farmers to make informed decisions and implement targeted treatments.</a:t>
            </a:r>
          </a:p>
          <a:p>
            <a:pPr algn="l"/>
            <a:r>
              <a:rPr lang="en-US" sz="2400" b="1" i="0" dirty="0">
                <a:solidFill>
                  <a:srgbClr val="0D0D0D"/>
                </a:solidFill>
                <a:effectLst/>
                <a:latin typeface="Söhne"/>
              </a:rPr>
              <a:t>4.Proactive Protection</a:t>
            </a:r>
            <a:r>
              <a:rPr lang="en-US" sz="2400" b="0" i="0" dirty="0">
                <a:solidFill>
                  <a:srgbClr val="0D0D0D"/>
                </a:solidFill>
                <a:effectLst/>
                <a:latin typeface="Söhne"/>
              </a:rPr>
              <a:t>: By enabling proactive disease management, our solution helps farmers protect their crops from potential losses, ensuring sustainable agricultural practices and safeguarding global food security.</a:t>
            </a:r>
          </a:p>
          <a:p>
            <a:pPr algn="l"/>
            <a:r>
              <a:rPr lang="en-US" sz="2400" b="1" i="0" dirty="0">
                <a:solidFill>
                  <a:srgbClr val="0D0D0D"/>
                </a:solidFill>
                <a:effectLst/>
                <a:latin typeface="Söhne"/>
              </a:rPr>
              <a:t>5.Empowering Farmers</a:t>
            </a:r>
            <a:r>
              <a:rPr lang="en-US" sz="2400" b="0" i="0" dirty="0">
                <a:solidFill>
                  <a:srgbClr val="0D0D0D"/>
                </a:solidFill>
                <a:effectLst/>
                <a:latin typeface="Söhne"/>
              </a:rPr>
              <a:t>: Beyond just a tool, our solution is a game-changer for agriculture, empowering farmers with the knowledge and tools they need to optimize yields, reduce crop losses, and thrive in an ever-changing environment.</a:t>
            </a:r>
          </a:p>
          <a:p>
            <a:endParaRPr lang="en-IN" sz="2400" dirty="0"/>
          </a:p>
        </p:txBody>
      </p:sp>
    </p:spTree>
    <p:extLst>
      <p:ext uri="{BB962C8B-B14F-4D97-AF65-F5344CB8AC3E}">
        <p14:creationId xmlns:p14="http://schemas.microsoft.com/office/powerpoint/2010/main" val="1626763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 Placeholder 10">
            <a:extLst>
              <a:ext uri="{FF2B5EF4-FFF2-40B4-BE49-F238E27FC236}">
                <a16:creationId xmlns:a16="http://schemas.microsoft.com/office/drawing/2014/main" id="{FDBCE958-6413-4E12-3A6D-77257814EDF7}"/>
              </a:ext>
            </a:extLst>
          </p:cNvPr>
          <p:cNvSpPr>
            <a:spLocks noGrp="1"/>
          </p:cNvSpPr>
          <p:nvPr>
            <p:ph type="body" idx="1"/>
          </p:nvPr>
        </p:nvSpPr>
        <p:spPr>
          <a:xfrm>
            <a:off x="519112" y="1688318"/>
            <a:ext cx="8924925" cy="4708981"/>
          </a:xfrm>
        </p:spPr>
        <p:txBody>
          <a:bodyPr/>
          <a:lstStyle/>
          <a:p>
            <a:pPr algn="l">
              <a:buFont typeface="+mj-lt"/>
              <a:buAutoNum type="arabicPeriod"/>
            </a:pPr>
            <a:r>
              <a:rPr lang="en-US" sz="2400" b="1" i="0" dirty="0">
                <a:solidFill>
                  <a:srgbClr val="0D0D0D"/>
                </a:solidFill>
                <a:effectLst/>
                <a:latin typeface="Söhne"/>
              </a:rPr>
              <a:t>Data Collection and Preprocessing</a:t>
            </a:r>
            <a:r>
              <a:rPr lang="en-US" sz="2400" b="0" i="0" dirty="0">
                <a:solidFill>
                  <a:srgbClr val="0D0D0D"/>
                </a:solidFill>
                <a:effectLst/>
                <a:latin typeface="Söhne"/>
              </a:rPr>
              <a:t>:</a:t>
            </a:r>
          </a:p>
          <a:p>
            <a:pPr marL="742950" lvl="1" indent="-285750" algn="l">
              <a:buFont typeface="+mj-lt"/>
              <a:buAutoNum type="arabicPeriod"/>
            </a:pPr>
            <a:r>
              <a:rPr lang="en-US" sz="2400" b="0" i="0" dirty="0">
                <a:solidFill>
                  <a:srgbClr val="0D0D0D"/>
                </a:solidFill>
                <a:effectLst/>
                <a:latin typeface="Söhne"/>
              </a:rPr>
              <a:t>Gather a diverse dataset of plant images containing various species, growth stages, and disease manifestations.</a:t>
            </a:r>
          </a:p>
          <a:p>
            <a:pPr marL="742950" lvl="1" indent="-285750" algn="l">
              <a:buFont typeface="+mj-lt"/>
              <a:buAutoNum type="arabicPeriod"/>
            </a:pPr>
            <a:r>
              <a:rPr lang="en-US" sz="2400" b="0" i="0" dirty="0">
                <a:solidFill>
                  <a:srgbClr val="0D0D0D"/>
                </a:solidFill>
                <a:effectLst/>
                <a:latin typeface="Söhne"/>
              </a:rPr>
              <a:t>Annotate the images with labels indicating the presence of specific diseases or healthy status.</a:t>
            </a:r>
          </a:p>
          <a:p>
            <a:pPr marL="742950" lvl="1" indent="-285750" algn="l">
              <a:buFont typeface="+mj-lt"/>
              <a:buAutoNum type="arabicPeriod"/>
            </a:pPr>
            <a:r>
              <a:rPr lang="en-US" sz="2400" b="0" i="0" dirty="0">
                <a:solidFill>
                  <a:srgbClr val="0D0D0D"/>
                </a:solidFill>
                <a:effectLst/>
                <a:latin typeface="Söhne"/>
              </a:rPr>
              <a:t>Preprocess the images by resizing, normalizing, and augmenting to improve model generalization and performance.</a:t>
            </a:r>
          </a:p>
          <a:p>
            <a:pPr algn="l">
              <a:buFont typeface="+mj-lt"/>
              <a:buAutoNum type="arabicPeriod"/>
            </a:pPr>
            <a:r>
              <a:rPr lang="en-US" sz="2400" b="1" i="0" dirty="0">
                <a:solidFill>
                  <a:srgbClr val="0D0D0D"/>
                </a:solidFill>
                <a:effectLst/>
                <a:latin typeface="Söhne"/>
              </a:rPr>
              <a:t>Model Selection</a:t>
            </a:r>
            <a:r>
              <a:rPr lang="en-US" sz="2400" b="0" i="0" dirty="0">
                <a:solidFill>
                  <a:srgbClr val="0D0D0D"/>
                </a:solidFill>
                <a:effectLst/>
                <a:latin typeface="Söhne"/>
              </a:rPr>
              <a:t>:</a:t>
            </a:r>
          </a:p>
          <a:p>
            <a:pPr marL="742950" lvl="1" indent="-285750" algn="l">
              <a:buFont typeface="+mj-lt"/>
              <a:buAutoNum type="arabicPeriod"/>
            </a:pPr>
            <a:r>
              <a:rPr lang="en-US" sz="2400" b="0" i="0" dirty="0">
                <a:solidFill>
                  <a:srgbClr val="0D0D0D"/>
                </a:solidFill>
                <a:effectLst/>
                <a:latin typeface="Söhne"/>
              </a:rPr>
              <a:t>Choose an appropriate machine learning algorithm or deep learning architecture for plant disease recognition.</a:t>
            </a:r>
          </a:p>
          <a:p>
            <a:pPr marL="742950" lvl="1" indent="-285750" algn="l">
              <a:buFont typeface="+mj-lt"/>
              <a:buAutoNum type="arabicPeriod"/>
            </a:pPr>
            <a:r>
              <a:rPr lang="en-US" sz="2400" b="0" i="0" dirty="0">
                <a:solidFill>
                  <a:srgbClr val="0D0D0D"/>
                </a:solidFill>
                <a:effectLst/>
                <a:latin typeface="Söhne"/>
              </a:rPr>
              <a:t>Convolutional Neural Networks (CNNs) are commonly used due to their effectiveness in image classification tasks.</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CE780E7-6475-2A8B-640A-B207F9A7F6F1}"/>
              </a:ext>
            </a:extLst>
          </p:cNvPr>
          <p:cNvSpPr>
            <a:spLocks noGrp="1"/>
          </p:cNvSpPr>
          <p:nvPr>
            <p:ph type="body" idx="1"/>
          </p:nvPr>
        </p:nvSpPr>
        <p:spPr>
          <a:xfrm>
            <a:off x="685800" y="302359"/>
            <a:ext cx="10972800" cy="6555641"/>
          </a:xfrm>
        </p:spPr>
        <p:txBody>
          <a:bodyPr/>
          <a:lstStyle/>
          <a:p>
            <a:pPr algn="l"/>
            <a:r>
              <a:rPr lang="en-US" sz="2400" b="1" i="0" dirty="0">
                <a:solidFill>
                  <a:srgbClr val="0D0D0D"/>
                </a:solidFill>
                <a:effectLst/>
                <a:latin typeface="Söhne"/>
              </a:rPr>
              <a:t>3.Model Architecture Design</a:t>
            </a:r>
            <a:r>
              <a:rPr lang="en-US" sz="2400" b="0" i="0" dirty="0">
                <a:solidFill>
                  <a:srgbClr val="0D0D0D"/>
                </a:solidFill>
                <a:effectLst/>
                <a:latin typeface="Söhne"/>
              </a:rPr>
              <a:t>:</a:t>
            </a:r>
          </a:p>
          <a:p>
            <a:pPr marL="742950" lvl="1" indent="-285750" algn="l">
              <a:buFont typeface="+mj-lt"/>
              <a:buAutoNum type="arabicPeriod"/>
            </a:pPr>
            <a:r>
              <a:rPr lang="en-US" sz="2400" b="0" i="0" dirty="0">
                <a:solidFill>
                  <a:srgbClr val="0D0D0D"/>
                </a:solidFill>
                <a:effectLst/>
                <a:latin typeface="Söhne"/>
              </a:rPr>
              <a:t>Design the architecture of the CNN model, considering factors such as depth, width, and complexity.</a:t>
            </a:r>
          </a:p>
          <a:p>
            <a:pPr marL="742950" lvl="1" indent="-285750" algn="l">
              <a:buFont typeface="+mj-lt"/>
              <a:buAutoNum type="arabicPeriod"/>
            </a:pPr>
            <a:r>
              <a:rPr lang="en-US" sz="2400" b="0" i="0" dirty="0">
                <a:solidFill>
                  <a:srgbClr val="0D0D0D"/>
                </a:solidFill>
                <a:effectLst/>
                <a:latin typeface="Söhne"/>
              </a:rPr>
              <a:t>Experiment with different architectures such as VGG, </a:t>
            </a:r>
            <a:r>
              <a:rPr lang="en-US" sz="2400" b="0" i="0" dirty="0" err="1">
                <a:solidFill>
                  <a:srgbClr val="0D0D0D"/>
                </a:solidFill>
                <a:effectLst/>
                <a:latin typeface="Söhne"/>
              </a:rPr>
              <a:t>ResNet</a:t>
            </a:r>
            <a:r>
              <a:rPr lang="en-US" sz="2400" b="0" i="0" dirty="0">
                <a:solidFill>
                  <a:srgbClr val="0D0D0D"/>
                </a:solidFill>
                <a:effectLst/>
                <a:latin typeface="Söhne"/>
              </a:rPr>
              <a:t>, Inception, or custom-designed architectures to find the optimal model for the task.</a:t>
            </a:r>
          </a:p>
          <a:p>
            <a:pPr algn="l"/>
            <a:r>
              <a:rPr lang="en-US" sz="2400" b="1" i="0" dirty="0">
                <a:solidFill>
                  <a:srgbClr val="0D0D0D"/>
                </a:solidFill>
                <a:effectLst/>
                <a:latin typeface="Söhne"/>
              </a:rPr>
              <a:t>4.Training</a:t>
            </a:r>
            <a:r>
              <a:rPr lang="en-US" sz="2400" b="0" i="0" dirty="0">
                <a:solidFill>
                  <a:srgbClr val="0D0D0D"/>
                </a:solidFill>
                <a:effectLst/>
                <a:latin typeface="Söhne"/>
              </a:rPr>
              <a:t>:</a:t>
            </a:r>
          </a:p>
          <a:p>
            <a:pPr marL="742950" lvl="1" indent="-285750" algn="l">
              <a:buFont typeface="+mj-lt"/>
              <a:buAutoNum type="arabicPeriod"/>
            </a:pPr>
            <a:r>
              <a:rPr lang="en-US" sz="2400" b="0" i="0" dirty="0">
                <a:solidFill>
                  <a:srgbClr val="0D0D0D"/>
                </a:solidFill>
                <a:effectLst/>
                <a:latin typeface="Söhne"/>
              </a:rPr>
              <a:t>Split the dataset into training, validation, and test sets.</a:t>
            </a:r>
          </a:p>
          <a:p>
            <a:pPr marL="742950" lvl="1" indent="-285750" algn="l">
              <a:buFont typeface="+mj-lt"/>
              <a:buAutoNum type="arabicPeriod"/>
            </a:pPr>
            <a:r>
              <a:rPr lang="en-US" sz="2400" b="0" i="0" dirty="0">
                <a:solidFill>
                  <a:srgbClr val="0D0D0D"/>
                </a:solidFill>
                <a:effectLst/>
                <a:latin typeface="Söhne"/>
              </a:rPr>
              <a:t>Train the CNN model using the training data, optimizing the model parameters to minimize a defined loss function (e.g., cross-entropy loss).</a:t>
            </a:r>
          </a:p>
          <a:p>
            <a:pPr algn="l"/>
            <a:r>
              <a:rPr lang="en-US" sz="2400" b="1" i="0" dirty="0">
                <a:solidFill>
                  <a:srgbClr val="0D0D0D"/>
                </a:solidFill>
                <a:effectLst/>
                <a:latin typeface="Söhne"/>
              </a:rPr>
              <a:t>5.Evaluation and Fine-tuning</a:t>
            </a:r>
            <a:r>
              <a:rPr lang="en-US" sz="2400" b="0" i="0" dirty="0">
                <a:solidFill>
                  <a:srgbClr val="0D0D0D"/>
                </a:solidFill>
                <a:effectLst/>
                <a:latin typeface="Söhne"/>
              </a:rPr>
              <a:t>:</a:t>
            </a:r>
          </a:p>
          <a:p>
            <a:pPr marL="742950" lvl="1" indent="-285750" algn="l">
              <a:buFont typeface="+mj-lt"/>
              <a:buAutoNum type="arabicPeriod"/>
            </a:pPr>
            <a:r>
              <a:rPr lang="en-US" sz="2400" b="0" i="0" dirty="0">
                <a:solidFill>
                  <a:srgbClr val="0D0D0D"/>
                </a:solidFill>
                <a:effectLst/>
                <a:latin typeface="Söhne"/>
              </a:rPr>
              <a:t>Evaluate the trained model on the test set to assess its generalization ability and performance on unseen data.</a:t>
            </a:r>
          </a:p>
          <a:p>
            <a:pPr algn="l"/>
            <a:r>
              <a:rPr lang="en-US" sz="2400" b="1" i="0" dirty="0">
                <a:solidFill>
                  <a:srgbClr val="0D0D0D"/>
                </a:solidFill>
                <a:effectLst/>
                <a:latin typeface="Söhne"/>
              </a:rPr>
              <a:t>6.Deployment and Integration</a:t>
            </a:r>
            <a:r>
              <a:rPr lang="en-US" sz="2400" b="0" i="0" dirty="0">
                <a:solidFill>
                  <a:srgbClr val="0D0D0D"/>
                </a:solidFill>
                <a:effectLst/>
                <a:latin typeface="Söhne"/>
              </a:rPr>
              <a:t>:</a:t>
            </a:r>
          </a:p>
          <a:p>
            <a:pPr marL="742950" lvl="1" indent="-285750" algn="l">
              <a:buFont typeface="+mj-lt"/>
              <a:buAutoNum type="arabicPeriod"/>
            </a:pPr>
            <a:r>
              <a:rPr lang="en-US" sz="2400" b="0" i="0" dirty="0">
                <a:solidFill>
                  <a:srgbClr val="0D0D0D"/>
                </a:solidFill>
                <a:effectLst/>
                <a:latin typeface="Söhne"/>
              </a:rPr>
              <a:t>Deploy the trained model into production environments, integrating it with applications or platforms where plant disease recognition functionality is required.</a:t>
            </a:r>
          </a:p>
          <a:p>
            <a:pPr marL="742950" lvl="1" indent="-285750" algn="l">
              <a:buFont typeface="+mj-lt"/>
              <a:buAutoNum type="arabicPeriod"/>
            </a:pPr>
            <a:r>
              <a:rPr lang="en-US" sz="2400" b="0" i="0" dirty="0">
                <a:solidFill>
                  <a:srgbClr val="0D0D0D"/>
                </a:solidFill>
                <a:effectLst/>
                <a:latin typeface="Söhne"/>
              </a:rPr>
              <a:t>Ensure scalability, efficiency, and compatibility with target deployment environments.</a:t>
            </a:r>
          </a:p>
          <a:p>
            <a:endParaRPr lang="en-IN" dirty="0"/>
          </a:p>
        </p:txBody>
      </p:sp>
    </p:spTree>
    <p:extLst>
      <p:ext uri="{BB962C8B-B14F-4D97-AF65-F5344CB8AC3E}">
        <p14:creationId xmlns:p14="http://schemas.microsoft.com/office/powerpoint/2010/main" val="2538952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 name="Text Placeholder 9">
            <a:extLst>
              <a:ext uri="{FF2B5EF4-FFF2-40B4-BE49-F238E27FC236}">
                <a16:creationId xmlns:a16="http://schemas.microsoft.com/office/drawing/2014/main" id="{E1D73952-E968-37F6-BAA1-DA05B350E721}"/>
              </a:ext>
            </a:extLst>
          </p:cNvPr>
          <p:cNvSpPr>
            <a:spLocks noGrp="1"/>
          </p:cNvSpPr>
          <p:nvPr>
            <p:ph type="body" idx="1"/>
          </p:nvPr>
        </p:nvSpPr>
        <p:spPr>
          <a:xfrm>
            <a:off x="609600" y="1577340"/>
            <a:ext cx="10972800" cy="3600986"/>
          </a:xfrm>
        </p:spPr>
        <p:txBody>
          <a:bodyPr/>
          <a:lstStyle/>
          <a:p>
            <a:pPr algn="l">
              <a:buFont typeface="+mj-lt"/>
              <a:buAutoNum type="arabicPeriod"/>
            </a:pPr>
            <a:r>
              <a:rPr lang="en-US" sz="2400" b="1" i="0" dirty="0">
                <a:solidFill>
                  <a:srgbClr val="0D0D0D"/>
                </a:solidFill>
                <a:effectLst/>
                <a:latin typeface="Söhne"/>
              </a:rPr>
              <a:t>Accuracy</a:t>
            </a:r>
            <a:r>
              <a:rPr lang="en-US" sz="2400" b="0" i="0" dirty="0">
                <a:solidFill>
                  <a:srgbClr val="0D0D0D"/>
                </a:solidFill>
                <a:effectLst/>
                <a:latin typeface="Söhne"/>
              </a:rPr>
              <a:t>: The proportion of correctly classified instances among all instances in the test dataset. It provides an overall measure of the model's correctness in identifying plant diseases.</a:t>
            </a:r>
          </a:p>
          <a:p>
            <a:pPr algn="l">
              <a:buFont typeface="+mj-lt"/>
              <a:buAutoNum type="arabicPeriod"/>
            </a:pPr>
            <a:r>
              <a:rPr lang="en-US" sz="2400" b="1" i="0" dirty="0">
                <a:solidFill>
                  <a:srgbClr val="0D0D0D"/>
                </a:solidFill>
                <a:effectLst/>
                <a:latin typeface="Söhne"/>
              </a:rPr>
              <a:t>Precision</a:t>
            </a:r>
            <a:r>
              <a:rPr lang="en-US" sz="2400" b="0" i="0" dirty="0">
                <a:solidFill>
                  <a:srgbClr val="0D0D0D"/>
                </a:solidFill>
                <a:effectLst/>
                <a:latin typeface="Söhne"/>
              </a:rPr>
              <a:t>: The proportion of correctly identified positive cases (true positives) among all instances predicted as positive (true positives + false positives). It measures the model's ability to avoid false positives.</a:t>
            </a:r>
          </a:p>
          <a:p>
            <a:pPr algn="l">
              <a:buFont typeface="+mj-lt"/>
              <a:buAutoNum type="arabicPeriod"/>
            </a:pPr>
            <a:r>
              <a:rPr lang="en-US" sz="2400" b="1" i="0" dirty="0">
                <a:solidFill>
                  <a:srgbClr val="0D0D0D"/>
                </a:solidFill>
                <a:effectLst/>
                <a:latin typeface="Söhne"/>
              </a:rPr>
              <a:t>Recall (Sensitivity)</a:t>
            </a:r>
            <a:r>
              <a:rPr lang="en-US" sz="2400" b="0" i="0" dirty="0">
                <a:solidFill>
                  <a:srgbClr val="0D0D0D"/>
                </a:solidFill>
                <a:effectLst/>
                <a:latin typeface="Söhne"/>
              </a:rPr>
              <a:t>: The proportion of correctly identified positive cases (true positives) among all actual positive cases (true positives + false negatives). It measures the model's ability to detect all instances of plant diseases.</a:t>
            </a:r>
          </a:p>
          <a:p>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B4D84F-DF2C-ECA5-7E94-C0CF72435E3D}"/>
              </a:ext>
            </a:extLst>
          </p:cNvPr>
          <p:cNvSpPr>
            <a:spLocks noGrp="1"/>
          </p:cNvSpPr>
          <p:nvPr>
            <p:ph type="body" idx="1"/>
          </p:nvPr>
        </p:nvSpPr>
        <p:spPr>
          <a:xfrm>
            <a:off x="304800" y="843677"/>
            <a:ext cx="10363200" cy="5170646"/>
          </a:xfrm>
        </p:spPr>
        <p:txBody>
          <a:bodyPr/>
          <a:lstStyle/>
          <a:p>
            <a:pPr algn="l"/>
            <a:r>
              <a:rPr lang="en-US" sz="2400" b="1" i="0" dirty="0">
                <a:solidFill>
                  <a:srgbClr val="0D0D0D"/>
                </a:solidFill>
                <a:effectLst/>
                <a:latin typeface="Söhne"/>
              </a:rPr>
              <a:t>4.F1-score</a:t>
            </a:r>
            <a:r>
              <a:rPr lang="en-US" sz="2400" b="0" i="0" dirty="0">
                <a:solidFill>
                  <a:srgbClr val="0D0D0D"/>
                </a:solidFill>
                <a:effectLst/>
                <a:latin typeface="Söhne"/>
              </a:rPr>
              <a:t>: The harmonic mean of precision and recall, providing a balanced measure of the model's performance. It is particularly useful when the dataset is imbalanced.</a:t>
            </a:r>
          </a:p>
          <a:p>
            <a:pPr algn="l"/>
            <a:r>
              <a:rPr lang="en-US" sz="2400" b="1" i="0" dirty="0">
                <a:solidFill>
                  <a:srgbClr val="0D0D0D"/>
                </a:solidFill>
                <a:effectLst/>
                <a:latin typeface="Söhne"/>
              </a:rPr>
              <a:t>5.Confusion Matrix</a:t>
            </a:r>
            <a:r>
              <a:rPr lang="en-US" sz="2400" b="0" i="0" dirty="0">
                <a:solidFill>
                  <a:srgbClr val="0D0D0D"/>
                </a:solidFill>
                <a:effectLst/>
                <a:latin typeface="Söhne"/>
              </a:rPr>
              <a:t>: A matrix that summarizes the performance of a classification model, showing the number of true positives, false positives, true negatives, and false negatives.</a:t>
            </a:r>
          </a:p>
          <a:p>
            <a:pPr algn="l"/>
            <a:r>
              <a:rPr lang="en-US" sz="2400" b="1" i="0" dirty="0">
                <a:solidFill>
                  <a:srgbClr val="0D0D0D"/>
                </a:solidFill>
                <a:effectLst/>
                <a:latin typeface="Söhne"/>
              </a:rPr>
              <a:t>6.ROC Curve and AUC Score</a:t>
            </a:r>
            <a:r>
              <a:rPr lang="en-US" sz="2400" b="0" i="0" dirty="0">
                <a:solidFill>
                  <a:srgbClr val="0D0D0D"/>
                </a:solidFill>
                <a:effectLst/>
                <a:latin typeface="Söhne"/>
              </a:rPr>
              <a:t>: The Receiver Operating Characteristic (ROC) curve plots the true positive rate against the false positive rate at various threshold settings. The Area Under the ROC Curve (AUC) score provides a single measure of the model's discriminative ability.</a:t>
            </a:r>
          </a:p>
          <a:p>
            <a:pPr algn="l"/>
            <a:r>
              <a:rPr lang="en-US" sz="2400" b="1" i="0" dirty="0">
                <a:solidFill>
                  <a:srgbClr val="0D0D0D"/>
                </a:solidFill>
                <a:effectLst/>
                <a:latin typeface="Söhne"/>
              </a:rPr>
              <a:t>7.Classification Report</a:t>
            </a:r>
            <a:r>
              <a:rPr lang="en-US" sz="2400" b="0" i="0" dirty="0">
                <a:solidFill>
                  <a:srgbClr val="0D0D0D"/>
                </a:solidFill>
                <a:effectLst/>
                <a:latin typeface="Söhne"/>
              </a:rPr>
              <a:t>: A summary of various evaluation metrics (accuracy, precision, recall, F1-score) for each class in the dataset, providing insights into the model's performance for individual plant diseases.</a:t>
            </a:r>
          </a:p>
          <a:p>
            <a:endParaRPr lang="en-IN" sz="2400" dirty="0"/>
          </a:p>
        </p:txBody>
      </p:sp>
    </p:spTree>
    <p:extLst>
      <p:ext uri="{BB962C8B-B14F-4D97-AF65-F5344CB8AC3E}">
        <p14:creationId xmlns:p14="http://schemas.microsoft.com/office/powerpoint/2010/main" val="1046899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7261225" cy="1324722"/>
          </a:xfrm>
          <a:prstGeom prst="rect">
            <a:avLst/>
          </a:prstGeom>
        </p:spPr>
        <p:txBody>
          <a:bodyPr vert="horz" wrap="square" lIns="0" tIns="16510" rIns="0" bIns="0" rtlCol="0">
            <a:spAutoFit/>
          </a:bodyPr>
          <a:lstStyle/>
          <a:p>
            <a:pPr marL="12700">
              <a:lnSpc>
                <a:spcPct val="100000"/>
              </a:lnSpc>
              <a:spcBef>
                <a:spcPts val="130"/>
              </a:spcBef>
            </a:pPr>
            <a:r>
              <a:rPr lang="en-IN" sz="4250" dirty="0"/>
              <a:t>PLANT DISEASE RECOGNITION USING CNN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20982" y="1684801"/>
            <a:ext cx="6477000" cy="36576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285750" indent="-285750">
              <a:buFont typeface="Wingdings" panose="05000000000000000000" pitchFamily="2" charset="2"/>
              <a:buChar char="q"/>
            </a:pPr>
            <a:r>
              <a:rPr lang="en-US" dirty="0"/>
              <a:t>PROBLEM STATEMENT</a:t>
            </a:r>
          </a:p>
          <a:p>
            <a:endParaRPr lang="en-US" dirty="0"/>
          </a:p>
          <a:p>
            <a:pPr marL="285750" indent="-285750">
              <a:buFont typeface="Wingdings" panose="05000000000000000000" pitchFamily="2" charset="2"/>
              <a:buChar char="q"/>
            </a:pPr>
            <a:r>
              <a:rPr lang="en-US" dirty="0"/>
              <a:t>PROJECT OVERVIEW</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WHO ARE THE END USERS?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YOUR SOLUTION AND ITS  VALUE PROPOSITION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THE WOW IN YOUR SOLUTIONS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MODELLING</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RESULTS</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EA97DCE9-6FC5-B0C8-7ECA-9A40A82B8E11}"/>
              </a:ext>
            </a:extLst>
          </p:cNvPr>
          <p:cNvSpPr>
            <a:spLocks noGrp="1"/>
          </p:cNvSpPr>
          <p:nvPr>
            <p:ph type="body" idx="1"/>
          </p:nvPr>
        </p:nvSpPr>
        <p:spPr>
          <a:xfrm>
            <a:off x="457200" y="2161881"/>
            <a:ext cx="7697218" cy="3716165"/>
          </a:xfrm>
        </p:spPr>
        <p:txBody>
          <a:bodyPr/>
          <a:lstStyle/>
          <a:p>
            <a:r>
              <a:rPr lang="en-US" sz="2400" b="0" i="0" dirty="0">
                <a:solidFill>
                  <a:srgbClr val="0D0D0D"/>
                </a:solidFill>
                <a:effectLst/>
                <a:latin typeface="Söhne"/>
              </a:rPr>
              <a:t>Plant diseases pose a significant threat to agricultural productivity and food security worldwide. Early detection and accurate identification of plant diseases are crucial for timely intervention and effective management strategies. Leveraging machine learning techniques, particularly computer vision and pattern recognition algorithms, offers promising solutions for automating the detection and diagnosis of plant diseases</a:t>
            </a:r>
            <a:r>
              <a:rPr lang="en-US" sz="2400" b="0" i="0" dirty="0">
                <a:solidFill>
                  <a:srgbClr val="222222"/>
                </a:solidFill>
                <a:effectLst/>
                <a:latin typeface="Arial" panose="020B0604020202020204" pitchFamily="34" charset="0"/>
              </a:rPr>
              <a:t> </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586531" y="2438400"/>
            <a:ext cx="2681670"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a:extLst>
              <a:ext uri="{FF2B5EF4-FFF2-40B4-BE49-F238E27FC236}">
                <a16:creationId xmlns:a16="http://schemas.microsoft.com/office/drawing/2014/main" id="{E646990F-6981-BA1D-2810-DDF03F401954}"/>
              </a:ext>
            </a:extLst>
          </p:cNvPr>
          <p:cNvSpPr>
            <a:spLocks noGrp="1"/>
          </p:cNvSpPr>
          <p:nvPr>
            <p:ph type="body" idx="1"/>
          </p:nvPr>
        </p:nvSpPr>
        <p:spPr>
          <a:xfrm>
            <a:off x="609600" y="1577340"/>
            <a:ext cx="9372600" cy="5539978"/>
          </a:xfrm>
        </p:spPr>
        <p:txBody>
          <a:bodyPr/>
          <a:lstStyle/>
          <a:p>
            <a:r>
              <a:rPr lang="en-US" sz="2400" dirty="0"/>
              <a:t>This project aims to develop an automated system for the early detection and diagnosis of plant diseases using machine learning techniques. The system will utilize comprehensive datasets of plant images representing various species, growth stages, and environmental conditions. Leveraging state-of-the-art machine learning algorithms, particularly convolutional neural networks (CNNs), robust models will be trained to analyze these images, extract disease-related features, and accurately classify plant diseases. Rigorous training and validation procedures will ensure the reliability and generalization of the developed models. Upon successful development and validation, the plant disease recognition system will be deployed for practical use in agriculture, offering a scalable and efficient solution to enhance disease management practices, optimize crop yield, and contribute to sustainable agricultural production.</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a:extLst>
              <a:ext uri="{FF2B5EF4-FFF2-40B4-BE49-F238E27FC236}">
                <a16:creationId xmlns:a16="http://schemas.microsoft.com/office/drawing/2014/main" id="{24A5F36B-1052-5038-4398-F355A531636C}"/>
              </a:ext>
            </a:extLst>
          </p:cNvPr>
          <p:cNvSpPr>
            <a:spLocks noGrp="1"/>
          </p:cNvSpPr>
          <p:nvPr>
            <p:ph type="body" idx="1"/>
          </p:nvPr>
        </p:nvSpPr>
        <p:spPr>
          <a:xfrm>
            <a:off x="228600" y="2019300"/>
            <a:ext cx="9906000" cy="4154984"/>
          </a:xfrm>
        </p:spPr>
        <p:txBody>
          <a:bodyPr/>
          <a:lstStyle/>
          <a:p>
            <a:r>
              <a:rPr lang="en-US" sz="2400" dirty="0"/>
              <a:t>1.</a:t>
            </a:r>
            <a:r>
              <a:rPr lang="en-US" sz="2400" b="1" dirty="0"/>
              <a:t>Farmers and Agronomists:</a:t>
            </a:r>
            <a:r>
              <a:rPr lang="en-US" sz="2400" dirty="0"/>
              <a:t> Farmers and agronomists are primary end users who can benefit from plant disease recognition systems. They can utilize these systems to monitor their crops, detect diseases at early stages, and implement timely interventions to prevent crop losses and optimize yields.</a:t>
            </a:r>
          </a:p>
          <a:p>
            <a:endParaRPr lang="en-US" sz="2400" dirty="0"/>
          </a:p>
          <a:p>
            <a:r>
              <a:rPr lang="en-US" sz="2400" dirty="0"/>
              <a:t>2.</a:t>
            </a:r>
            <a:r>
              <a:rPr lang="en-US" sz="2400" b="1" dirty="0"/>
              <a:t>Crop Consultants and Advisors: </a:t>
            </a:r>
            <a:r>
              <a:rPr lang="en-US" sz="2400" dirty="0"/>
              <a:t>Agricultural consultants and advisors who provide guidance and support to farmers can use plant disease recognition systems to offer expert recommendations for disease management practices, crop protection strategies, and treatment options.</a:t>
            </a:r>
          </a:p>
          <a:p>
            <a:endParaRPr lang="en-US" dirty="0"/>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ADFA85-A2B1-755E-3AAC-8059964E96EA}"/>
              </a:ext>
            </a:extLst>
          </p:cNvPr>
          <p:cNvSpPr>
            <a:spLocks noGrp="1"/>
          </p:cNvSpPr>
          <p:nvPr>
            <p:ph type="body" idx="1"/>
          </p:nvPr>
        </p:nvSpPr>
        <p:spPr>
          <a:xfrm>
            <a:off x="304800" y="381000"/>
            <a:ext cx="10972800" cy="5539978"/>
          </a:xfrm>
        </p:spPr>
        <p:txBody>
          <a:bodyPr/>
          <a:lstStyle/>
          <a:p>
            <a:r>
              <a:rPr lang="en-US" sz="2400" dirty="0"/>
              <a:t>3.</a:t>
            </a:r>
            <a:r>
              <a:rPr lang="en-US" sz="2400" b="1" dirty="0"/>
              <a:t>AgTech Companies:</a:t>
            </a:r>
            <a:r>
              <a:rPr lang="en-US" sz="2400" dirty="0"/>
              <a:t> Companies specializing in agricultural technology (</a:t>
            </a:r>
            <a:r>
              <a:rPr lang="en-US" sz="2400" dirty="0" err="1"/>
              <a:t>AgTech</a:t>
            </a:r>
            <a:r>
              <a:rPr lang="en-US" sz="2400" dirty="0"/>
              <a:t>) can develop and deploy plant disease recognition systems as part of their offerings to farmers and agricultural stakeholders. These systems can be integrated into larger agricultural management platforms or offered as standalone solutions.</a:t>
            </a:r>
          </a:p>
          <a:p>
            <a:endParaRPr lang="en-US" sz="2400" dirty="0"/>
          </a:p>
          <a:p>
            <a:r>
              <a:rPr lang="en-US" sz="2400" dirty="0"/>
              <a:t>4.</a:t>
            </a:r>
            <a:r>
              <a:rPr lang="en-US" sz="2400" b="1" dirty="0"/>
              <a:t>Research Institutions and Extension Services:</a:t>
            </a:r>
            <a:r>
              <a:rPr lang="en-US" sz="2400" dirty="0"/>
              <a:t> Research institutions and agricultural extension services can utilize plant disease recognition systems for research purposes, disease monitoring, and educational outreach programs aimed at raising awareness about plant diseases and their management.</a:t>
            </a:r>
          </a:p>
          <a:p>
            <a:endParaRPr lang="en-US" sz="2400" dirty="0"/>
          </a:p>
          <a:p>
            <a:r>
              <a:rPr lang="en-US" sz="2400" dirty="0"/>
              <a:t>5.</a:t>
            </a:r>
            <a:r>
              <a:rPr lang="en-US" sz="2400" b="1" dirty="0"/>
              <a:t>Government Agencies and Regulatory Bodies:</a:t>
            </a:r>
            <a:r>
              <a:rPr lang="en-US" sz="2400" dirty="0"/>
              <a:t> Government agencies responsible for agriculture and food safety may employ plant disease recognition systems for monitoring and surveillance purposes, as well as for enforcing regulations related to disease control and quarantine measures.</a:t>
            </a:r>
          </a:p>
          <a:p>
            <a:endParaRPr lang="en-IN" sz="2400" dirty="0"/>
          </a:p>
        </p:txBody>
      </p:sp>
    </p:spTree>
    <p:extLst>
      <p:ext uri="{BB962C8B-B14F-4D97-AF65-F5344CB8AC3E}">
        <p14:creationId xmlns:p14="http://schemas.microsoft.com/office/powerpoint/2010/main" val="813873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965" y="1828800"/>
            <a:ext cx="1362635" cy="33242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a:extLst>
              <a:ext uri="{FF2B5EF4-FFF2-40B4-BE49-F238E27FC236}">
                <a16:creationId xmlns:a16="http://schemas.microsoft.com/office/drawing/2014/main" id="{E1746B08-DFC4-3157-BF1A-1261617AD0D2}"/>
              </a:ext>
            </a:extLst>
          </p:cNvPr>
          <p:cNvSpPr>
            <a:spLocks noGrp="1"/>
          </p:cNvSpPr>
          <p:nvPr>
            <p:ph type="body" idx="1"/>
          </p:nvPr>
        </p:nvSpPr>
        <p:spPr>
          <a:xfrm>
            <a:off x="1607876" y="2041712"/>
            <a:ext cx="9067800" cy="4219575"/>
          </a:xfrm>
        </p:spPr>
        <p:txBody>
          <a:bodyPr/>
          <a:lstStyle/>
          <a:p>
            <a:pPr algn="l">
              <a:buFont typeface="+mj-lt"/>
              <a:buAutoNum type="arabicPeriod"/>
            </a:pPr>
            <a:r>
              <a:rPr lang="en-US" sz="2400" b="1" i="0" dirty="0">
                <a:solidFill>
                  <a:srgbClr val="0D0D0D"/>
                </a:solidFill>
                <a:effectLst/>
                <a:latin typeface="Söhne"/>
              </a:rPr>
              <a:t>Early Disease Detection</a:t>
            </a:r>
            <a:r>
              <a:rPr lang="en-US" sz="2400" b="0" i="0" dirty="0">
                <a:solidFill>
                  <a:srgbClr val="0D0D0D"/>
                </a:solidFill>
                <a:effectLst/>
                <a:latin typeface="Söhne"/>
              </a:rPr>
              <a:t>: The Plant Disease Recognition System enables early detection of plant diseases, allowing farmers to identify and address issues before they escalate, thereby minimizing crop losses and optimizing yields.</a:t>
            </a:r>
          </a:p>
          <a:p>
            <a:pPr algn="l">
              <a:buFont typeface="+mj-lt"/>
              <a:buAutoNum type="arabicPeriod"/>
            </a:pPr>
            <a:r>
              <a:rPr lang="en-US" sz="2400" b="1" i="0" dirty="0">
                <a:solidFill>
                  <a:srgbClr val="0D0D0D"/>
                </a:solidFill>
                <a:effectLst/>
                <a:latin typeface="Söhne"/>
              </a:rPr>
              <a:t>Precision Diagnosis</a:t>
            </a:r>
            <a:r>
              <a:rPr lang="en-US" sz="2400" b="0" i="0" dirty="0">
                <a:solidFill>
                  <a:srgbClr val="0D0D0D"/>
                </a:solidFill>
                <a:effectLst/>
                <a:latin typeface="Söhne"/>
              </a:rPr>
              <a:t>: With the use of advanced machine learning algorithms, the system provides accurate and reliable disease diagnosis, ensuring that farmers receive precise information about the type and severity of the disease affecting their crops.</a:t>
            </a:r>
          </a:p>
          <a:p>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B293A5-76F0-D584-CA7C-080D63B1BCBC}"/>
              </a:ext>
            </a:extLst>
          </p:cNvPr>
          <p:cNvSpPr>
            <a:spLocks noGrp="1"/>
          </p:cNvSpPr>
          <p:nvPr>
            <p:ph type="body" idx="1"/>
          </p:nvPr>
        </p:nvSpPr>
        <p:spPr>
          <a:xfrm>
            <a:off x="228600" y="533400"/>
            <a:ext cx="10972800" cy="5170646"/>
          </a:xfrm>
        </p:spPr>
        <p:txBody>
          <a:bodyPr/>
          <a:lstStyle/>
          <a:p>
            <a:pPr algn="l"/>
            <a:r>
              <a:rPr lang="en-US" sz="2400" b="1" i="0" dirty="0">
                <a:solidFill>
                  <a:srgbClr val="0D0D0D"/>
                </a:solidFill>
                <a:effectLst/>
                <a:latin typeface="Söhne"/>
              </a:rPr>
              <a:t>3.Efficient Decision-Making</a:t>
            </a:r>
            <a:r>
              <a:rPr lang="en-US" sz="2400" b="0" i="0" dirty="0">
                <a:solidFill>
                  <a:srgbClr val="0D0D0D"/>
                </a:solidFill>
                <a:effectLst/>
                <a:latin typeface="Söhne"/>
              </a:rPr>
              <a:t>: By offering real-time disease diagnosis and actionable insights, the system empowers farmers and agricultural stakeholders to make informed decisions about disease management strategies, crop protection measures, and treatment options.</a:t>
            </a:r>
          </a:p>
          <a:p>
            <a:pPr algn="l"/>
            <a:r>
              <a:rPr lang="en-US" sz="2400" b="1" i="0" dirty="0">
                <a:solidFill>
                  <a:srgbClr val="0D0D0D"/>
                </a:solidFill>
                <a:effectLst/>
                <a:latin typeface="Söhne"/>
              </a:rPr>
              <a:t>4.Increased Productivity</a:t>
            </a:r>
            <a:r>
              <a:rPr lang="en-US" sz="2400" b="0" i="0" dirty="0">
                <a:solidFill>
                  <a:srgbClr val="0D0D0D"/>
                </a:solidFill>
                <a:effectLst/>
                <a:latin typeface="Söhne"/>
              </a:rPr>
              <a:t>: By effectively managing plant diseases, the system helps farmers maintain healthy crops, improve productivity, and enhance the overall profitability of their agricultural operations.</a:t>
            </a:r>
          </a:p>
          <a:p>
            <a:pPr algn="l"/>
            <a:r>
              <a:rPr lang="en-US" sz="2400" b="1" i="0" dirty="0">
                <a:solidFill>
                  <a:srgbClr val="0D0D0D"/>
                </a:solidFill>
                <a:effectLst/>
                <a:latin typeface="Söhne"/>
              </a:rPr>
              <a:t>5.Sustainability</a:t>
            </a:r>
            <a:r>
              <a:rPr lang="en-US" sz="2400" b="0" i="0" dirty="0">
                <a:solidFill>
                  <a:srgbClr val="0D0D0D"/>
                </a:solidFill>
                <a:effectLst/>
                <a:latin typeface="Söhne"/>
              </a:rPr>
              <a:t>: By facilitating early disease detection and targeted interventions, the system promotes sustainable agricultural practices, reduces the reliance on chemical pesticides, and minimizes the environmental impact of crop diseases.</a:t>
            </a:r>
          </a:p>
          <a:p>
            <a:pPr algn="l"/>
            <a:r>
              <a:rPr lang="en-US" sz="2400" b="1" i="0" dirty="0">
                <a:solidFill>
                  <a:srgbClr val="0D0D0D"/>
                </a:solidFill>
                <a:effectLst/>
                <a:latin typeface="Söhne"/>
              </a:rPr>
              <a:t>6.Accessible and Scalable</a:t>
            </a:r>
            <a:r>
              <a:rPr lang="en-US" sz="2400" b="0" i="0" dirty="0">
                <a:solidFill>
                  <a:srgbClr val="0D0D0D"/>
                </a:solidFill>
                <a:effectLst/>
                <a:latin typeface="Söhne"/>
              </a:rPr>
              <a:t>: The user-friendly interface of the system makes it accessible to farmers of all levels of technical expertise, while its scalability allows for widespread adoption across diverse agricultural settings and regions.</a:t>
            </a:r>
          </a:p>
          <a:p>
            <a:endParaRPr lang="en-IN" sz="2400" dirty="0"/>
          </a:p>
        </p:txBody>
      </p:sp>
    </p:spTree>
    <p:extLst>
      <p:ext uri="{BB962C8B-B14F-4D97-AF65-F5344CB8AC3E}">
        <p14:creationId xmlns:p14="http://schemas.microsoft.com/office/powerpoint/2010/main" val="2376361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TotalTime>
  <Words>1408</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Söhne</vt:lpstr>
      <vt:lpstr>Trebuchet MS</vt:lpstr>
      <vt:lpstr>Wingdings</vt:lpstr>
      <vt:lpstr>Office Theme</vt:lpstr>
      <vt:lpstr>KAVITHA S</vt:lpstr>
      <vt:lpstr>PLANT DISEASE RECOGNITION USING CNN</vt:lpstr>
      <vt:lpstr>AGENDA</vt:lpstr>
      <vt:lpstr>PROBLEM STATEMENT</vt:lpstr>
      <vt:lpstr>PROJECT OVERVIEW</vt:lpstr>
      <vt:lpstr>WHO ARE THE END USERS?</vt:lpstr>
      <vt:lpstr>PowerPoint Presentation</vt:lpstr>
      <vt:lpstr>YOUR SOLUTION AND ITS VALUE PROPOSITION</vt:lpstr>
      <vt:lpstr>PowerPoint Presentation</vt:lpstr>
      <vt:lpstr>THE WOW IN YOUR SOLUTION</vt:lpstr>
      <vt:lpstr>PowerPoint Presentation</vt:lpstr>
      <vt:lpstr>PowerPoint Presentation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KEERTHANA V</dc:title>
  <dc:creator>2021PITCS134</dc:creator>
  <cp:lastModifiedBy>Kavitha Sakthivel</cp:lastModifiedBy>
  <cp:revision>3</cp:revision>
  <dcterms:created xsi:type="dcterms:W3CDTF">2024-04-02T07:46:32Z</dcterms:created>
  <dcterms:modified xsi:type="dcterms:W3CDTF">2024-04-02T14:16:49Z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