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74" r:id="rId6"/>
    <p:sldId id="265" r:id="rId7"/>
    <p:sldId id="270" r:id="rId8"/>
    <p:sldId id="273" r:id="rId9"/>
    <p:sldId id="277"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1044-B8AA-D19C-9967-816DC8B881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D2413-1980-6E4F-14AF-FC0E16EE5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ED5BBA-AB64-183A-AABD-80A1D91F9468}"/>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5" name="Footer Placeholder 4">
            <a:extLst>
              <a:ext uri="{FF2B5EF4-FFF2-40B4-BE49-F238E27FC236}">
                <a16:creationId xmlns:a16="http://schemas.microsoft.com/office/drawing/2014/main" id="{2A157645-CFB7-0C38-58C7-F697672C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4F0B3-2EA7-0759-AABB-35435EA4C288}"/>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157592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5CA1-900F-0427-EE66-EF7F27B91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61683-D97D-C824-1DB6-FEAEAE3EA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FCEFC-F562-BFE6-EFE5-D11F917481C7}"/>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5" name="Footer Placeholder 4">
            <a:extLst>
              <a:ext uri="{FF2B5EF4-FFF2-40B4-BE49-F238E27FC236}">
                <a16:creationId xmlns:a16="http://schemas.microsoft.com/office/drawing/2014/main" id="{ACCA6F0F-1E72-D372-E6DD-D630C2FAE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B81B9-B4DE-6518-0648-7D9461D9742E}"/>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70471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77A71-DF64-DAF3-4738-009706BDF3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73617D-DABB-546D-FDCC-B17A86279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A3BA7-A0CB-F273-0528-B6261EE0E2EA}"/>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5" name="Footer Placeholder 4">
            <a:extLst>
              <a:ext uri="{FF2B5EF4-FFF2-40B4-BE49-F238E27FC236}">
                <a16:creationId xmlns:a16="http://schemas.microsoft.com/office/drawing/2014/main" id="{E215CFA5-08D0-A96B-5D12-58E4BFDDC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6C99F-CAFB-34E1-3C54-FE6CA067C551}"/>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73540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1295-BE85-B2EA-D0AC-89F80D1EEF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0DAA5-AADE-8788-8D84-65C316ACE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D36E6-C583-B6E4-3748-93CC5790BE8B}"/>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5" name="Footer Placeholder 4">
            <a:extLst>
              <a:ext uri="{FF2B5EF4-FFF2-40B4-BE49-F238E27FC236}">
                <a16:creationId xmlns:a16="http://schemas.microsoft.com/office/drawing/2014/main" id="{84A2B03C-79DA-2780-2139-0790149A8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AADE7-72D8-629C-551A-30DA803DAB47}"/>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342061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6C85-19B1-EA26-0F98-6DABA401F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5AA0F-F799-B85C-23B4-279A809CCB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62C24-2D01-5291-9BCA-4398F5C31AB6}"/>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5" name="Footer Placeholder 4">
            <a:extLst>
              <a:ext uri="{FF2B5EF4-FFF2-40B4-BE49-F238E27FC236}">
                <a16:creationId xmlns:a16="http://schemas.microsoft.com/office/drawing/2014/main" id="{0DC1814F-F80A-82C5-CDA9-4F4C41745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7B42D-71C2-B4F3-C5A1-9C0ED88C3205}"/>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16590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AED2-32DC-9931-8121-9D3D8542B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C87BA-42E2-9106-FCE2-2C03487C99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94007-C8CC-7593-0A9B-C5A66D5FD5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1C84C-948F-503D-9CB6-0B59C85920AC}"/>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6" name="Footer Placeholder 5">
            <a:extLst>
              <a:ext uri="{FF2B5EF4-FFF2-40B4-BE49-F238E27FC236}">
                <a16:creationId xmlns:a16="http://schemas.microsoft.com/office/drawing/2014/main" id="{D6229090-1E17-785B-C273-33C068ABD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EE805-52BF-6138-D673-301B5B3D93D5}"/>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395861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0622-D018-DDC9-79CD-252CCB940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F33BF-5E01-9CF9-23F6-8751DDECE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65423-520F-8615-1B71-6EC5B2427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50C854-037B-03C0-ADC8-9CA11CCD7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B7E37C-9733-162F-28F3-C6959A506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F5F9FE-69B2-80CE-895A-7E487C203A63}"/>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8" name="Footer Placeholder 7">
            <a:extLst>
              <a:ext uri="{FF2B5EF4-FFF2-40B4-BE49-F238E27FC236}">
                <a16:creationId xmlns:a16="http://schemas.microsoft.com/office/drawing/2014/main" id="{EDEF5DFC-E06B-0492-8786-C12FE388D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7AED6-85F0-9CEB-B3E3-DF03487272D8}"/>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313507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A3F0-A9FC-7C54-D8BB-ECFD8D48D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DC0CB4-33A4-71EB-5790-93F0674570E6}"/>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4" name="Footer Placeholder 3">
            <a:extLst>
              <a:ext uri="{FF2B5EF4-FFF2-40B4-BE49-F238E27FC236}">
                <a16:creationId xmlns:a16="http://schemas.microsoft.com/office/drawing/2014/main" id="{65058DFE-4DF7-3F70-85B6-6664CF97B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610F1-1404-FA59-3820-CFC15C41F9E0}"/>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43714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73B68-0334-2DF6-40B3-1CE58E185D73}"/>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3" name="Footer Placeholder 2">
            <a:extLst>
              <a:ext uri="{FF2B5EF4-FFF2-40B4-BE49-F238E27FC236}">
                <a16:creationId xmlns:a16="http://schemas.microsoft.com/office/drawing/2014/main" id="{CDAB53ED-DD3E-BA2F-8EE7-CA30B0588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71D136-7A07-839C-A877-BA6F30F7D80A}"/>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196582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CC1D-8CC4-5649-54F8-9078E5A35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F2999-088E-D1E6-6686-90B811B46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71445D-1F6A-6968-DD59-D298A4B3D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0E855-F6C5-CF71-3489-5445088A3E22}"/>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6" name="Footer Placeholder 5">
            <a:extLst>
              <a:ext uri="{FF2B5EF4-FFF2-40B4-BE49-F238E27FC236}">
                <a16:creationId xmlns:a16="http://schemas.microsoft.com/office/drawing/2014/main" id="{097A6725-72CA-9BB5-F880-088ABDFF2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0C824-B9E9-5719-D949-22AECE8578CB}"/>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353439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B575-4FAD-7CEC-684B-D613ACBF7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8EA9F7-4BD5-0124-D382-E0ACABD56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E5DCE-104E-9A95-9E24-652FCA170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80993-E8CE-5029-0DB7-DE2D920F8122}"/>
              </a:ext>
            </a:extLst>
          </p:cNvPr>
          <p:cNvSpPr>
            <a:spLocks noGrp="1"/>
          </p:cNvSpPr>
          <p:nvPr>
            <p:ph type="dt" sz="half" idx="10"/>
          </p:nvPr>
        </p:nvSpPr>
        <p:spPr/>
        <p:txBody>
          <a:bodyPr/>
          <a:lstStyle/>
          <a:p>
            <a:fld id="{9B3EA22A-F57D-4BA0-95D2-F64086D0CC0E}" type="datetimeFigureOut">
              <a:rPr lang="en-US" smtClean="0"/>
              <a:t>11/27/2024</a:t>
            </a:fld>
            <a:endParaRPr lang="en-US"/>
          </a:p>
        </p:txBody>
      </p:sp>
      <p:sp>
        <p:nvSpPr>
          <p:cNvPr id="6" name="Footer Placeholder 5">
            <a:extLst>
              <a:ext uri="{FF2B5EF4-FFF2-40B4-BE49-F238E27FC236}">
                <a16:creationId xmlns:a16="http://schemas.microsoft.com/office/drawing/2014/main" id="{14E67A2A-96E0-6316-E6B5-457DC54E1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8E93F-2880-0CA5-CAB6-EF745EAB04EB}"/>
              </a:ext>
            </a:extLst>
          </p:cNvPr>
          <p:cNvSpPr>
            <a:spLocks noGrp="1"/>
          </p:cNvSpPr>
          <p:nvPr>
            <p:ph type="sldNum" sz="quarter" idx="12"/>
          </p:nvPr>
        </p:nvSpPr>
        <p:spPr/>
        <p:txBody>
          <a:bodyPr/>
          <a:lstStyle/>
          <a:p>
            <a:fld id="{8176824D-AC1B-44F9-ABE4-255FDF7F3EE6}" type="slidenum">
              <a:rPr lang="en-US" smtClean="0"/>
              <a:t>‹#›</a:t>
            </a:fld>
            <a:endParaRPr lang="en-US"/>
          </a:p>
        </p:txBody>
      </p:sp>
    </p:spTree>
    <p:extLst>
      <p:ext uri="{BB962C8B-B14F-4D97-AF65-F5344CB8AC3E}">
        <p14:creationId xmlns:p14="http://schemas.microsoft.com/office/powerpoint/2010/main" val="218881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CCEE73-EA98-6B27-83F4-0BDFC5306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8EC48-435F-DE92-514A-FDD1744B7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14715-4DCB-6E48-1675-903B84161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3EA22A-F57D-4BA0-95D2-F64086D0CC0E}" type="datetimeFigureOut">
              <a:rPr lang="en-US" smtClean="0"/>
              <a:t>11/27/2024</a:t>
            </a:fld>
            <a:endParaRPr lang="en-US"/>
          </a:p>
        </p:txBody>
      </p:sp>
      <p:sp>
        <p:nvSpPr>
          <p:cNvPr id="5" name="Footer Placeholder 4">
            <a:extLst>
              <a:ext uri="{FF2B5EF4-FFF2-40B4-BE49-F238E27FC236}">
                <a16:creationId xmlns:a16="http://schemas.microsoft.com/office/drawing/2014/main" id="{EF65631E-1662-0E2F-B9B8-56BCC5591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1E72D8-A33F-F430-D634-1E6A4259E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76824D-AC1B-44F9-ABE4-255FDF7F3EE6}" type="slidenum">
              <a:rPr lang="en-US" smtClean="0"/>
              <a:t>‹#›</a:t>
            </a:fld>
            <a:endParaRPr lang="en-US"/>
          </a:p>
        </p:txBody>
      </p:sp>
    </p:spTree>
    <p:extLst>
      <p:ext uri="{BB962C8B-B14F-4D97-AF65-F5344CB8AC3E}">
        <p14:creationId xmlns:p14="http://schemas.microsoft.com/office/powerpoint/2010/main" val="48196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F184DA9-F485-7B4D-AD0B-05020FDBD534}"/>
              </a:ext>
            </a:extLst>
          </p:cNvPr>
          <p:cNvSpPr>
            <a:spLocks noGrp="1"/>
          </p:cNvSpPr>
          <p:nvPr>
            <p:ph type="ctrTitle"/>
          </p:nvPr>
        </p:nvSpPr>
        <p:spPr>
          <a:xfrm>
            <a:off x="348346" y="530614"/>
            <a:ext cx="11495307" cy="4164820"/>
          </a:xfrm>
        </p:spPr>
        <p:txBody>
          <a:bodyPr anchor="t">
            <a:normAutofit/>
          </a:bodyPr>
          <a:lstStyle/>
          <a:p>
            <a:pPr algn="l"/>
            <a:r>
              <a:rPr lang="en-US" sz="6600" dirty="0">
                <a:solidFill>
                  <a:srgbClr val="FFFFFF"/>
                </a:solidFill>
              </a:rPr>
              <a:t>CAPSTONE PROJECT –	DATA SPARK – Illuminating Insights for Global Electronics	</a:t>
            </a:r>
          </a:p>
        </p:txBody>
      </p:sp>
      <p:sp>
        <p:nvSpPr>
          <p:cNvPr id="3" name="Subtitle 2">
            <a:extLst>
              <a:ext uri="{FF2B5EF4-FFF2-40B4-BE49-F238E27FC236}">
                <a16:creationId xmlns:a16="http://schemas.microsoft.com/office/drawing/2014/main" id="{77C1CE16-EF06-C176-8045-52DB97C36A30}"/>
              </a:ext>
            </a:extLst>
          </p:cNvPr>
          <p:cNvSpPr>
            <a:spLocks noGrp="1"/>
          </p:cNvSpPr>
          <p:nvPr>
            <p:ph type="subTitle" idx="1"/>
          </p:nvPr>
        </p:nvSpPr>
        <p:spPr>
          <a:xfrm>
            <a:off x="1208228" y="5972174"/>
            <a:ext cx="8578699" cy="504825"/>
          </a:xfrm>
        </p:spPr>
        <p:txBody>
          <a:bodyPr>
            <a:noAutofit/>
          </a:bodyPr>
          <a:lstStyle/>
          <a:p>
            <a:pPr algn="l"/>
            <a:r>
              <a:rPr lang="en-US" sz="3200" dirty="0">
                <a:solidFill>
                  <a:srgbClr val="FFFFFF"/>
                </a:solidFill>
              </a:rPr>
              <a:t>BY KAVITHA THANASEKARAN</a:t>
            </a:r>
          </a:p>
        </p:txBody>
      </p:sp>
      <p:sp>
        <p:nvSpPr>
          <p:cNvPr id="4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50" name="Straight Connector 4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5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5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398083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620BB03-7ADA-599E-03B6-8A81C50EF512}"/>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THANK YOU</a:t>
            </a:r>
          </a:p>
        </p:txBody>
      </p:sp>
      <p:sp>
        <p:nvSpPr>
          <p:cNvPr id="2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3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40" name="Straight Connector 3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81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437A3-D701-35C5-81A3-8A9319285F52}"/>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DATA SPARK</a:t>
            </a:r>
          </a:p>
        </p:txBody>
      </p:sp>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A3634AD-6BD7-79C4-C5F0-91A3C523057C}"/>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lgn="just">
              <a:buNone/>
            </a:pPr>
            <a:r>
              <a:rPr lang="en-US" sz="2000" dirty="0">
                <a:solidFill>
                  <a:schemeClr val="tx1">
                    <a:alpha val="80000"/>
                  </a:schemeClr>
                </a:solidFill>
              </a:rPr>
              <a:t>Data spark is a great project that involved data cleaning of four data sets and merging the necessary data sets for analysis, loading the merged data sets into the MySQL database using SQL queries, writing SQL queries for getting useful insights from the data sets and finally creating the interactive visualization dashboards in Power bi.</a:t>
            </a:r>
            <a:endParaRPr lang="en-US" sz="2000" kern="1200" dirty="0">
              <a:solidFill>
                <a:schemeClr val="tx1">
                  <a:alpha val="80000"/>
                </a:schemeClr>
              </a:solidFill>
              <a:latin typeface="+mn-lt"/>
              <a:ea typeface="+mn-ea"/>
              <a:cs typeface="+mn-cs"/>
            </a:endParaRP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7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35000">
              <a:srgbClr val="B2DEF3">
                <a:alpha val="0"/>
              </a:srgbClr>
            </a:gs>
            <a:gs pos="36000">
              <a:schemeClr val="accent1">
                <a:lumMod val="5000"/>
                <a:lumOff val="95000"/>
              </a:schemeClr>
            </a:gs>
            <a:gs pos="83000">
              <a:schemeClr val="accent1">
                <a:lumMod val="45000"/>
                <a:lumOff val="55000"/>
              </a:schemeClr>
            </a:gs>
            <a:gs pos="3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EC306CC-00C6-2CCE-FD04-53775E066D02}"/>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endParaRPr lang="en-US" sz="8000" kern="1200" dirty="0">
              <a:solidFill>
                <a:srgbClr val="FFFFFF"/>
              </a:solidFill>
              <a:latin typeface="+mj-lt"/>
              <a:ea typeface="+mj-ea"/>
              <a:cs typeface="+mj-cs"/>
            </a:endParaRPr>
          </a:p>
        </p:txBody>
      </p:sp>
      <p:sp>
        <p:nvSpPr>
          <p:cNvPr id="5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6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6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64" name="Straight Connector 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6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6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7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11" name="Picture 10" descr="A graph with different colored lines&#10;&#10;Description automatically generated with medium confidence">
            <a:extLst>
              <a:ext uri="{FF2B5EF4-FFF2-40B4-BE49-F238E27FC236}">
                <a16:creationId xmlns:a16="http://schemas.microsoft.com/office/drawing/2014/main" id="{321641E9-A842-8E15-E46B-32355E8E5BB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498" y="-89736"/>
            <a:ext cx="12192000" cy="6858000"/>
          </a:xfrm>
          <a:prstGeom prst="rect">
            <a:avLst/>
          </a:prstGeom>
          <a:solidFill>
            <a:schemeClr val="bg1">
              <a:lumMod val="85000"/>
            </a:schemeClr>
          </a:solidFill>
          <a:effectLst>
            <a:glow rad="127000">
              <a:schemeClr val="accent1"/>
            </a:glow>
            <a:reflection blurRad="1270000" stA="0" endPos="65000" dist="50800" dir="5400000" sy="-100000" algn="bl" rotWithShape="0"/>
          </a:effectLst>
        </p:spPr>
      </p:pic>
    </p:spTree>
    <p:extLst>
      <p:ext uri="{BB962C8B-B14F-4D97-AF65-F5344CB8AC3E}">
        <p14:creationId xmlns:p14="http://schemas.microsoft.com/office/powerpoint/2010/main" val="664947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1"/>
                                        </p:tgtEl>
                                        <p:attrNameLst>
                                          <p:attrName>style.opacity</p:attrName>
                                        </p:attrNameLst>
                                      </p:cBhvr>
                                      <p:to>
                                        <p:strVal val="0.5"/>
                                      </p:to>
                                    </p:set>
                                    <p:animEffect filter="image" prLst="opacity: 0.5">
                                      <p:cBhvr rctx="IE">
                                        <p:cTn id="7"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7BF8-8C8E-267D-B2AD-CE67A4F35E46}"/>
              </a:ext>
            </a:extLst>
          </p:cNvPr>
          <p:cNvSpPr>
            <a:spLocks noGrp="1"/>
          </p:cNvSpPr>
          <p:nvPr>
            <p:ph type="title"/>
          </p:nvPr>
        </p:nvSpPr>
        <p:spPr>
          <a:xfrm>
            <a:off x="7882317" y="3082108"/>
            <a:ext cx="3521122" cy="1286354"/>
          </a:xfrm>
        </p:spPr>
        <p:txBody>
          <a:bodyPr vert="horz" lIns="91440" tIns="45720" rIns="91440" bIns="45720" rtlCol="0" anchor="ctr">
            <a:normAutofit/>
          </a:bodyPr>
          <a:lstStyle/>
          <a:p>
            <a:pPr algn="r"/>
            <a:r>
              <a:rPr lang="en-US" sz="3800" u="sng" kern="1200" dirty="0">
                <a:solidFill>
                  <a:schemeClr val="tx1"/>
                </a:solidFill>
                <a:latin typeface="+mj-lt"/>
                <a:ea typeface="+mj-ea"/>
                <a:cs typeface="+mj-cs"/>
              </a:rPr>
              <a:t>TECHNOLOGIES USED</a:t>
            </a:r>
            <a:endParaRPr lang="en-US" sz="38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8DF8AE6E-38CD-4B2A-8E02-F099DD30E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23293907-0F26-4752-BCD0-3AC2C5026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1731"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E32D174-F8A9-4FF0-8888-1B4F5E184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070" y="621519"/>
            <a:ext cx="4032504" cy="22037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69201C5-687E-46FB-BA72-23BA40BFE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107" y="2848090"/>
            <a:ext cx="2339075" cy="34160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39141A8-FDFD-4ABE-A499-72C9669F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8A439E11-755A-4258-859D-56A6B6AFC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8372" y="1485831"/>
            <a:ext cx="1990938"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yellow snake logo&#10;&#10;Description automatically generated">
            <a:extLst>
              <a:ext uri="{FF2B5EF4-FFF2-40B4-BE49-F238E27FC236}">
                <a16:creationId xmlns:a16="http://schemas.microsoft.com/office/drawing/2014/main" id="{6DC34B6F-B4E5-F169-72AB-0068B0261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64" y="615241"/>
            <a:ext cx="901766" cy="763427"/>
          </a:xfrm>
          <a:prstGeom prst="rect">
            <a:avLst/>
          </a:prstGeom>
        </p:spPr>
      </p:pic>
      <p:sp>
        <p:nvSpPr>
          <p:cNvPr id="26" name="Right Triangle 25">
            <a:extLst>
              <a:ext uri="{FF2B5EF4-FFF2-40B4-BE49-F238E27FC236}">
                <a16:creationId xmlns:a16="http://schemas.microsoft.com/office/drawing/2014/main" id="{E916EF49-F958-4F28-A999-F8FA8D09A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6828" y="2437565"/>
            <a:ext cx="325600" cy="406635"/>
          </a:xfrm>
          <a:prstGeom prst="rtTriangle">
            <a:avLst/>
          </a:prstGeom>
          <a:solidFill>
            <a:srgbClr val="41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Placeholder 4" descr="A blue and yellow animal&#10;&#10;Description automatically generated">
            <a:extLst>
              <a:ext uri="{FF2B5EF4-FFF2-40B4-BE49-F238E27FC236}">
                <a16:creationId xmlns:a16="http://schemas.microsoft.com/office/drawing/2014/main" id="{67FC2FCA-DE72-67BA-9DCF-F4AA5CC671F2}"/>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0118" b="20118"/>
          <a:stretch>
            <a:fillRect/>
          </a:stretch>
        </p:blipFill>
        <p:spPr>
          <a:xfrm>
            <a:off x="786047" y="3743378"/>
            <a:ext cx="2032216" cy="1604655"/>
          </a:xfrm>
          <a:prstGeom prst="rect">
            <a:avLst/>
          </a:prstGeom>
        </p:spPr>
      </p:pic>
      <p:sp>
        <p:nvSpPr>
          <p:cNvPr id="28" name="Right Triangle 27">
            <a:extLst>
              <a:ext uri="{FF2B5EF4-FFF2-40B4-BE49-F238E27FC236}">
                <a16:creationId xmlns:a16="http://schemas.microsoft.com/office/drawing/2014/main" id="{A7665D74-DFEA-412C-928C-F090E6708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3914" y="3243055"/>
            <a:ext cx="1881096" cy="109226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3E84BD56-679D-4E0C-9C9B-D694ABF07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2567" y="2843319"/>
            <a:ext cx="3474720" cy="1883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2335FEDF-EF88-4E68-9CF7-5A72EF32A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0435" y="1488222"/>
            <a:ext cx="1092260" cy="1364098"/>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lack and blue text&#10;&#10;Description automatically generated">
            <a:extLst>
              <a:ext uri="{FF2B5EF4-FFF2-40B4-BE49-F238E27FC236}">
                <a16:creationId xmlns:a16="http://schemas.microsoft.com/office/drawing/2014/main" id="{0C6E4DBF-960F-0227-E0EA-8B93B9D3D7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354" y="1053217"/>
            <a:ext cx="3644730" cy="1366773"/>
          </a:xfrm>
          <a:prstGeom prst="rect">
            <a:avLst/>
          </a:prstGeom>
        </p:spPr>
      </p:pic>
      <p:sp>
        <p:nvSpPr>
          <p:cNvPr id="34" name="Right Triangle 33">
            <a:extLst>
              <a:ext uri="{FF2B5EF4-FFF2-40B4-BE49-F238E27FC236}">
                <a16:creationId xmlns:a16="http://schemas.microsoft.com/office/drawing/2014/main" id="{837A7BE2-DF08-4ECE-A520-13927DBF4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2961" y="4947446"/>
            <a:ext cx="1495517" cy="1117075"/>
          </a:xfrm>
          <a:prstGeom prst="r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3D8A269-6553-6AD3-CC42-C65CE93F6FAE}"/>
              </a:ext>
            </a:extLst>
          </p:cNvPr>
          <p:cNvSpPr>
            <a:spLocks noGrp="1"/>
          </p:cNvSpPr>
          <p:nvPr>
            <p:ph type="body" sz="half" idx="2"/>
          </p:nvPr>
        </p:nvSpPr>
        <p:spPr>
          <a:xfrm>
            <a:off x="7852316" y="4257155"/>
            <a:ext cx="3706577" cy="2372245"/>
          </a:xfrm>
        </p:spPr>
        <p:txBody>
          <a:bodyPr vert="horz" lIns="91440" tIns="45720" rIns="91440" bIns="45720" rtlCol="0" anchor="ctr">
            <a:normAutofit/>
          </a:bodyPr>
          <a:lstStyle/>
          <a:p>
            <a:pPr marL="171450" indent="-228600">
              <a:buFont typeface="Arial" panose="020B0604020202020204" pitchFamily="34" charset="0"/>
              <a:buChar char="•"/>
            </a:pPr>
            <a:r>
              <a:rPr lang="en-US" sz="1800" dirty="0"/>
              <a:t>Python</a:t>
            </a:r>
          </a:p>
          <a:p>
            <a:pPr marL="171450" indent="-228600">
              <a:buFont typeface="Arial" panose="020B0604020202020204" pitchFamily="34" charset="0"/>
              <a:buChar char="•"/>
            </a:pPr>
            <a:r>
              <a:rPr lang="en-US" sz="1800" dirty="0"/>
              <a:t>Pandas</a:t>
            </a:r>
          </a:p>
          <a:p>
            <a:pPr marL="171450" indent="-228600">
              <a:buFont typeface="Arial" panose="020B0604020202020204" pitchFamily="34" charset="0"/>
              <a:buChar char="•"/>
            </a:pPr>
            <a:r>
              <a:rPr lang="en-US" sz="1800" dirty="0"/>
              <a:t>SQL</a:t>
            </a:r>
          </a:p>
          <a:p>
            <a:pPr marL="171450" indent="-228600">
              <a:buFont typeface="Arial" panose="020B0604020202020204" pitchFamily="34" charset="0"/>
              <a:buChar char="•"/>
            </a:pPr>
            <a:r>
              <a:rPr lang="en-US" sz="1800" dirty="0"/>
              <a:t>Power bi</a:t>
            </a:r>
          </a:p>
        </p:txBody>
      </p:sp>
      <p:pic>
        <p:nvPicPr>
          <p:cNvPr id="10" name="Picture 9">
            <a:extLst>
              <a:ext uri="{FF2B5EF4-FFF2-40B4-BE49-F238E27FC236}">
                <a16:creationId xmlns:a16="http://schemas.microsoft.com/office/drawing/2014/main" id="{D2063F73-E12F-4D24-9B9D-C20ED33B3DBD}"/>
              </a:ext>
            </a:extLst>
          </p:cNvPr>
          <p:cNvPicPr>
            <a:picLocks noChangeAspect="1"/>
          </p:cNvPicPr>
          <p:nvPr/>
        </p:nvPicPr>
        <p:blipFill>
          <a:blip r:embed="rId5"/>
          <a:stretch>
            <a:fillRect/>
          </a:stretch>
        </p:blipFill>
        <p:spPr>
          <a:xfrm>
            <a:off x="4180350" y="2935095"/>
            <a:ext cx="3259154" cy="1759267"/>
          </a:xfrm>
          <a:prstGeom prst="rect">
            <a:avLst/>
          </a:prstGeom>
        </p:spPr>
      </p:pic>
      <p:pic>
        <p:nvPicPr>
          <p:cNvPr id="19" name="Picture 18">
            <a:extLst>
              <a:ext uri="{FF2B5EF4-FFF2-40B4-BE49-F238E27FC236}">
                <a16:creationId xmlns:a16="http://schemas.microsoft.com/office/drawing/2014/main" id="{CCFA4FED-4DD1-A5AB-96B4-E4A94CAE85BF}"/>
              </a:ext>
            </a:extLst>
          </p:cNvPr>
          <p:cNvPicPr>
            <a:picLocks noChangeAspect="1"/>
          </p:cNvPicPr>
          <p:nvPr/>
        </p:nvPicPr>
        <p:blipFill>
          <a:blip r:embed="rId6"/>
          <a:stretch>
            <a:fillRect/>
          </a:stretch>
        </p:blipFill>
        <p:spPr>
          <a:xfrm>
            <a:off x="3067538" y="1880042"/>
            <a:ext cx="1657581" cy="609685"/>
          </a:xfrm>
          <a:prstGeom prst="rect">
            <a:avLst/>
          </a:prstGeom>
        </p:spPr>
      </p:pic>
    </p:spTree>
    <p:extLst>
      <p:ext uri="{BB962C8B-B14F-4D97-AF65-F5344CB8AC3E}">
        <p14:creationId xmlns:p14="http://schemas.microsoft.com/office/powerpoint/2010/main" val="202529626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FC6B41B-A290-2EA4-749A-270D732BA720}"/>
              </a:ext>
            </a:extLst>
          </p:cNvPr>
          <p:cNvSpPr>
            <a:spLocks noGrp="1"/>
          </p:cNvSpPr>
          <p:nvPr>
            <p:ph type="title"/>
          </p:nvPr>
        </p:nvSpPr>
        <p:spPr>
          <a:xfrm>
            <a:off x="1188069" y="381935"/>
            <a:ext cx="4008583" cy="5974414"/>
          </a:xfrm>
        </p:spPr>
        <p:txBody>
          <a:bodyPr anchor="ctr">
            <a:normAutofit/>
          </a:bodyPr>
          <a:lstStyle/>
          <a:p>
            <a:r>
              <a:rPr lang="en-US" sz="6600" dirty="0">
                <a:solidFill>
                  <a:srgbClr val="FFFFFF"/>
                </a:solidFill>
              </a:rPr>
              <a:t>Packages &amp; libraries used</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FAAE6F8-A553-B347-FB38-6B36087DF152}"/>
              </a:ext>
            </a:extLst>
          </p:cNvPr>
          <p:cNvSpPr>
            <a:spLocks noGrp="1"/>
          </p:cNvSpPr>
          <p:nvPr>
            <p:ph idx="1"/>
          </p:nvPr>
        </p:nvSpPr>
        <p:spPr>
          <a:xfrm>
            <a:off x="6297233" y="518400"/>
            <a:ext cx="4771607" cy="5837949"/>
          </a:xfrm>
        </p:spPr>
        <p:txBody>
          <a:bodyPr anchor="ctr">
            <a:normAutofit/>
          </a:bodyPr>
          <a:lstStyle/>
          <a:p>
            <a:pPr>
              <a:buFont typeface="Wingdings" panose="05000000000000000000" pitchFamily="2" charset="2"/>
              <a:buChar char="ü"/>
            </a:pPr>
            <a:r>
              <a:rPr lang="en-US" sz="2400" dirty="0">
                <a:solidFill>
                  <a:schemeClr val="tx1">
                    <a:alpha val="80000"/>
                  </a:schemeClr>
                </a:solidFill>
              </a:rPr>
              <a:t>Pandas as pd</a:t>
            </a:r>
          </a:p>
          <a:p>
            <a:pPr>
              <a:buFont typeface="Wingdings" panose="05000000000000000000" pitchFamily="2" charset="2"/>
              <a:buChar char="ü"/>
            </a:pPr>
            <a:r>
              <a:rPr lang="en-US" sz="2400" dirty="0">
                <a:solidFill>
                  <a:schemeClr val="tx1">
                    <a:alpha val="80000"/>
                  </a:schemeClr>
                </a:solidFill>
              </a:rPr>
              <a:t>mysql.connector</a:t>
            </a:r>
          </a:p>
          <a:p>
            <a:pPr>
              <a:buFont typeface="Wingdings" panose="05000000000000000000" pitchFamily="2" charset="2"/>
              <a:buChar char="ü"/>
            </a:pPr>
            <a:r>
              <a:rPr lang="en-US" sz="2400" dirty="0">
                <a:solidFill>
                  <a:schemeClr val="tx1">
                    <a:alpha val="80000"/>
                  </a:schemeClr>
                </a:solidFill>
              </a:rPr>
              <a:t>datetime</a:t>
            </a:r>
          </a:p>
          <a:p>
            <a:pPr>
              <a:buFont typeface="Wingdings" panose="05000000000000000000" pitchFamily="2" charset="2"/>
              <a:buChar char="ü"/>
            </a:pPr>
            <a:r>
              <a:rPr lang="en-US" sz="2400" dirty="0" err="1">
                <a:solidFill>
                  <a:schemeClr val="tx1">
                    <a:alpha val="80000"/>
                  </a:schemeClr>
                </a:solidFill>
              </a:rPr>
              <a:t>Os</a:t>
            </a:r>
            <a:endParaRPr lang="en-US" sz="2400" dirty="0">
              <a:solidFill>
                <a:schemeClr val="tx1">
                  <a:alpha val="80000"/>
                </a:schemeClr>
              </a:solidFill>
            </a:endParaRPr>
          </a:p>
          <a:p>
            <a:pPr marL="0" indent="0">
              <a:buNone/>
            </a:pPr>
            <a:endParaRPr lang="en-US" sz="2400" dirty="0">
              <a:solidFill>
                <a:schemeClr val="tx1">
                  <a:alpha val="80000"/>
                </a:schemeClr>
              </a:solidFill>
            </a:endParaRPr>
          </a:p>
          <a:p>
            <a:pPr>
              <a:buFont typeface="Wingdings" panose="05000000000000000000" pitchFamily="2" charset="2"/>
              <a:buChar char="ü"/>
            </a:pPr>
            <a:endParaRPr lang="en-US"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5417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C2CE782-B8E9-F704-6075-4DFB210C1D6A}"/>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sz="7400" dirty="0">
                <a:solidFill>
                  <a:srgbClr val="FFFFFF"/>
                </a:solidFill>
              </a:rPr>
              <a:t>First step</a:t>
            </a:r>
            <a:endParaRPr lang="en-US" sz="740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312FCACA-4D06-65DC-7036-3BE6184CFACA}"/>
              </a:ext>
            </a:extLst>
          </p:cNvPr>
          <p:cNvSpPr>
            <a:spLocks noGrp="1"/>
          </p:cNvSpPr>
          <p:nvPr>
            <p:ph type="body" idx="1"/>
          </p:nvPr>
        </p:nvSpPr>
        <p:spPr>
          <a:xfrm>
            <a:off x="5792994" y="1590840"/>
            <a:ext cx="5672176" cy="5095221"/>
          </a:xfrm>
        </p:spPr>
        <p:txBody>
          <a:bodyPr vert="horz" lIns="91440" tIns="45720" rIns="91440" bIns="45720" rtlCol="0">
            <a:normAutofit/>
          </a:bodyPr>
          <a:lstStyle/>
          <a:p>
            <a:pPr algn="just"/>
            <a:r>
              <a:rPr lang="en-US" sz="3700" kern="1200" dirty="0">
                <a:solidFill>
                  <a:srgbClr val="FFFFFF"/>
                </a:solidFill>
                <a:latin typeface="+mn-lt"/>
                <a:ea typeface="+mn-ea"/>
                <a:cs typeface="+mn-cs"/>
              </a:rPr>
              <a:t>The first step is the data cleaning process where  </a:t>
            </a:r>
            <a:r>
              <a:rPr lang="en-US" sz="3700" dirty="0">
                <a:solidFill>
                  <a:srgbClr val="FFFFFF"/>
                </a:solidFill>
              </a:rPr>
              <a:t>I managed the missing data and conversion of data types.</a:t>
            </a:r>
            <a:endParaRPr lang="en-US" sz="3700" kern="1200" dirty="0">
              <a:solidFill>
                <a:srgbClr val="FFFFFF"/>
              </a:solidFill>
              <a:latin typeface="+mn-lt"/>
              <a:ea typeface="+mn-ea"/>
              <a:cs typeface="+mn-cs"/>
            </a:endParaRPr>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68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F8A53FC-FF7A-D133-0BDD-4C61EA74BD15}"/>
              </a:ext>
            </a:extLst>
          </p:cNvPr>
          <p:cNvSpPr>
            <a:spLocks noGrp="1"/>
          </p:cNvSpPr>
          <p:nvPr>
            <p:ph type="ctrTitle"/>
          </p:nvPr>
        </p:nvSpPr>
        <p:spPr>
          <a:xfrm>
            <a:off x="242910" y="1598246"/>
            <a:ext cx="4626709" cy="5122985"/>
          </a:xfrm>
        </p:spPr>
        <p:txBody>
          <a:bodyPr anchor="t">
            <a:normAutofit/>
          </a:bodyPr>
          <a:lstStyle/>
          <a:p>
            <a:pPr algn="r"/>
            <a:r>
              <a:rPr lang="en-US" sz="8000" dirty="0">
                <a:solidFill>
                  <a:srgbClr val="FFFFFF"/>
                </a:solidFill>
              </a:rPr>
              <a:t>Second step</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728C96EB-7640-9D40-38CB-3361065009ED}"/>
              </a:ext>
            </a:extLst>
          </p:cNvPr>
          <p:cNvSpPr>
            <a:spLocks noGrp="1"/>
          </p:cNvSpPr>
          <p:nvPr>
            <p:ph type="subTitle" idx="1"/>
          </p:nvPr>
        </p:nvSpPr>
        <p:spPr>
          <a:xfrm>
            <a:off x="5792788" y="1251857"/>
            <a:ext cx="5942009" cy="5434693"/>
          </a:xfrm>
        </p:spPr>
        <p:txBody>
          <a:bodyPr vert="horz" lIns="91440" tIns="45720" rIns="91440" bIns="45720" rtlCol="0">
            <a:normAutofit/>
          </a:bodyPr>
          <a:lstStyle/>
          <a:p>
            <a:pPr algn="just"/>
            <a:r>
              <a:rPr lang="en-US" sz="3700" kern="1200" dirty="0">
                <a:solidFill>
                  <a:srgbClr val="FFFFFF"/>
                </a:solidFill>
                <a:latin typeface="+mn-lt"/>
                <a:ea typeface="+mn-ea"/>
                <a:cs typeface="+mn-cs"/>
              </a:rPr>
              <a:t>A</a:t>
            </a:r>
            <a:r>
              <a:rPr lang="en-US" sz="3700" dirty="0">
                <a:solidFill>
                  <a:srgbClr val="FFFFFF"/>
                </a:solidFill>
              </a:rPr>
              <a:t>fter the pre-processing is done, I have merged the needed datasets and loaded the data in the MySQL database using insert statement.</a:t>
            </a:r>
            <a:endParaRPr lang="en-US" sz="3700" kern="1200" dirty="0">
              <a:solidFill>
                <a:srgbClr val="FFFFFF"/>
              </a:solidFill>
              <a:latin typeface="+mn-lt"/>
              <a:ea typeface="+mn-ea"/>
              <a:cs typeface="+mn-cs"/>
            </a:endParaRPr>
          </a:p>
        </p:txBody>
      </p:sp>
    </p:spTree>
    <p:extLst>
      <p:ext uri="{BB962C8B-B14F-4D97-AF65-F5344CB8AC3E}">
        <p14:creationId xmlns:p14="http://schemas.microsoft.com/office/powerpoint/2010/main" val="3024251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A8AA0D5-F68A-79F6-9EB8-7F6EC8ADFA0F}"/>
              </a:ext>
            </a:extLst>
          </p:cNvPr>
          <p:cNvSpPr>
            <a:spLocks noGrp="1"/>
          </p:cNvSpPr>
          <p:nvPr>
            <p:ph type="title"/>
          </p:nvPr>
        </p:nvSpPr>
        <p:spPr>
          <a:xfrm>
            <a:off x="487209" y="1563076"/>
            <a:ext cx="4626709" cy="5122985"/>
          </a:xfrm>
        </p:spPr>
        <p:txBody>
          <a:bodyPr vert="horz" lIns="91440" tIns="45720" rIns="91440" bIns="45720" rtlCol="0" anchor="t">
            <a:normAutofit/>
          </a:bodyPr>
          <a:lstStyle/>
          <a:p>
            <a:pPr algn="r"/>
            <a:r>
              <a:rPr lang="en-US" kern="1200">
                <a:solidFill>
                  <a:srgbClr val="FFFFFF"/>
                </a:solidFill>
                <a:latin typeface="+mj-lt"/>
                <a:ea typeface="+mj-ea"/>
                <a:cs typeface="+mj-cs"/>
              </a:rPr>
              <a:t>Third step</a:t>
            </a:r>
            <a:endParaRPr lang="en-US"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4F8C983E-82EC-1AE8-2B4A-73A7CBBAAD5F}"/>
              </a:ext>
            </a:extLst>
          </p:cNvPr>
          <p:cNvSpPr>
            <a:spLocks noGrp="1"/>
          </p:cNvSpPr>
          <p:nvPr>
            <p:ph type="body" idx="1"/>
          </p:nvPr>
        </p:nvSpPr>
        <p:spPr>
          <a:xfrm>
            <a:off x="5792993" y="1589368"/>
            <a:ext cx="5887371" cy="5096693"/>
          </a:xfrm>
        </p:spPr>
        <p:txBody>
          <a:bodyPr vert="horz" lIns="91440" tIns="45720" rIns="91440" bIns="45720" rtlCol="0">
            <a:normAutofit/>
          </a:bodyPr>
          <a:lstStyle/>
          <a:p>
            <a:pPr algn="just"/>
            <a:r>
              <a:rPr lang="en-US" sz="3200" kern="1200">
                <a:solidFill>
                  <a:srgbClr val="FFFFFF"/>
                </a:solidFill>
                <a:latin typeface="+mn-lt"/>
                <a:ea typeface="+mn-ea"/>
                <a:cs typeface="+mn-cs"/>
              </a:rPr>
              <a:t>This step involved writing SQL queries to get the useful insights of the given data sets.</a:t>
            </a:r>
            <a:endParaRPr lang="en-US" sz="3200" kern="1200" dirty="0">
              <a:solidFill>
                <a:srgbClr val="FFFFFF"/>
              </a:solidFill>
              <a:latin typeface="+mn-lt"/>
              <a:ea typeface="+mn-ea"/>
              <a:cs typeface="+mn-cs"/>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6088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C31791-96B6-E4F3-0794-2FB80CAF7C4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CDB6720-4502-23C8-55ED-7F84B2D54009}"/>
              </a:ext>
            </a:extLst>
          </p:cNvPr>
          <p:cNvSpPr>
            <a:spLocks noGrp="1"/>
          </p:cNvSpPr>
          <p:nvPr>
            <p:ph type="title"/>
          </p:nvPr>
        </p:nvSpPr>
        <p:spPr>
          <a:xfrm>
            <a:off x="242910" y="1598247"/>
            <a:ext cx="4626709" cy="1969412"/>
          </a:xfrm>
        </p:spPr>
        <p:txBody>
          <a:bodyPr vert="horz" lIns="91440" tIns="45720" rIns="91440" bIns="45720" rtlCol="0" anchor="t">
            <a:normAutofit/>
          </a:bodyPr>
          <a:lstStyle/>
          <a:p>
            <a:pPr algn="r"/>
            <a:r>
              <a:rPr lang="en-US" sz="8000" kern="1200" dirty="0">
                <a:solidFill>
                  <a:srgbClr val="FFFFFF"/>
                </a:solidFill>
                <a:latin typeface="+mj-lt"/>
                <a:ea typeface="+mj-ea"/>
                <a:cs typeface="+mj-cs"/>
              </a:rPr>
              <a:t>Final step</a:t>
            </a:r>
          </a:p>
        </p:txBody>
      </p:sp>
      <p:sp>
        <p:nvSpPr>
          <p:cNvPr id="3" name="Text Placeholder 2">
            <a:extLst>
              <a:ext uri="{FF2B5EF4-FFF2-40B4-BE49-F238E27FC236}">
                <a16:creationId xmlns:a16="http://schemas.microsoft.com/office/drawing/2014/main" id="{59682163-A8D7-2405-1D81-621CCD4BD0CF}"/>
              </a:ext>
            </a:extLst>
          </p:cNvPr>
          <p:cNvSpPr>
            <a:spLocks noGrp="1"/>
          </p:cNvSpPr>
          <p:nvPr>
            <p:ph type="body" idx="1"/>
          </p:nvPr>
        </p:nvSpPr>
        <p:spPr>
          <a:xfrm>
            <a:off x="5792994" y="1590840"/>
            <a:ext cx="5672176" cy="5095221"/>
          </a:xfrm>
        </p:spPr>
        <p:txBody>
          <a:bodyPr vert="horz" lIns="91440" tIns="45720" rIns="91440" bIns="45720" rtlCol="0">
            <a:normAutofit/>
          </a:bodyPr>
          <a:lstStyle/>
          <a:p>
            <a:r>
              <a:rPr lang="en-US" sz="2800" dirty="0">
                <a:solidFill>
                  <a:srgbClr val="FFFFFF"/>
                </a:solidFill>
              </a:rPr>
              <a:t>Connecting the data with the Power bi and creating interactive visualization dashboards which is easily understandable</a:t>
            </a:r>
            <a:r>
              <a:rPr lang="en-US" sz="4400" dirty="0">
                <a:solidFill>
                  <a:srgbClr val="FFFFFF"/>
                </a:solidFill>
              </a:rPr>
              <a:t>.</a:t>
            </a:r>
            <a:endParaRPr lang="en-US" sz="4400" kern="1200" dirty="0">
              <a:solidFill>
                <a:srgbClr val="FFFFFF"/>
              </a:solidFill>
              <a:latin typeface="+mn-lt"/>
              <a:ea typeface="+mn-ea"/>
              <a:cs typeface="+mn-cs"/>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3AA1E82-1988-E9AA-48A1-85DDAA3FB86A}"/>
              </a:ext>
            </a:extLst>
          </p:cNvPr>
          <p:cNvSpPr txBox="1">
            <a:spLocks/>
          </p:cNvSpPr>
          <p:nvPr/>
        </p:nvSpPr>
        <p:spPr>
          <a:xfrm>
            <a:off x="4712478" y="4117562"/>
            <a:ext cx="4626709" cy="229919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8000" dirty="0">
                <a:solidFill>
                  <a:srgbClr val="FFFFFF"/>
                </a:solidFill>
              </a:rPr>
              <a:t>Power bi</a:t>
            </a:r>
          </a:p>
        </p:txBody>
      </p:sp>
    </p:spTree>
    <p:extLst>
      <p:ext uri="{BB962C8B-B14F-4D97-AF65-F5344CB8AC3E}">
        <p14:creationId xmlns:p14="http://schemas.microsoft.com/office/powerpoint/2010/main" val="147978020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200</TotalTime>
  <Words>185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Wingdings</vt:lpstr>
      <vt:lpstr>Office Theme</vt:lpstr>
      <vt:lpstr>CAPSTONE PROJECT – DATA SPARK – Illuminating Insights for Global Electronics </vt:lpstr>
      <vt:lpstr>DATA SPARK</vt:lpstr>
      <vt:lpstr>PowerPoint Presentation</vt:lpstr>
      <vt:lpstr>TECHNOLOGIES USED</vt:lpstr>
      <vt:lpstr>Packages &amp; libraries used</vt:lpstr>
      <vt:lpstr>First step</vt:lpstr>
      <vt:lpstr>Second step</vt:lpstr>
      <vt:lpstr>Third step</vt:lpstr>
      <vt:lpstr>Final step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Venugopal, Rakesh Kumar</dc:creator>
  <cp:lastModifiedBy>rakeshcma1430@outlook.com</cp:lastModifiedBy>
  <cp:revision>5</cp:revision>
  <dcterms:created xsi:type="dcterms:W3CDTF">2024-08-31T15:17:21Z</dcterms:created>
  <dcterms:modified xsi:type="dcterms:W3CDTF">2024-11-27T14:13:58Z</dcterms:modified>
</cp:coreProperties>
</file>