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002" r:id="rId4"/>
  </p:sldMasterIdLst>
  <p:notesMasterIdLst>
    <p:notesMasterId r:id="rId11"/>
  </p:notesMasterIdLst>
  <p:handoutMasterIdLst>
    <p:handoutMasterId r:id="rId12"/>
  </p:handoutMasterIdLst>
  <p:sldIdLst>
    <p:sldId id="285" r:id="rId5"/>
    <p:sldId id="487" r:id="rId6"/>
    <p:sldId id="332" r:id="rId7"/>
    <p:sldId id="485" r:id="rId8"/>
    <p:sldId id="486" r:id="rId9"/>
    <p:sldId id="341" r:id="rId10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orient="horz" pos="804">
          <p15:clr>
            <a:srgbClr val="A4A3A4"/>
          </p15:clr>
        </p15:guide>
        <p15:guide id="3" orient="horz" pos="193">
          <p15:clr>
            <a:srgbClr val="A4A3A4"/>
          </p15:clr>
        </p15:guide>
        <p15:guide id="4" orient="horz" pos="4128">
          <p15:clr>
            <a:srgbClr val="A4A3A4"/>
          </p15:clr>
        </p15:guide>
        <p15:guide id="5" orient="horz" pos="1483">
          <p15:clr>
            <a:srgbClr val="A4A3A4"/>
          </p15:clr>
        </p15:guide>
        <p15:guide id="6" orient="horz" pos="3528" userDrawn="1">
          <p15:clr>
            <a:srgbClr val="A4A3A4"/>
          </p15:clr>
        </p15:guide>
        <p15:guide id="7" orient="horz" pos="2833">
          <p15:clr>
            <a:srgbClr val="A4A3A4"/>
          </p15:clr>
        </p15:guide>
        <p15:guide id="8" pos="2880">
          <p15:clr>
            <a:srgbClr val="A4A3A4"/>
          </p15:clr>
        </p15:guide>
        <p15:guide id="9" pos="4734">
          <p15:clr>
            <a:srgbClr val="A4A3A4"/>
          </p15:clr>
        </p15:guide>
        <p15:guide id="10" pos="1959">
          <p15:clr>
            <a:srgbClr val="A4A3A4"/>
          </p15:clr>
        </p15:guide>
        <p15:guide id="11" pos="3808">
          <p15:clr>
            <a:srgbClr val="A4A3A4"/>
          </p15:clr>
        </p15:guide>
        <p15:guide id="12" pos="5566">
          <p15:clr>
            <a:srgbClr val="A4A3A4"/>
          </p15:clr>
        </p15:guide>
        <p15:guide id="13" pos="1026">
          <p15:clr>
            <a:srgbClr val="A4A3A4"/>
          </p15:clr>
        </p15:guide>
        <p15:guide id="14" pos="1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D050"/>
    <a:srgbClr val="FFCC00"/>
    <a:srgbClr val="FFFFFF"/>
    <a:srgbClr val="0D94D2"/>
    <a:srgbClr val="2C6DBA"/>
    <a:srgbClr val="4294D6"/>
    <a:srgbClr val="1A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34" autoAdjust="0"/>
    <p:restoredTop sz="94837" autoAdjust="0"/>
  </p:normalViewPr>
  <p:slideViewPr>
    <p:cSldViewPr snapToGrid="0">
      <p:cViewPr varScale="1">
        <p:scale>
          <a:sx n="108" d="100"/>
          <a:sy n="108" d="100"/>
        </p:scale>
        <p:origin x="1326" y="114"/>
      </p:cViewPr>
      <p:guideLst>
        <p:guide orient="horz" pos="2162"/>
        <p:guide orient="horz" pos="804"/>
        <p:guide orient="horz" pos="193"/>
        <p:guide orient="horz" pos="4128"/>
        <p:guide orient="horz" pos="1483"/>
        <p:guide orient="horz" pos="3528"/>
        <p:guide orient="horz" pos="2833"/>
        <p:guide pos="2880"/>
        <p:guide pos="4734"/>
        <p:guide pos="1959"/>
        <p:guide pos="3808"/>
        <p:guide pos="5566"/>
        <p:guide pos="1026"/>
        <p:guide pos="1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611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AA56D-6859-4EF7-83F5-F26517F8F86A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06CE-DD56-44EB-9C7F-FE3574A5CF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9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A732-E016-4A82-A589-F6E10816C5CA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62D3-BB65-47B7-B482-3500296D89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192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4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3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11150" y="5300253"/>
            <a:ext cx="5548313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1150" y="5728918"/>
            <a:ext cx="5548313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1150" y="6359333"/>
            <a:ext cx="5548313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Rectangle 7"/>
          <p:cNvSpPr>
            <a:spLocks/>
          </p:cNvSpPr>
          <p:nvPr/>
        </p:nvSpPr>
        <p:spPr bwMode="auto">
          <a:xfrm>
            <a:off x="1" y="2252755"/>
            <a:ext cx="9144000" cy="23656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07" y="3143707"/>
            <a:ext cx="2412800" cy="594530"/>
          </a:xfrm>
          <a:prstGeom prst="rect">
            <a:avLst/>
          </a:prstGeom>
        </p:spPr>
      </p:pic>
      <p:sp>
        <p:nvSpPr>
          <p:cNvPr id="12" name="Parallelogram 11"/>
          <p:cNvSpPr/>
          <p:nvPr userDrawn="1"/>
        </p:nvSpPr>
        <p:spPr bwMode="auto">
          <a:xfrm>
            <a:off x="-4016" y="2250764"/>
            <a:ext cx="6291434" cy="2367666"/>
          </a:xfrm>
          <a:custGeom>
            <a:avLst/>
            <a:gdLst>
              <a:gd name="connsiteX0" fmla="*/ 0 w 7110584"/>
              <a:gd name="connsiteY0" fmla="*/ 2367666 h 2367666"/>
              <a:gd name="connsiteX1" fmla="*/ 775198 w 7110584"/>
              <a:gd name="connsiteY1" fmla="*/ 0 h 2367666"/>
              <a:gd name="connsiteX2" fmla="*/ 7110584 w 7110584"/>
              <a:gd name="connsiteY2" fmla="*/ 0 h 2367666"/>
              <a:gd name="connsiteX3" fmla="*/ 6335386 w 7110584"/>
              <a:gd name="connsiteY3" fmla="*/ 2367666 h 2367666"/>
              <a:gd name="connsiteX4" fmla="*/ 0 w 7110584"/>
              <a:gd name="connsiteY4" fmla="*/ 2367666 h 2367666"/>
              <a:gd name="connsiteX0" fmla="*/ 0 w 7110584"/>
              <a:gd name="connsiteY0" fmla="*/ 2367666 h 2367666"/>
              <a:gd name="connsiteX1" fmla="*/ 820442 w 7110584"/>
              <a:gd name="connsiteY1" fmla="*/ 0 h 2367666"/>
              <a:gd name="connsiteX2" fmla="*/ 7110584 w 7110584"/>
              <a:gd name="connsiteY2" fmla="*/ 0 h 2367666"/>
              <a:gd name="connsiteX3" fmla="*/ 6335386 w 7110584"/>
              <a:gd name="connsiteY3" fmla="*/ 2367666 h 2367666"/>
              <a:gd name="connsiteX4" fmla="*/ 0 w 7110584"/>
              <a:gd name="connsiteY4" fmla="*/ 2367666 h 2367666"/>
              <a:gd name="connsiteX0" fmla="*/ 0 w 6291434"/>
              <a:gd name="connsiteY0" fmla="*/ 2367666 h 2367666"/>
              <a:gd name="connsiteX1" fmla="*/ 1292 w 6291434"/>
              <a:gd name="connsiteY1" fmla="*/ 0 h 2367666"/>
              <a:gd name="connsiteX2" fmla="*/ 6291434 w 6291434"/>
              <a:gd name="connsiteY2" fmla="*/ 0 h 2367666"/>
              <a:gd name="connsiteX3" fmla="*/ 5516236 w 6291434"/>
              <a:gd name="connsiteY3" fmla="*/ 2367666 h 2367666"/>
              <a:gd name="connsiteX4" fmla="*/ 0 w 6291434"/>
              <a:gd name="connsiteY4" fmla="*/ 2367666 h 23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1434" h="2367666">
                <a:moveTo>
                  <a:pt x="0" y="2367666"/>
                </a:moveTo>
                <a:cubicBezTo>
                  <a:pt x="431" y="1578444"/>
                  <a:pt x="861" y="789222"/>
                  <a:pt x="1292" y="0"/>
                </a:cubicBezTo>
                <a:lnTo>
                  <a:pt x="6291434" y="0"/>
                </a:lnTo>
                <a:lnTo>
                  <a:pt x="5516236" y="2367666"/>
                </a:lnTo>
                <a:lnTo>
                  <a:pt x="0" y="2367666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title"/>
          </p:nvPr>
        </p:nvSpPr>
        <p:spPr>
          <a:xfrm>
            <a:off x="311150" y="2259016"/>
            <a:ext cx="4835779" cy="237066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8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BRNDEXP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11150" y="1280160"/>
            <a:ext cx="3941762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474278" y="1279525"/>
            <a:ext cx="3734993" cy="4772025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11150" y="3718934"/>
            <a:ext cx="3941762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3747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7599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7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1F8F497-5311-4FE6-8037-E08A3EC205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7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71F8F497-5311-4FE6-8037-E08A3EC205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1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76911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4343400"/>
            <a:ext cx="5259388" cy="2087563"/>
            <a:chOff x="-422728" y="4800600"/>
            <a:chExt cx="5805606" cy="1695965"/>
          </a:xfrm>
        </p:grpSpPr>
        <p:pic>
          <p:nvPicPr>
            <p:cNvPr id="4" name="Picture 15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2728" y="480060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6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4032" y="480199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6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5478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lang="en-US" dirty="0" smtClean="0"/>
            </a:lvl1pPr>
          </a:lstStyle>
          <a:p>
            <a:r>
              <a:rPr lang="en-US" dirty="0"/>
              <a:t>BRNDEXP 3.0  ©  Cerner Corporation.  All rights reserved.  </a:t>
            </a:r>
          </a:p>
          <a:p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7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9524" y="1426872"/>
            <a:ext cx="9153524" cy="3070517"/>
            <a:chOff x="-9524" y="1426872"/>
            <a:chExt cx="9153524" cy="3070517"/>
          </a:xfrm>
        </p:grpSpPr>
        <p:pic>
          <p:nvPicPr>
            <p:cNvPr id="2" name="Picture 1" descr="FAN9016905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41711" y="1466071"/>
              <a:ext cx="4102289" cy="2734859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-8597" y="1426872"/>
              <a:ext cx="6234000" cy="2853743"/>
              <a:chOff x="-8597" y="1426872"/>
              <a:chExt cx="6234000" cy="2853743"/>
            </a:xfrm>
          </p:grpSpPr>
          <p:sp>
            <p:nvSpPr>
              <p:cNvPr id="23" name="Parallelogram 22"/>
              <p:cNvSpPr/>
              <p:nvPr userDrawn="1"/>
            </p:nvSpPr>
            <p:spPr bwMode="auto">
              <a:xfrm>
                <a:off x="-8597" y="1426872"/>
                <a:ext cx="6234000" cy="2853743"/>
              </a:xfrm>
              <a:custGeom>
                <a:avLst/>
                <a:gdLst>
                  <a:gd name="connsiteX0" fmla="*/ 0 w 7305563"/>
                  <a:gd name="connsiteY0" fmla="*/ 2853743 h 2853743"/>
                  <a:gd name="connsiteX1" fmla="*/ 934344 w 7305563"/>
                  <a:gd name="connsiteY1" fmla="*/ 0 h 2853743"/>
                  <a:gd name="connsiteX2" fmla="*/ 7305563 w 7305563"/>
                  <a:gd name="connsiteY2" fmla="*/ 0 h 2853743"/>
                  <a:gd name="connsiteX3" fmla="*/ 6371219 w 7305563"/>
                  <a:gd name="connsiteY3" fmla="*/ 2853743 h 2853743"/>
                  <a:gd name="connsiteX4" fmla="*/ 0 w 7305563"/>
                  <a:gd name="connsiteY4" fmla="*/ 2853743 h 2853743"/>
                  <a:gd name="connsiteX0" fmla="*/ 137219 w 6371219"/>
                  <a:gd name="connsiteY0" fmla="*/ 2853743 h 2853743"/>
                  <a:gd name="connsiteX1" fmla="*/ 0 w 6371219"/>
                  <a:gd name="connsiteY1" fmla="*/ 0 h 2853743"/>
                  <a:gd name="connsiteX2" fmla="*/ 6371219 w 6371219"/>
                  <a:gd name="connsiteY2" fmla="*/ 0 h 2853743"/>
                  <a:gd name="connsiteX3" fmla="*/ 5436875 w 6371219"/>
                  <a:gd name="connsiteY3" fmla="*/ 2853743 h 2853743"/>
                  <a:gd name="connsiteX4" fmla="*/ 137219 w 6371219"/>
                  <a:gd name="connsiteY4" fmla="*/ 2853743 h 2853743"/>
                  <a:gd name="connsiteX0" fmla="*/ 0 w 6234000"/>
                  <a:gd name="connsiteY0" fmla="*/ 2853743 h 2853743"/>
                  <a:gd name="connsiteX1" fmla="*/ 3275 w 6234000"/>
                  <a:gd name="connsiteY1" fmla="*/ 0 h 2853743"/>
                  <a:gd name="connsiteX2" fmla="*/ 6234000 w 6234000"/>
                  <a:gd name="connsiteY2" fmla="*/ 0 h 2853743"/>
                  <a:gd name="connsiteX3" fmla="*/ 5299656 w 6234000"/>
                  <a:gd name="connsiteY3" fmla="*/ 2853743 h 2853743"/>
                  <a:gd name="connsiteX4" fmla="*/ 0 w 6234000"/>
                  <a:gd name="connsiteY4" fmla="*/ 2853743 h 285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4000" h="2853743">
                    <a:moveTo>
                      <a:pt x="0" y="2853743"/>
                    </a:moveTo>
                    <a:cubicBezTo>
                      <a:pt x="1092" y="1902495"/>
                      <a:pt x="2183" y="951248"/>
                      <a:pt x="3275" y="0"/>
                    </a:cubicBezTo>
                    <a:lnTo>
                      <a:pt x="6234000" y="0"/>
                    </a:lnTo>
                    <a:lnTo>
                      <a:pt x="5299656" y="2853743"/>
                    </a:lnTo>
                    <a:lnTo>
                      <a:pt x="0" y="285374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66713" marR="0" indent="-366713" algn="ctr" defTabSz="97631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40000"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22" name="Parallelogram 21"/>
              <p:cNvSpPr/>
              <p:nvPr userDrawn="1"/>
            </p:nvSpPr>
            <p:spPr bwMode="auto">
              <a:xfrm>
                <a:off x="-7316" y="1469926"/>
                <a:ext cx="6052516" cy="2724249"/>
              </a:xfrm>
              <a:custGeom>
                <a:avLst/>
                <a:gdLst>
                  <a:gd name="connsiteX0" fmla="*/ 0 w 6974060"/>
                  <a:gd name="connsiteY0" fmla="*/ 2724249 h 2724249"/>
                  <a:gd name="connsiteX1" fmla="*/ 891946 w 6974060"/>
                  <a:gd name="connsiteY1" fmla="*/ 0 h 2724249"/>
                  <a:gd name="connsiteX2" fmla="*/ 6974060 w 6974060"/>
                  <a:gd name="connsiteY2" fmla="*/ 0 h 2724249"/>
                  <a:gd name="connsiteX3" fmla="*/ 6082114 w 6974060"/>
                  <a:gd name="connsiteY3" fmla="*/ 2724249 h 2724249"/>
                  <a:gd name="connsiteX4" fmla="*/ 0 w 6974060"/>
                  <a:gd name="connsiteY4" fmla="*/ 2724249 h 2724249"/>
                  <a:gd name="connsiteX0" fmla="*/ 0 w 6974060"/>
                  <a:gd name="connsiteY0" fmla="*/ 2724249 h 2724249"/>
                  <a:gd name="connsiteX1" fmla="*/ 922902 w 6974060"/>
                  <a:gd name="connsiteY1" fmla="*/ 0 h 2724249"/>
                  <a:gd name="connsiteX2" fmla="*/ 6974060 w 6974060"/>
                  <a:gd name="connsiteY2" fmla="*/ 0 h 2724249"/>
                  <a:gd name="connsiteX3" fmla="*/ 6082114 w 6974060"/>
                  <a:gd name="connsiteY3" fmla="*/ 2724249 h 2724249"/>
                  <a:gd name="connsiteX4" fmla="*/ 0 w 6974060"/>
                  <a:gd name="connsiteY4" fmla="*/ 2724249 h 2724249"/>
                  <a:gd name="connsiteX0" fmla="*/ 0 w 6052516"/>
                  <a:gd name="connsiteY0" fmla="*/ 2724249 h 2724249"/>
                  <a:gd name="connsiteX1" fmla="*/ 1358 w 6052516"/>
                  <a:gd name="connsiteY1" fmla="*/ 0 h 2724249"/>
                  <a:gd name="connsiteX2" fmla="*/ 6052516 w 6052516"/>
                  <a:gd name="connsiteY2" fmla="*/ 0 h 2724249"/>
                  <a:gd name="connsiteX3" fmla="*/ 5160570 w 6052516"/>
                  <a:gd name="connsiteY3" fmla="*/ 2724249 h 2724249"/>
                  <a:gd name="connsiteX4" fmla="*/ 0 w 6052516"/>
                  <a:gd name="connsiteY4" fmla="*/ 2724249 h 2724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2516" h="2724249">
                    <a:moveTo>
                      <a:pt x="0" y="2724249"/>
                    </a:moveTo>
                    <a:cubicBezTo>
                      <a:pt x="453" y="1816166"/>
                      <a:pt x="905" y="908083"/>
                      <a:pt x="1358" y="0"/>
                    </a:cubicBezTo>
                    <a:lnTo>
                      <a:pt x="6052516" y="0"/>
                    </a:lnTo>
                    <a:lnTo>
                      <a:pt x="5160570" y="2724249"/>
                    </a:lnTo>
                    <a:lnTo>
                      <a:pt x="0" y="2724249"/>
                    </a:lnTo>
                    <a:close/>
                  </a:path>
                </a:pathLst>
              </a:custGeom>
              <a:solidFill>
                <a:srgbClr val="0D94D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66713" marR="0" indent="-366713" algn="ctr" defTabSz="97631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40000"/>
                  <a:buFontTx/>
                  <a:buNone/>
                  <a:tabLst/>
                </a:pPr>
                <a:endParaRPr kumimoji="0" lang="en-US" sz="3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5" name="Parallelogram 24"/>
            <p:cNvSpPr/>
            <p:nvPr userDrawn="1"/>
          </p:nvSpPr>
          <p:spPr bwMode="auto">
            <a:xfrm>
              <a:off x="-9524" y="3808793"/>
              <a:ext cx="4579143" cy="688596"/>
            </a:xfrm>
            <a:custGeom>
              <a:avLst/>
              <a:gdLst>
                <a:gd name="connsiteX0" fmla="*/ 0 w 4800600"/>
                <a:gd name="connsiteY0" fmla="*/ 688596 h 688596"/>
                <a:gd name="connsiteX1" fmla="*/ 225453 w 4800600"/>
                <a:gd name="connsiteY1" fmla="*/ 0 h 688596"/>
                <a:gd name="connsiteX2" fmla="*/ 4800600 w 4800600"/>
                <a:gd name="connsiteY2" fmla="*/ 0 h 688596"/>
                <a:gd name="connsiteX3" fmla="*/ 4575147 w 4800600"/>
                <a:gd name="connsiteY3" fmla="*/ 688596 h 688596"/>
                <a:gd name="connsiteX4" fmla="*/ 0 w 4800600"/>
                <a:gd name="connsiteY4" fmla="*/ 688596 h 688596"/>
                <a:gd name="connsiteX0" fmla="*/ 0 w 4583906"/>
                <a:gd name="connsiteY0" fmla="*/ 688596 h 688596"/>
                <a:gd name="connsiteX1" fmla="*/ 8759 w 4583906"/>
                <a:gd name="connsiteY1" fmla="*/ 0 h 688596"/>
                <a:gd name="connsiteX2" fmla="*/ 4583906 w 4583906"/>
                <a:gd name="connsiteY2" fmla="*/ 0 h 688596"/>
                <a:gd name="connsiteX3" fmla="*/ 4358453 w 4583906"/>
                <a:gd name="connsiteY3" fmla="*/ 688596 h 688596"/>
                <a:gd name="connsiteX4" fmla="*/ 0 w 4583906"/>
                <a:gd name="connsiteY4" fmla="*/ 688596 h 688596"/>
                <a:gd name="connsiteX0" fmla="*/ 0 w 4579143"/>
                <a:gd name="connsiteY0" fmla="*/ 688596 h 688596"/>
                <a:gd name="connsiteX1" fmla="*/ 3996 w 4579143"/>
                <a:gd name="connsiteY1" fmla="*/ 0 h 688596"/>
                <a:gd name="connsiteX2" fmla="*/ 4579143 w 4579143"/>
                <a:gd name="connsiteY2" fmla="*/ 0 h 688596"/>
                <a:gd name="connsiteX3" fmla="*/ 4353690 w 4579143"/>
                <a:gd name="connsiteY3" fmla="*/ 688596 h 688596"/>
                <a:gd name="connsiteX4" fmla="*/ 0 w 4579143"/>
                <a:gd name="connsiteY4" fmla="*/ 688596 h 68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143" h="688596">
                  <a:moveTo>
                    <a:pt x="0" y="688596"/>
                  </a:moveTo>
                  <a:lnTo>
                    <a:pt x="3996" y="0"/>
                  </a:lnTo>
                  <a:lnTo>
                    <a:pt x="4579143" y="0"/>
                  </a:lnTo>
                  <a:lnTo>
                    <a:pt x="4353690" y="688596"/>
                  </a:lnTo>
                  <a:lnTo>
                    <a:pt x="0" y="6885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11150" y="4943092"/>
            <a:ext cx="4260849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1150" y="5369613"/>
            <a:ext cx="3765549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8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1150" y="6361809"/>
            <a:ext cx="2166187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311149" y="1481751"/>
            <a:ext cx="4840203" cy="23206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40" y="6133731"/>
            <a:ext cx="2070537" cy="510194"/>
          </a:xfrm>
          <a:prstGeom prst="rect">
            <a:avLst/>
          </a:prstGeom>
        </p:spPr>
      </p:pic>
      <p:sp>
        <p:nvSpPr>
          <p:cNvPr id="16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11150" y="3810219"/>
            <a:ext cx="4002584" cy="68716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2944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0196" y="2354263"/>
            <a:ext cx="7525421" cy="1881002"/>
            <a:chOff x="-10196" y="2354263"/>
            <a:chExt cx="7525421" cy="1881002"/>
          </a:xfrm>
        </p:grpSpPr>
        <p:sp>
          <p:nvSpPr>
            <p:cNvPr id="16" name="Parallelogram 15"/>
            <p:cNvSpPr/>
            <p:nvPr userDrawn="1"/>
          </p:nvSpPr>
          <p:spPr bwMode="auto">
            <a:xfrm>
              <a:off x="-10196" y="2354263"/>
              <a:ext cx="7525421" cy="1671727"/>
            </a:xfrm>
            <a:custGeom>
              <a:avLst/>
              <a:gdLst>
                <a:gd name="connsiteX0" fmla="*/ 0 w 8100837"/>
                <a:gd name="connsiteY0" fmla="*/ 1671727 h 1671727"/>
                <a:gd name="connsiteX1" fmla="*/ 547340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8100837"/>
                <a:gd name="connsiteY0" fmla="*/ 1671727 h 1671727"/>
                <a:gd name="connsiteX1" fmla="*/ 584372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7536815"/>
                <a:gd name="connsiteY0" fmla="*/ 1671727 h 1671727"/>
                <a:gd name="connsiteX1" fmla="*/ 20350 w 7536815"/>
                <a:gd name="connsiteY1" fmla="*/ 0 h 1671727"/>
                <a:gd name="connsiteX2" fmla="*/ 7536815 w 7536815"/>
                <a:gd name="connsiteY2" fmla="*/ 0 h 1671727"/>
                <a:gd name="connsiteX3" fmla="*/ 6989475 w 7536815"/>
                <a:gd name="connsiteY3" fmla="*/ 1671727 h 1671727"/>
                <a:gd name="connsiteX4" fmla="*/ 0 w 7536815"/>
                <a:gd name="connsiteY4" fmla="*/ 1671727 h 1671727"/>
                <a:gd name="connsiteX0" fmla="*/ 0 w 7525421"/>
                <a:gd name="connsiteY0" fmla="*/ 1671727 h 1671727"/>
                <a:gd name="connsiteX1" fmla="*/ 8956 w 7525421"/>
                <a:gd name="connsiteY1" fmla="*/ 0 h 1671727"/>
                <a:gd name="connsiteX2" fmla="*/ 7525421 w 7525421"/>
                <a:gd name="connsiteY2" fmla="*/ 0 h 1671727"/>
                <a:gd name="connsiteX3" fmla="*/ 6978081 w 7525421"/>
                <a:gd name="connsiteY3" fmla="*/ 1671727 h 1671727"/>
                <a:gd name="connsiteX4" fmla="*/ 0 w 7525421"/>
                <a:gd name="connsiteY4" fmla="*/ 1671727 h 167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5421" h="1671727">
                  <a:moveTo>
                    <a:pt x="0" y="1671727"/>
                  </a:moveTo>
                  <a:cubicBezTo>
                    <a:pt x="2985" y="1114485"/>
                    <a:pt x="5971" y="557242"/>
                    <a:pt x="8956" y="0"/>
                  </a:cubicBezTo>
                  <a:lnTo>
                    <a:pt x="7525421" y="0"/>
                  </a:lnTo>
                  <a:lnTo>
                    <a:pt x="6978081" y="1671727"/>
                  </a:lnTo>
                  <a:lnTo>
                    <a:pt x="0" y="1671727"/>
                  </a:lnTo>
                  <a:close/>
                </a:path>
              </a:pathLst>
            </a:custGeom>
            <a:solidFill>
              <a:srgbClr val="0D9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arallelogram 17"/>
            <p:cNvSpPr/>
            <p:nvPr userDrawn="1"/>
          </p:nvSpPr>
          <p:spPr bwMode="auto">
            <a:xfrm>
              <a:off x="-9162" y="3821821"/>
              <a:ext cx="6064971" cy="413444"/>
            </a:xfrm>
            <a:custGeom>
              <a:avLst/>
              <a:gdLst>
                <a:gd name="connsiteX0" fmla="*/ 0 w 6254461"/>
                <a:gd name="connsiteY0" fmla="*/ 413444 h 413444"/>
                <a:gd name="connsiteX1" fmla="*/ 135366 w 6254461"/>
                <a:gd name="connsiteY1" fmla="*/ 0 h 413444"/>
                <a:gd name="connsiteX2" fmla="*/ 6254461 w 6254461"/>
                <a:gd name="connsiteY2" fmla="*/ 0 h 413444"/>
                <a:gd name="connsiteX3" fmla="*/ 6119095 w 6254461"/>
                <a:gd name="connsiteY3" fmla="*/ 413444 h 413444"/>
                <a:gd name="connsiteX4" fmla="*/ 0 w 6254461"/>
                <a:gd name="connsiteY4" fmla="*/ 413444 h 413444"/>
                <a:gd name="connsiteX0" fmla="*/ 61187 w 6119095"/>
                <a:gd name="connsiteY0" fmla="*/ 413444 h 413444"/>
                <a:gd name="connsiteX1" fmla="*/ 0 w 6119095"/>
                <a:gd name="connsiteY1" fmla="*/ 0 h 413444"/>
                <a:gd name="connsiteX2" fmla="*/ 6119095 w 6119095"/>
                <a:gd name="connsiteY2" fmla="*/ 0 h 413444"/>
                <a:gd name="connsiteX3" fmla="*/ 5983729 w 6119095"/>
                <a:gd name="connsiteY3" fmla="*/ 413444 h 413444"/>
                <a:gd name="connsiteX4" fmla="*/ 61187 w 6119095"/>
                <a:gd name="connsiteY4" fmla="*/ 413444 h 413444"/>
                <a:gd name="connsiteX0" fmla="*/ 7063 w 6064971"/>
                <a:gd name="connsiteY0" fmla="*/ 413444 h 413444"/>
                <a:gd name="connsiteX1" fmla="*/ 0 w 6064971"/>
                <a:gd name="connsiteY1" fmla="*/ 0 h 413444"/>
                <a:gd name="connsiteX2" fmla="*/ 6064971 w 6064971"/>
                <a:gd name="connsiteY2" fmla="*/ 0 h 413444"/>
                <a:gd name="connsiteX3" fmla="*/ 5929605 w 6064971"/>
                <a:gd name="connsiteY3" fmla="*/ 413444 h 413444"/>
                <a:gd name="connsiteX4" fmla="*/ 7063 w 6064971"/>
                <a:gd name="connsiteY4" fmla="*/ 413444 h 41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4971" h="413444">
                  <a:moveTo>
                    <a:pt x="7063" y="413444"/>
                  </a:moveTo>
                  <a:lnTo>
                    <a:pt x="0" y="0"/>
                  </a:lnTo>
                  <a:lnTo>
                    <a:pt x="6064971" y="0"/>
                  </a:lnTo>
                  <a:lnTo>
                    <a:pt x="5929605" y="413444"/>
                  </a:lnTo>
                  <a:lnTo>
                    <a:pt x="7063" y="41344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913" y="2367665"/>
            <a:ext cx="6591979" cy="1461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11151" y="4943092"/>
            <a:ext cx="4260849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1151" y="5369613"/>
            <a:ext cx="3765549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1150" y="6361809"/>
            <a:ext cx="2166187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40" y="6133731"/>
            <a:ext cx="2070537" cy="5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3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7599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791975" y="2614623"/>
            <a:ext cx="7542328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688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791974" y="2621603"/>
            <a:ext cx="7549307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3291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algn="l"/>
            <a:r>
              <a:rPr lang="en-US" dirty="0"/>
              <a:t>BRNDEXP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7886700" cy="4528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BRNDEXP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 noChangeAspect="1"/>
          </p:cNvSpPr>
          <p:nvPr>
            <p:ph type="body" sz="quarter" idx="12"/>
          </p:nvPr>
        </p:nvSpPr>
        <p:spPr>
          <a:xfrm>
            <a:off x="322580" y="1280160"/>
            <a:ext cx="8224520" cy="4331746"/>
          </a:xfrm>
        </p:spPr>
        <p:txBody>
          <a:bodyPr anchor="ctr" anchorCtr="1"/>
          <a:lstStyle>
            <a:lvl1pPr marL="320040" indent="-320040"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5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BRNDEXP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21787" y="1280160"/>
            <a:ext cx="3868737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80160"/>
            <a:ext cx="3887788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11150" y="2194560"/>
            <a:ext cx="3870325" cy="3883511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4587875" y="2194560"/>
            <a:ext cx="3870325" cy="3883511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BRNDEXP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11150" y="1280160"/>
            <a:ext cx="3584575" cy="47889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474278" y="1280160"/>
            <a:ext cx="4038541" cy="4788946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/>
        </p:nvSpPr>
        <p:spPr bwMode="auto">
          <a:xfrm>
            <a:off x="-7144" y="813351"/>
            <a:ext cx="8562705" cy="234399"/>
          </a:xfrm>
          <a:custGeom>
            <a:avLst/>
            <a:gdLst>
              <a:gd name="connsiteX0" fmla="*/ 0 w 8650811"/>
              <a:gd name="connsiteY0" fmla="*/ 234399 h 234399"/>
              <a:gd name="connsiteX1" fmla="*/ 76745 w 8650811"/>
              <a:gd name="connsiteY1" fmla="*/ 0 h 234399"/>
              <a:gd name="connsiteX2" fmla="*/ 8650811 w 8650811"/>
              <a:gd name="connsiteY2" fmla="*/ 0 h 234399"/>
              <a:gd name="connsiteX3" fmla="*/ 8574066 w 8650811"/>
              <a:gd name="connsiteY3" fmla="*/ 234399 h 234399"/>
              <a:gd name="connsiteX4" fmla="*/ 0 w 8650811"/>
              <a:gd name="connsiteY4" fmla="*/ 234399 h 234399"/>
              <a:gd name="connsiteX0" fmla="*/ 0 w 8650811"/>
              <a:gd name="connsiteY0" fmla="*/ 234399 h 234399"/>
              <a:gd name="connsiteX1" fmla="*/ 91032 w 8650811"/>
              <a:gd name="connsiteY1" fmla="*/ 2381 h 234399"/>
              <a:gd name="connsiteX2" fmla="*/ 8650811 w 8650811"/>
              <a:gd name="connsiteY2" fmla="*/ 0 h 234399"/>
              <a:gd name="connsiteX3" fmla="*/ 8574066 w 8650811"/>
              <a:gd name="connsiteY3" fmla="*/ 234399 h 234399"/>
              <a:gd name="connsiteX4" fmla="*/ 0 w 8650811"/>
              <a:gd name="connsiteY4" fmla="*/ 234399 h 234399"/>
              <a:gd name="connsiteX0" fmla="*/ 0 w 8562705"/>
              <a:gd name="connsiteY0" fmla="*/ 234399 h 234399"/>
              <a:gd name="connsiteX1" fmla="*/ 2926 w 8562705"/>
              <a:gd name="connsiteY1" fmla="*/ 2381 h 234399"/>
              <a:gd name="connsiteX2" fmla="*/ 8562705 w 8562705"/>
              <a:gd name="connsiteY2" fmla="*/ 0 h 234399"/>
              <a:gd name="connsiteX3" fmla="*/ 8485960 w 8562705"/>
              <a:gd name="connsiteY3" fmla="*/ 234399 h 234399"/>
              <a:gd name="connsiteX4" fmla="*/ 0 w 8562705"/>
              <a:gd name="connsiteY4" fmla="*/ 234399 h 23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2705" h="234399">
                <a:moveTo>
                  <a:pt x="0" y="234399"/>
                </a:moveTo>
                <a:cubicBezTo>
                  <a:pt x="975" y="157060"/>
                  <a:pt x="1951" y="79720"/>
                  <a:pt x="2926" y="2381"/>
                </a:cubicBezTo>
                <a:lnTo>
                  <a:pt x="8562705" y="0"/>
                </a:lnTo>
                <a:lnTo>
                  <a:pt x="8485960" y="234399"/>
                </a:lnTo>
                <a:lnTo>
                  <a:pt x="0" y="23439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311150" y="1"/>
            <a:ext cx="8241866" cy="86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280160"/>
            <a:ext cx="7886700" cy="460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0" y="6579509"/>
            <a:ext cx="9144000" cy="2784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 lang="en-US" sz="600" b="0" i="0" kern="500" spc="0" baseline="0" smtClean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  <a:cs typeface="Times New Roman" pitchFamily="18" charset="0"/>
              </a:defRPr>
            </a:lvl1pPr>
          </a:lstStyle>
          <a:p>
            <a:pPr algn="l"/>
            <a:r>
              <a:rPr lang="en-US" dirty="0"/>
              <a:t>BRNDEXP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798" y="6438621"/>
            <a:ext cx="375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F497-5311-4FE6-8037-E08A3EC205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2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4" r:id="rId2"/>
    <p:sldLayoutId id="2147484007" r:id="rId3"/>
    <p:sldLayoutId id="2147484008" r:id="rId4"/>
    <p:sldLayoutId id="214748401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27432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1150" y="4629683"/>
            <a:ext cx="5548313" cy="1087734"/>
          </a:xfrm>
        </p:spPr>
        <p:txBody>
          <a:bodyPr>
            <a:normAutofit/>
          </a:bodyPr>
          <a:lstStyle/>
          <a:p>
            <a:r>
              <a:rPr lang="en-US" dirty="0"/>
              <a:t>Owners: </a:t>
            </a:r>
          </a:p>
          <a:p>
            <a:r>
              <a:rPr lang="en-US" dirty="0" err="1"/>
              <a:t>Debasis</a:t>
            </a:r>
            <a:r>
              <a:rPr lang="en-US" dirty="0"/>
              <a:t> Banerjee &amp; </a:t>
            </a:r>
            <a:r>
              <a:rPr lang="en-US" dirty="0"/>
              <a:t>Suman Kundu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BI Team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13.03.2018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Environment Checkout Automation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150" y="477940"/>
            <a:ext cx="851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/>
              <a:t>© Cerner Corporation. All  rights reserved. This document contains Cerner confidential and/or proprietary information which may not be reproduced or transmitted in any form or by any means without the express written consent of Cerner.</a:t>
            </a:r>
          </a:p>
        </p:txBody>
      </p:sp>
    </p:spTree>
    <p:extLst>
      <p:ext uri="{BB962C8B-B14F-4D97-AF65-F5344CB8AC3E}">
        <p14:creationId xmlns:p14="http://schemas.microsoft.com/office/powerpoint/2010/main" val="79021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Preparation of Laptop/BOX where automation script will run – First Time Only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50" y="1280159"/>
            <a:ext cx="8589010" cy="5347063"/>
          </a:xfrm>
        </p:spPr>
        <p:txBody>
          <a:bodyPr>
            <a:normAutofit/>
          </a:bodyPr>
          <a:lstStyle/>
          <a:p>
            <a:r>
              <a:rPr lang="en-US" altLang="en-US" sz="2000" u="sng" dirty="0"/>
              <a:t>1</a:t>
            </a:r>
            <a:r>
              <a:rPr lang="en-US" altLang="en-US" sz="2000" b="1" u="sng" dirty="0"/>
              <a:t>. Prerequisite step:</a:t>
            </a:r>
          </a:p>
          <a:p>
            <a:r>
              <a:rPr lang="en-US" altLang="en-US" sz="2000" dirty="0"/>
              <a:t> Go to the laptop/box (properly configured DSS Client box)</a:t>
            </a:r>
          </a:p>
          <a:p>
            <a:r>
              <a:rPr lang="en-US" sz="2000" dirty="0"/>
              <a:t>IE Setup and java version</a:t>
            </a:r>
          </a:p>
          <a:p>
            <a:endParaRPr lang="en-US" altLang="en-US" sz="2000" dirty="0"/>
          </a:p>
          <a:p>
            <a:r>
              <a:rPr lang="en-US" altLang="en-US" sz="2000" dirty="0"/>
              <a:t>Launch the IE browser</a:t>
            </a:r>
          </a:p>
          <a:p>
            <a:r>
              <a:rPr lang="en-US" altLang="en-US" sz="2000" dirty="0"/>
              <a:t>Open the HIUI link</a:t>
            </a:r>
            <a:endParaRPr lang="en-US" altLang="en-US" sz="2000" dirty="0"/>
          </a:p>
          <a:p>
            <a:r>
              <a:rPr lang="en-US" altLang="en-US" sz="2000" dirty="0"/>
              <a:t>Log in to the HIUI Application</a:t>
            </a:r>
          </a:p>
          <a:p>
            <a:r>
              <a:rPr lang="en-US" altLang="en-US" sz="2000" dirty="0"/>
              <a:t>Make sure Application is </a:t>
            </a:r>
          </a:p>
          <a:p>
            <a:pPr marL="0" indent="0">
              <a:buNone/>
            </a:pPr>
            <a:r>
              <a:rPr lang="en-US" altLang="en-US" sz="2000" dirty="0"/>
              <a:t>    opening successfully without</a:t>
            </a:r>
          </a:p>
          <a:p>
            <a:pPr marL="0" indent="0">
              <a:buNone/>
            </a:pPr>
            <a:r>
              <a:rPr lang="en-US" altLang="en-US" sz="2000" dirty="0"/>
              <a:t>    any certification error.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340" y="2037674"/>
            <a:ext cx="4951896" cy="372393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666478" y="2281561"/>
            <a:ext cx="727969" cy="17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98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41866" cy="860612"/>
          </a:xfrm>
        </p:spPr>
        <p:txBody>
          <a:bodyPr>
            <a:normAutofit/>
          </a:bodyPr>
          <a:lstStyle/>
          <a:p>
            <a:r>
              <a:rPr lang="en-US" dirty="0"/>
              <a:t>Steps to run the script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BRNDEXP 3.0  ©  Cerner Corporation.  All rights reserved.  </a:t>
            </a:r>
          </a:p>
          <a:p>
            <a:pPr algn="l"/>
            <a:r>
              <a:rPr lang="en-US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5113" y="1455576"/>
            <a:ext cx="7886700" cy="452896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Step1: </a:t>
            </a:r>
            <a:r>
              <a:rPr lang="en-US" sz="1400" dirty="0"/>
              <a:t>Copy the </a:t>
            </a:r>
            <a:r>
              <a:rPr lang="en-US" sz="1400" b="1" dirty="0" err="1"/>
              <a:t>BIAutomation</a:t>
            </a:r>
            <a:r>
              <a:rPr lang="en-US" sz="1400" dirty="0"/>
              <a:t> folder to any folder to the laptop/box.</a:t>
            </a:r>
          </a:p>
          <a:p>
            <a:pPr marL="0" indent="0">
              <a:buNone/>
            </a:pPr>
            <a:r>
              <a:rPr lang="en-US" sz="1800" b="1" dirty="0"/>
              <a:t>Step2:  </a:t>
            </a:r>
            <a:r>
              <a:rPr lang="en-US" sz="1400" dirty="0"/>
              <a:t>Open the </a:t>
            </a:r>
            <a:r>
              <a:rPr lang="en-US" sz="1400" b="1" dirty="0" err="1"/>
              <a:t>utils</a:t>
            </a:r>
            <a:r>
              <a:rPr lang="en-US" sz="1400" dirty="0"/>
              <a:t> folder and double click on </a:t>
            </a:r>
            <a:r>
              <a:rPr lang="en-US" sz="1400" b="1" dirty="0"/>
              <a:t>UserConfiguration.exe</a:t>
            </a:r>
            <a:endParaRPr lang="en-US" sz="1400" b="1" dirty="0"/>
          </a:p>
          <a:p>
            <a:pPr marL="0" indent="0">
              <a:buNone/>
            </a:pPr>
            <a:r>
              <a:rPr lang="en-US" sz="1800" b="1" dirty="0"/>
              <a:t>Step3: </a:t>
            </a:r>
            <a:r>
              <a:rPr lang="en-US" sz="1400" dirty="0"/>
              <a:t>Below screen will appear.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Step4: </a:t>
            </a:r>
            <a:r>
              <a:rPr lang="en-US" sz="1400" dirty="0"/>
              <a:t>Select the Browser </a:t>
            </a:r>
            <a:r>
              <a:rPr lang="en-US" sz="1400" dirty="0" err="1"/>
              <a:t>dropdownlist,put</a:t>
            </a:r>
            <a:r>
              <a:rPr lang="en-US" sz="1400" dirty="0"/>
              <a:t> the HHRR, </a:t>
            </a:r>
            <a:r>
              <a:rPr lang="en-US" sz="1400" dirty="0" err="1"/>
              <a:t>DataModeName,DataModeNo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116" y="1401322"/>
            <a:ext cx="2370697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55" y="2607524"/>
            <a:ext cx="4265714" cy="1712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14" y="5000346"/>
            <a:ext cx="8008572" cy="1438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899821" y="4769293"/>
            <a:ext cx="310719" cy="3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50182" y="4859458"/>
            <a:ext cx="247640" cy="29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398170" y="4859458"/>
            <a:ext cx="230273" cy="27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57748" y="4859458"/>
            <a:ext cx="230819" cy="27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 run the script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566520" cy="45289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Step5: </a:t>
            </a:r>
            <a:r>
              <a:rPr lang="en-US" sz="1400" dirty="0"/>
              <a:t>Click On </a:t>
            </a:r>
            <a:r>
              <a:rPr lang="en-US" sz="1400" b="1" dirty="0"/>
              <a:t>Load</a:t>
            </a:r>
            <a:r>
              <a:rPr lang="en-US" sz="1400" dirty="0"/>
              <a:t> Button</a:t>
            </a:r>
          </a:p>
          <a:p>
            <a:pPr marL="0" indent="0" algn="just">
              <a:buNone/>
            </a:pPr>
            <a:r>
              <a:rPr lang="en-US" sz="1800" b="1" dirty="0"/>
              <a:t>Step6: </a:t>
            </a:r>
            <a:r>
              <a:rPr lang="en-US" sz="1400" dirty="0"/>
              <a:t>Select the test Name from the dropdown. </a:t>
            </a:r>
          </a:p>
          <a:p>
            <a:pPr marL="0" indent="0" algn="just">
              <a:buNone/>
            </a:pPr>
            <a:r>
              <a:rPr lang="en-US" sz="1800" b="1" dirty="0"/>
              <a:t>Step7: </a:t>
            </a:r>
            <a:r>
              <a:rPr lang="en-US" sz="1400" dirty="0"/>
              <a:t>Click On </a:t>
            </a:r>
            <a:r>
              <a:rPr lang="en-US" sz="1400" b="1" dirty="0"/>
              <a:t>Configure Properties </a:t>
            </a:r>
            <a:r>
              <a:rPr lang="en-US" sz="1400" dirty="0"/>
              <a:t>tab.</a:t>
            </a:r>
          </a:p>
          <a:p>
            <a:pPr marL="0" indent="0" algn="just">
              <a:buNone/>
            </a:pPr>
            <a:r>
              <a:rPr lang="en-US" sz="1800" b="1" dirty="0"/>
              <a:t>Step8: </a:t>
            </a:r>
            <a:r>
              <a:rPr lang="en-US" sz="1400" dirty="0"/>
              <a:t>Edit the Properties Value by clicking on </a:t>
            </a:r>
          </a:p>
          <a:p>
            <a:pPr marL="0" indent="0" algn="just">
              <a:buNone/>
            </a:pPr>
            <a:r>
              <a:rPr lang="en-US" sz="1400" dirty="0"/>
              <a:t>	 </a:t>
            </a:r>
            <a:r>
              <a:rPr lang="en-US" sz="1400" b="1" dirty="0"/>
              <a:t>Edit</a:t>
            </a:r>
            <a:r>
              <a:rPr lang="en-US" sz="1400" dirty="0"/>
              <a:t> link button.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800" b="1" dirty="0"/>
              <a:t>Step9: </a:t>
            </a:r>
            <a:r>
              <a:rPr lang="en-US" sz="1400" dirty="0"/>
              <a:t>A pop up box will appear and put the correct text in the popup box and click on </a:t>
            </a:r>
            <a:r>
              <a:rPr lang="en-US" sz="1400" b="1" dirty="0"/>
              <a:t>OK</a:t>
            </a:r>
            <a:r>
              <a:rPr lang="en-US" sz="1400" dirty="0"/>
              <a:t> button</a:t>
            </a:r>
          </a:p>
          <a:p>
            <a:pPr marL="0" indent="0" algn="just">
              <a:buNone/>
            </a:pPr>
            <a:r>
              <a:rPr lang="en-US" sz="1800" b="1" dirty="0"/>
              <a:t>Step10: </a:t>
            </a:r>
            <a:r>
              <a:rPr lang="en-US" sz="1400" dirty="0"/>
              <a:t>Click on </a:t>
            </a:r>
            <a:r>
              <a:rPr lang="en-US" sz="1400" b="1" dirty="0"/>
              <a:t>Select Methods </a:t>
            </a:r>
            <a:r>
              <a:rPr lang="en-US" sz="1400" dirty="0"/>
              <a:t>Tab.</a:t>
            </a:r>
          </a:p>
          <a:p>
            <a:pPr marL="0" indent="0" algn="just">
              <a:buNone/>
            </a:pPr>
            <a:r>
              <a:rPr lang="en-US" sz="1800" b="1" dirty="0"/>
              <a:t>Step11: </a:t>
            </a:r>
            <a:r>
              <a:rPr lang="en-US" sz="1400" dirty="0"/>
              <a:t>Include the methods which will run in the script</a:t>
            </a:r>
          </a:p>
          <a:p>
            <a:pPr marL="0" indent="0" algn="just">
              <a:buNone/>
            </a:pPr>
            <a:r>
              <a:rPr lang="en-US" sz="1400" dirty="0"/>
              <a:t>	 by checking the checkboxes.</a:t>
            </a:r>
          </a:p>
          <a:p>
            <a:pPr marL="0" indent="0" algn="just">
              <a:buNone/>
            </a:pPr>
            <a:r>
              <a:rPr lang="en-US" sz="1800" b="1" dirty="0"/>
              <a:t>Step12: </a:t>
            </a:r>
            <a:r>
              <a:rPr lang="en-US" sz="1400" dirty="0"/>
              <a:t>Click on </a:t>
            </a:r>
            <a:r>
              <a:rPr lang="en-US" sz="1400" b="1" dirty="0"/>
              <a:t>Save </a:t>
            </a:r>
            <a:r>
              <a:rPr lang="en-US" sz="1400" dirty="0"/>
              <a:t>button.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429" y="1376316"/>
            <a:ext cx="4741896" cy="18859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915052" y="2041864"/>
            <a:ext cx="318377" cy="12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33429" y="1793289"/>
            <a:ext cx="1510423" cy="2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03829" y="2583402"/>
            <a:ext cx="4314548" cy="1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656" y="3544643"/>
            <a:ext cx="4063014" cy="2360641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3435658" y="3630967"/>
            <a:ext cx="2024109" cy="5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10866" y="4136994"/>
            <a:ext cx="1269507" cy="17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05344" y="4727082"/>
            <a:ext cx="5237825" cy="108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158242"/>
            <a:ext cx="8241866" cy="51293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Step13: </a:t>
            </a:r>
            <a:r>
              <a:rPr lang="en-US" sz="1800" dirty="0"/>
              <a:t>A folder will be created with the name</a:t>
            </a:r>
            <a:r>
              <a:rPr lang="en-US" dirty="0"/>
              <a:t>			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/>
              <a:t>hhrr_datamodename_datamodeno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b="1" dirty="0"/>
              <a:t>Step14: </a:t>
            </a:r>
            <a:r>
              <a:rPr lang="en-US" sz="1800" dirty="0"/>
              <a:t>Open the folder and double click on the</a:t>
            </a:r>
          </a:p>
          <a:p>
            <a:pPr marL="0" indent="0" algn="just">
              <a:buNone/>
            </a:pPr>
            <a:r>
              <a:rPr lang="en-US" sz="1800" dirty="0"/>
              <a:t>	batch file with the name 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/>
              <a:t>browser_</a:t>
            </a:r>
            <a:r>
              <a:rPr lang="en-US" sz="1800" dirty="0" err="1"/>
              <a:t>hhrr_datamodename_datamodeno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57" y="1113853"/>
            <a:ext cx="2956264" cy="17447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886726" y="1322773"/>
            <a:ext cx="1287262" cy="74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03" y="3643177"/>
            <a:ext cx="3381699" cy="13620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414726" y="2778711"/>
            <a:ext cx="1012055" cy="94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6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BRNDEXP 3.0  ©  Cerner Corporation.  All rights reserved.  </a:t>
            </a:r>
          </a:p>
          <a:p>
            <a:pPr algn="l"/>
            <a:r>
              <a:rPr lang="en-US"/>
              <a:t>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F497-5311-4FE6-8037-E08A3EC2050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i="1" dirty="0">
                <a:solidFill>
                  <a:srgbClr val="00B05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641214804"/>
      </p:ext>
    </p:extLst>
  </p:cSld>
  <p:clrMapOvr>
    <a:masterClrMapping/>
  </p:clrMapOvr>
</p:sld>
</file>

<file path=ppt/theme/theme1.xml><?xml version="1.0" encoding="utf-8"?>
<a:theme xmlns:a="http://schemas.openxmlformats.org/drawingml/2006/main" name="Cerner_Template_2.0">
  <a:themeElements>
    <a:clrScheme name="Cerner Color Palette_2.0">
      <a:dk1>
        <a:srgbClr val="393D41"/>
      </a:dk1>
      <a:lt1>
        <a:srgbClr val="FFFFFF"/>
      </a:lt1>
      <a:dk2>
        <a:srgbClr val="393D41"/>
      </a:dk2>
      <a:lt2>
        <a:srgbClr val="FFFFFF"/>
      </a:lt2>
      <a:accent1>
        <a:srgbClr val="0D94D2"/>
      </a:accent1>
      <a:accent2>
        <a:srgbClr val="7BC143"/>
      </a:accent2>
      <a:accent3>
        <a:srgbClr val="6A737B"/>
      </a:accent3>
      <a:accent4>
        <a:srgbClr val="4DC5FF"/>
      </a:accent4>
      <a:accent5>
        <a:srgbClr val="B4B8BD"/>
      </a:accent5>
      <a:accent6>
        <a:srgbClr val="7C2B83"/>
      </a:accent6>
      <a:hlink>
        <a:srgbClr val="1A93D7"/>
      </a:hlink>
      <a:folHlink>
        <a:srgbClr val="393D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4269F91-502B-469C-B4F1-73B7B43181D8}" vid="{28F89DDC-E2F6-4311-ACD8-8E2E745EEC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rner Color Palette_2.0">
    <a:dk1>
      <a:srgbClr val="393D41"/>
    </a:dk1>
    <a:lt1>
      <a:srgbClr val="FFFFFF"/>
    </a:lt1>
    <a:dk2>
      <a:srgbClr val="393D41"/>
    </a:dk2>
    <a:lt2>
      <a:srgbClr val="FFFFFF"/>
    </a:lt2>
    <a:accent1>
      <a:srgbClr val="0D94D2"/>
    </a:accent1>
    <a:accent2>
      <a:srgbClr val="7BC143"/>
    </a:accent2>
    <a:accent3>
      <a:srgbClr val="6A737B"/>
    </a:accent3>
    <a:accent4>
      <a:srgbClr val="4DC5FF"/>
    </a:accent4>
    <a:accent5>
      <a:srgbClr val="B4B8BD"/>
    </a:accent5>
    <a:accent6>
      <a:srgbClr val="7C2B83"/>
    </a:accent6>
    <a:hlink>
      <a:srgbClr val="1A93D7"/>
    </a:hlink>
    <a:folHlink>
      <a:srgbClr val="393D4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_Type xmlns="http://schemas.microsoft.com/sharepoint/v3" xsi:nil="true"/>
    <H_Release_Date xmlns="http://schemas.microsoft.com/sharepoint/v3" xsi:nil="true"/>
    <H_Status xmlns="http://schemas.microsoft.com/sharepoint/v3" xsi:nil="true"/>
    <H_Category xmlns="http://schemas.microsoft.com/sharepoint/v3"/>
    <H_LatestArchivedVersion xmlns="http://schemas.microsoft.com/sharepoint/v3">
      <Url xsi:nil="true"/>
      <Description xsi:nil="true"/>
    </H_LatestArchivedVersion>
    <IconOverlay xmlns="http://schemas.microsoft.com/sharepoint/v4" xsi:nil="true"/>
    <H_Valid_From xmlns="http://schemas.microsoft.com/sharepoint/v3" xsi:nil="true"/>
    <H_Valid_Until xmlns="http://schemas.microsoft.com/sharepoint/v3" xsi:nil="true"/>
    <H_CurrentVersionArchived xmlns="http://schemas.microsoft.com/sharepoint/v3">false</H_CurrentVersionArchived>
    <H_Released_By xmlns="http://schemas.microsoft.com/sharepoint/v3">
      <UserInfo>
        <DisplayName/>
        <AccountId xsi:nil="true"/>
        <AccountType/>
      </UserInfo>
    </H_Released_By>
    <H_Responsible xmlns="http://schemas.microsoft.com/sharepoint/v3">
      <UserInfo>
        <DisplayName/>
        <AccountId xsi:nil="true"/>
        <AccountType/>
      </UserInfo>
    </H_Responsible>
    <Approved_x0020_Version xmlns="eb991d99-858b-49d7-9bd3-e054364d2ef1" xsi:nil="true"/>
    <H_Confidentiality xmlns="http://schemas.microsoft.com/sharepoint/v3" xsi:nil="true"/>
    <H_References xmlns="http://schemas.microsoft.com/sharepoint/v3" xsi:nil="true"/>
    <H_Archiving_Date xmlns="http://schemas.microsoft.com/sharepoint/v3" xsi:nil="true"/>
    <H_Archiving_Status xmlns="http://schemas.microsoft.com/sharepoint/v3">false</H_Archiving_Status>
    <Comments xmlns="http://schemas.microsoft.com/sharepoint/v3">moved location of kick-off presentation-Amanda</Comm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uality Document (H)" ma:contentTypeID="0x010100D58E6E1B572E4411994F4F454B9C9DC000E46967C79E1A24488587183E2E1D9783" ma:contentTypeVersion="14" ma:contentTypeDescription="Healthcare Quality Document" ma:contentTypeScope="" ma:versionID="be49c444610aa760df954c22099de6da">
  <xsd:schema xmlns:xsd="http://www.w3.org/2001/XMLSchema" xmlns:xs="http://www.w3.org/2001/XMLSchema" xmlns:p="http://schemas.microsoft.com/office/2006/metadata/properties" xmlns:ns1="http://schemas.microsoft.com/sharepoint/v3" xmlns:ns3="http://schemas.microsoft.com/sharepoint/v4" xmlns:ns4="eb991d99-858b-49d7-9bd3-e054364d2ef1" targetNamespace="http://schemas.microsoft.com/office/2006/metadata/properties" ma:root="true" ma:fieldsID="8e6ea4effa4c5bb56cd5a5d9ea3ccda4" ns1:_="" ns3:_="" ns4:_="">
    <xsd:import namespace="http://schemas.microsoft.com/sharepoint/v3"/>
    <xsd:import namespace="http://schemas.microsoft.com/sharepoint/v4"/>
    <xsd:import namespace="eb991d99-858b-49d7-9bd3-e054364d2ef1"/>
    <xsd:element name="properties">
      <xsd:complexType>
        <xsd:sequence>
          <xsd:element name="documentManagement">
            <xsd:complexType>
              <xsd:all>
                <xsd:element ref="ns1:Comments" minOccurs="0"/>
                <xsd:element ref="ns1:H_Category" minOccurs="0"/>
                <xsd:element ref="ns1:H_Type" minOccurs="0"/>
                <xsd:element ref="ns1:H_Confidentiality" minOccurs="0"/>
                <xsd:element ref="ns1:H_Valid_From" minOccurs="0"/>
                <xsd:element ref="ns1:H_Valid_Until" minOccurs="0"/>
                <xsd:element ref="ns1:H_References" minOccurs="0"/>
                <xsd:element ref="ns1:H_Status" minOccurs="0"/>
                <xsd:element ref="ns1:H_Release_Date" minOccurs="0"/>
                <xsd:element ref="ns1:H_Released_By" minOccurs="0"/>
                <xsd:element ref="ns1:H_Responsible" minOccurs="0"/>
                <xsd:element ref="ns1:H_LatestArchivedVersion" minOccurs="0"/>
                <xsd:element ref="ns1:H_CurrentVersionArchived" minOccurs="0"/>
                <xsd:element ref="ns1:H_Archiving_Date" minOccurs="0"/>
                <xsd:element ref="ns1:H_Archiving_Status" minOccurs="0"/>
                <xsd:element ref="ns3:IconOverlay" minOccurs="0"/>
                <xsd:element ref="ns4:NumberofApprovers" minOccurs="0"/>
                <xsd:element ref="ns4:TotalApprovals" minOccurs="0"/>
                <xsd:element ref="ns4:Approved_x0020_Version" minOccurs="0"/>
                <xsd:element ref="ns4:ESigAssociationGu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ments" ma:index="8" nillable="true" ma:displayName="Description" ma:internalName="Comments">
      <xsd:simpleType>
        <xsd:restriction base="dms:Note">
          <xsd:maxLength value="255"/>
        </xsd:restriction>
      </xsd:simpleType>
    </xsd:element>
    <xsd:element name="H_Category" ma:index="9" nillable="true" ma:displayName="Category" ma:description="The topics the document is covering" ma:internalName="H_Category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lease define document topics in the document library settings."/>
                  </xsd:restriction>
                </xsd:simpleType>
              </xsd:element>
            </xsd:sequence>
          </xsd:extension>
        </xsd:complexContent>
      </xsd:complexType>
    </xsd:element>
    <xsd:element name="H_Type" ma:index="11" nillable="true" ma:displayName="Type" ma:description="Type of the document" ma:internalName="H_Type" ma:readOnly="false">
      <xsd:simpleType>
        <xsd:restriction base="dms:Choice">
          <xsd:enumeration value="Contract"/>
          <xsd:enumeration value="Communication"/>
          <xsd:enumeration value="Tender"/>
          <xsd:enumeration value="Controlling"/>
          <xsd:enumeration value="Training"/>
          <xsd:enumeration value="Minutes"/>
          <xsd:enumeration value="Protocol"/>
          <xsd:enumeration value="Project"/>
          <xsd:enumeration value="Diagram"/>
          <xsd:enumeration value="Instruction"/>
          <xsd:enumeration value="Note"/>
          <xsd:enumeration value="Plan"/>
          <xsd:enumeration value="Process"/>
          <xsd:enumeration value="Report"/>
          <xsd:enumeration value="Requirement"/>
          <xsd:enumeration value="Specification"/>
          <xsd:enumeration value="Design"/>
          <xsd:enumeration value="Policy / Guideline"/>
          <xsd:enumeration value="Standard / Norm"/>
          <xsd:enumeration value="Test Document"/>
          <xsd:enumeration value="Template"/>
          <xsd:enumeration value="Unspecified"/>
        </xsd:restriction>
      </xsd:simpleType>
    </xsd:element>
    <xsd:element name="H_Confidentiality" ma:index="12" nillable="true" ma:displayName="Confidentiality" ma:description="Security Classification" ma:internalName="H_Confidentiality" ma:readOnly="false">
      <xsd:simpleType>
        <xsd:restriction base="dms:Choice">
          <xsd:enumeration value="public"/>
          <xsd:enumeration value="internal use only"/>
          <xsd:enumeration value="confidential"/>
          <xsd:enumeration value="strictly confidential"/>
        </xsd:restriction>
      </xsd:simpleType>
    </xsd:element>
    <xsd:element name="H_Valid_From" ma:index="13" nillable="true" ma:displayName="Valid From" ma:description="Point in time after which a document is valid" ma:internalName="H_Valid_From" ma:readOnly="false">
      <xsd:simpleType>
        <xsd:restriction base="dms:DateTime"/>
      </xsd:simpleType>
    </xsd:element>
    <xsd:element name="H_Valid_Until" ma:index="14" nillable="true" ma:displayName="Valid Until" ma:description="Point in time after which a document is no longer valid" ma:internalName="H_Valid_Until" ma:readOnly="false">
      <xsd:simpleType>
        <xsd:restriction base="dms:DateTime"/>
      </xsd:simpleType>
    </xsd:element>
    <xsd:element name="H_References" ma:index="15" nillable="true" ma:displayName="References" ma:description="Link to documents which are referenced by this document (comma separated)" ma:internalName="H_References" ma:readOnly="false">
      <xsd:simpleType>
        <xsd:restriction base="dms:Note">
          <xsd:maxLength value="255"/>
        </xsd:restriction>
      </xsd:simpleType>
    </xsd:element>
    <xsd:element name="H_Status" ma:index="16" nillable="true" ma:displayName="Status" ma:description="Lifecycle status of the information" ma:internalName="H_Status" ma:readOnly="false">
      <xsd:simpleType>
        <xsd:restriction base="dms:Choice">
          <xsd:enumeration value="Draft (working version)"/>
          <xsd:enumeration value="Ready for release (reviewed)"/>
          <xsd:enumeration value="Released (Approval successful)"/>
          <xsd:enumeration value="Rejected (Approval failed)"/>
          <xsd:enumeration value="Training"/>
          <xsd:enumeration value="Obsolete"/>
        </xsd:restriction>
      </xsd:simpleType>
    </xsd:element>
    <xsd:element name="H_Release_Date" ma:index="17" nillable="true" ma:displayName="Release Date" ma:description="Date of validation" ma:internalName="H_Release_Date" ma:readOnly="false">
      <xsd:simpleType>
        <xsd:restriction base="dms:DateTime"/>
      </xsd:simpleType>
    </xsd:element>
    <xsd:element name="H_Released_By" ma:index="18" nillable="true" ma:displayName="Released By" ma:description="Name of the person who released the document" ma:internalName="H_Released_By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H_Responsible" ma:index="19" nillable="true" ma:displayName="Responsible" ma:description="Name of the responsible owner of the information or an organizational unit" ma:internalName="H_Responsible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H_LatestArchivedVersion" ma:index="20" nillable="true" ma:displayName="Latest archived version" ma:description="Contains url to the latest archived version." ma:hidden="true" ma:internalName="H_LatestArchivedVersion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H_CurrentVersionArchived" ma:index="21" nillable="true" ma:displayName="Current version archived" ma:default="0" ma:description="Checks if a current version archived. " ma:hidden="true" ma:internalName="H_CurrentVersionArchived" ma:readOnly="false">
      <xsd:simpleType>
        <xsd:restriction base="dms:Boolean"/>
      </xsd:simpleType>
    </xsd:element>
    <xsd:element name="H_Archiving_Date" ma:index="22" nillable="true" ma:displayName="Archiving Date" ma:description="Date of archiving" ma:internalName="H_Archiving_Date" ma:readOnly="false">
      <xsd:simpleType>
        <xsd:restriction base="dms:DateTime"/>
      </xsd:simpleType>
    </xsd:element>
    <xsd:element name="H_Archiving_Status" ma:index="23" nillable="true" ma:displayName="Archiving Status" ma:description="Is archived" ma:internalName="H_Archiving_Status" ma:readOnly="fals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4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91d99-858b-49d7-9bd3-e054364d2ef1" elementFormDefault="qualified">
    <xsd:import namespace="http://schemas.microsoft.com/office/2006/documentManagement/types"/>
    <xsd:import namespace="http://schemas.microsoft.com/office/infopath/2007/PartnerControls"/>
    <xsd:element name="NumberofApprovers" ma:index="26" nillable="true" ma:displayName="NumberofApprovers" ma:internalName="NumberofApprovers" ma:readOnly="true">
      <xsd:simpleType>
        <xsd:restriction base="dms:Number"/>
      </xsd:simpleType>
    </xsd:element>
    <xsd:element name="TotalApprovals" ma:index="27" nillable="true" ma:displayName="TotalApprovals" ma:internalName="TotalApprovals" ma:readOnly="true">
      <xsd:simpleType>
        <xsd:restriction base="dms:Number"/>
      </xsd:simpleType>
    </xsd:element>
    <xsd:element name="Approved_x0020_Version" ma:index="29" nillable="true" ma:displayName="Approved Version" ma:internalName="Approved_x0020_Version">
      <xsd:simpleType>
        <xsd:restriction base="dms:Text"/>
      </xsd:simpleType>
    </xsd:element>
    <xsd:element name="ESigAssociationGuid" ma:index="30" nillable="true" ma:displayName="ESigAssociationGuid" ma:internalName="ESigAssociationGuid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308B2-1788-4A97-B0F7-478ACE02A923}">
  <ds:schemaRefs>
    <ds:schemaRef ds:uri="http://purl.org/dc/dcmitype/"/>
    <ds:schemaRef ds:uri="http://schemas.microsoft.com/office/2006/documentManagement/types"/>
    <ds:schemaRef ds:uri="eb991d99-858b-49d7-9bd3-e054364d2ef1"/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sharepoint/v4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7CDED8-EE90-4F24-97EE-F831BB2869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35E68-06DB-44A0-92E6-0A1CAABEE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eb991d99-858b-49d7-9bd3-e054364d2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6666</TotalTime>
  <Words>337</Words>
  <Application>Microsoft Office PowerPoint</Application>
  <PresentationFormat>On-screen Show (4:3)</PresentationFormat>
  <Paragraphs>59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Franklin Gothic Book</vt:lpstr>
      <vt:lpstr>Times New Roman</vt:lpstr>
      <vt:lpstr>Wingdings</vt:lpstr>
      <vt:lpstr>Cerner_Template_2.0</vt:lpstr>
      <vt:lpstr>BI Environment Checkout Automation</vt:lpstr>
      <vt:lpstr>Preparation of Laptop/BOX where automation script will run – First Time Only</vt:lpstr>
      <vt:lpstr>Steps to run the script</vt:lpstr>
      <vt:lpstr>Steps to run the script</vt:lpstr>
      <vt:lpstr>Steps to run the script</vt:lpstr>
      <vt:lpstr>Questions </vt:lpstr>
    </vt:vector>
  </TitlesOfParts>
  <Company>Cerner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Zeller</dc:creator>
  <cp:keywords/>
  <cp:lastModifiedBy>Kundu,Suman</cp:lastModifiedBy>
  <cp:revision>269</cp:revision>
  <cp:lastPrinted>2016-12-12T14:36:33Z</cp:lastPrinted>
  <dcterms:created xsi:type="dcterms:W3CDTF">2016-08-22T15:30:08Z</dcterms:created>
  <dcterms:modified xsi:type="dcterms:W3CDTF">2018-03-13T14:27:11Z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0x010100D58E6E1B572E4411994F4F454B9C9DC000E46967C79E1A24488587183E2E1D9783</vt:lpwstr>
  </property>
</Properties>
</file>