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5" r:id="rId7"/>
    <p:sldId id="264" r:id="rId8"/>
    <p:sldId id="262" r:id="rId9"/>
    <p:sldId id="263"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11/30/2020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11/30/2020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searchsoftwarequality.techtarget.com/definition/product-own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158D-A577-4306-A1D5-C6CFC677AF75}"/>
              </a:ext>
            </a:extLst>
          </p:cNvPr>
          <p:cNvSpPr>
            <a:spLocks noGrp="1"/>
          </p:cNvSpPr>
          <p:nvPr>
            <p:ph type="ctrTitle"/>
          </p:nvPr>
        </p:nvSpPr>
        <p:spPr>
          <a:xfrm>
            <a:off x="1510062" y="1448085"/>
            <a:ext cx="8825658" cy="1980915"/>
          </a:xfrm>
        </p:spPr>
        <p:txBody>
          <a:bodyPr/>
          <a:lstStyle/>
          <a:p>
            <a:r>
              <a:rPr lang="en-US" sz="2000" b="1" dirty="0">
                <a:latin typeface="Arial" panose="020B0604020202020204" pitchFamily="34" charset="0"/>
                <a:cs typeface="Arial" panose="020B0604020202020204" pitchFamily="34" charset="0"/>
              </a:rPr>
              <a:t>   </a:t>
            </a:r>
            <a:r>
              <a:rPr lang="en-US" sz="2300" b="1" dirty="0">
                <a:latin typeface="Arial" panose="020B0604020202020204" pitchFamily="34" charset="0"/>
                <a:cs typeface="Arial" panose="020B0604020202020204" pitchFamily="34" charset="0"/>
              </a:rPr>
              <a:t>Introduction to Project Management and Agile Methodology  </a:t>
            </a:r>
            <a:endParaRPr lang="en-IN" sz="23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807489-265D-4D8E-8696-DEAFC65B13FB}"/>
              </a:ext>
            </a:extLst>
          </p:cNvPr>
          <p:cNvSpPr>
            <a:spLocks noGrp="1"/>
          </p:cNvSpPr>
          <p:nvPr>
            <p:ph type="subTitle" idx="1"/>
          </p:nvPr>
        </p:nvSpPr>
        <p:spPr>
          <a:xfrm>
            <a:off x="1683171" y="3666478"/>
            <a:ext cx="8825658" cy="853736"/>
          </a:xfrm>
        </p:spPr>
        <p:txBody>
          <a:bodyPr/>
          <a:lstStyle/>
          <a:p>
            <a:r>
              <a:rPr lang="en-US" dirty="0"/>
              <a:t> </a:t>
            </a:r>
            <a:r>
              <a:rPr lang="en-US" sz="1600" dirty="0">
                <a:latin typeface="Arial" panose="020B0604020202020204" pitchFamily="34" charset="0"/>
                <a:cs typeface="Arial" panose="020B0604020202020204" pitchFamily="34" charset="0"/>
              </a:rPr>
              <a:t>PrePARED by – Kavitha</a:t>
            </a:r>
          </a:p>
          <a:p>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97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3C12C-4722-4B6D-89A2-47ED526948CE}"/>
              </a:ext>
            </a:extLst>
          </p:cNvPr>
          <p:cNvSpPr txBox="1"/>
          <p:nvPr/>
        </p:nvSpPr>
        <p:spPr>
          <a:xfrm>
            <a:off x="1313895" y="790113"/>
            <a:ext cx="6818051"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Sprint Ceremonies</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D044B2F-59A6-44BB-99DB-019962C5181A}"/>
              </a:ext>
            </a:extLst>
          </p:cNvPr>
          <p:cNvSpPr txBox="1"/>
          <p:nvPr/>
        </p:nvSpPr>
        <p:spPr>
          <a:xfrm>
            <a:off x="1313895" y="1414171"/>
            <a:ext cx="6094520" cy="1015663"/>
          </a:xfrm>
          <a:prstGeom prst="rect">
            <a:avLst/>
          </a:prstGeom>
          <a:noFill/>
        </p:spPr>
        <p:txBody>
          <a:bodyPr wrap="square">
            <a:spAutoFit/>
          </a:bodyPr>
          <a:lstStyle/>
          <a:p>
            <a:pPr algn="l"/>
            <a:r>
              <a:rPr lang="en-US" b="1" i="0" u="sng" dirty="0">
                <a:solidFill>
                  <a:schemeClr val="accent1">
                    <a:lumMod val="60000"/>
                    <a:lumOff val="40000"/>
                  </a:schemeClr>
                </a:solidFill>
                <a:effectLst/>
                <a:latin typeface="Arial" panose="020B0604020202020204" pitchFamily="34" charset="0"/>
              </a:rPr>
              <a:t>Sprint workflow and process </a:t>
            </a:r>
            <a:r>
              <a:rPr lang="en-US" sz="1400" b="1" i="0" dirty="0">
                <a:effectLst/>
                <a:latin typeface="Arial" panose="020B0604020202020204" pitchFamily="34" charset="0"/>
              </a:rPr>
              <a:t>- The sprint workflow is intended to help team members evaluate their work and communicate with each other throughout the entire process. The workflow is followed for each sprint. The process includes:</a:t>
            </a:r>
          </a:p>
        </p:txBody>
      </p:sp>
      <p:sp>
        <p:nvSpPr>
          <p:cNvPr id="6" name="TextBox 5">
            <a:extLst>
              <a:ext uri="{FF2B5EF4-FFF2-40B4-BE49-F238E27FC236}">
                <a16:creationId xmlns:a16="http://schemas.microsoft.com/office/drawing/2014/main" id="{8A66B472-79B3-4721-BE2E-8B2A923F046E}"/>
              </a:ext>
            </a:extLst>
          </p:cNvPr>
          <p:cNvSpPr txBox="1"/>
          <p:nvPr/>
        </p:nvSpPr>
        <p:spPr>
          <a:xfrm>
            <a:off x="1313895" y="2838448"/>
            <a:ext cx="6094520" cy="1015663"/>
          </a:xfrm>
          <a:prstGeom prst="rect">
            <a:avLst/>
          </a:prstGeom>
          <a:noFill/>
        </p:spPr>
        <p:txBody>
          <a:bodyPr wrap="square">
            <a:spAutoFit/>
          </a:bodyPr>
          <a:lstStyle/>
          <a:p>
            <a:r>
              <a:rPr lang="en-US" b="1" i="0" u="sng" dirty="0">
                <a:solidFill>
                  <a:schemeClr val="accent1">
                    <a:lumMod val="60000"/>
                    <a:lumOff val="40000"/>
                  </a:schemeClr>
                </a:solidFill>
                <a:effectLst/>
                <a:latin typeface="Arial" panose="020B0604020202020204" pitchFamily="34" charset="0"/>
              </a:rPr>
              <a:t>Backlog</a:t>
            </a:r>
            <a:r>
              <a:rPr lang="en-US" sz="1400" b="1" i="0" dirty="0">
                <a:effectLst/>
                <a:latin typeface="Arial" panose="020B0604020202020204" pitchFamily="34" charset="0"/>
              </a:rPr>
              <a:t> - A list of set tasks that must be completed in </a:t>
            </a:r>
            <a:r>
              <a:rPr lang="en-US" sz="1400" b="1" dirty="0">
                <a:latin typeface="Arial" panose="020B0604020202020204" pitchFamily="34" charset="0"/>
              </a:rPr>
              <a:t>each </a:t>
            </a:r>
            <a:r>
              <a:rPr lang="en-US" sz="1400" b="1" i="0" dirty="0">
                <a:effectLst/>
                <a:latin typeface="Arial" panose="020B0604020202020204" pitchFamily="34" charset="0"/>
              </a:rPr>
              <a:t>sprint before the product is released. The backlog is built by the product owner. The product owner gives a backlog of prioritized items to the scrum master and scrum team. </a:t>
            </a:r>
            <a:endParaRPr lang="en-IN" sz="1400" b="1" dirty="0"/>
          </a:p>
        </p:txBody>
      </p:sp>
      <p:sp>
        <p:nvSpPr>
          <p:cNvPr id="8" name="TextBox 7">
            <a:extLst>
              <a:ext uri="{FF2B5EF4-FFF2-40B4-BE49-F238E27FC236}">
                <a16:creationId xmlns:a16="http://schemas.microsoft.com/office/drawing/2014/main" id="{F8EEDC47-60EC-49DD-85DB-F58BD493578E}"/>
              </a:ext>
            </a:extLst>
          </p:cNvPr>
          <p:cNvSpPr txBox="1"/>
          <p:nvPr/>
        </p:nvSpPr>
        <p:spPr>
          <a:xfrm>
            <a:off x="1313895" y="4146742"/>
            <a:ext cx="6094520" cy="584775"/>
          </a:xfrm>
          <a:prstGeom prst="rect">
            <a:avLst/>
          </a:prstGeom>
          <a:noFill/>
        </p:spPr>
        <p:txBody>
          <a:bodyPr wrap="square">
            <a:spAutoFit/>
          </a:bodyPr>
          <a:lstStyle/>
          <a:p>
            <a:pPr algn="l"/>
            <a:r>
              <a:rPr lang="en-US" b="1" i="0" u="sng" dirty="0">
                <a:solidFill>
                  <a:schemeClr val="accent1">
                    <a:lumMod val="60000"/>
                    <a:lumOff val="40000"/>
                  </a:schemeClr>
                </a:solidFill>
                <a:effectLst/>
                <a:latin typeface="Arial" panose="020B0604020202020204" pitchFamily="34" charset="0"/>
              </a:rPr>
              <a:t>Sprint planning </a:t>
            </a:r>
            <a:r>
              <a:rPr lang="en-US" sz="1400" b="0" i="0" dirty="0">
                <a:effectLst/>
                <a:latin typeface="Arial" panose="020B0604020202020204" pitchFamily="34" charset="0"/>
              </a:rPr>
              <a:t>- </a:t>
            </a:r>
            <a:r>
              <a:rPr lang="en-US" sz="1400" b="1" i="0" dirty="0">
                <a:effectLst/>
                <a:latin typeface="Arial" panose="020B0604020202020204" pitchFamily="34" charset="0"/>
              </a:rPr>
              <a:t>The team discusses top priority </a:t>
            </a:r>
            <a:r>
              <a:rPr lang="en-US" sz="1400" b="1" dirty="0">
                <a:latin typeface="Arial" panose="020B0604020202020204" pitchFamily="34" charset="0"/>
              </a:rPr>
              <a:t>tasks/user stories</a:t>
            </a:r>
            <a:r>
              <a:rPr lang="en-US" sz="1400" b="1" i="0" dirty="0">
                <a:effectLst/>
                <a:latin typeface="Arial" panose="020B0604020202020204" pitchFamily="34" charset="0"/>
              </a:rPr>
              <a:t> and decides what can be delivered in the sprint.</a:t>
            </a:r>
          </a:p>
        </p:txBody>
      </p:sp>
      <p:sp>
        <p:nvSpPr>
          <p:cNvPr id="10" name="TextBox 9">
            <a:extLst>
              <a:ext uri="{FF2B5EF4-FFF2-40B4-BE49-F238E27FC236}">
                <a16:creationId xmlns:a16="http://schemas.microsoft.com/office/drawing/2014/main" id="{0C30814B-429C-470F-B8DB-BA3D322CD3AB}"/>
              </a:ext>
            </a:extLst>
          </p:cNvPr>
          <p:cNvSpPr txBox="1"/>
          <p:nvPr/>
        </p:nvSpPr>
        <p:spPr>
          <a:xfrm>
            <a:off x="1313895" y="5024149"/>
            <a:ext cx="6094520" cy="646331"/>
          </a:xfrm>
          <a:prstGeom prst="rect">
            <a:avLst/>
          </a:prstGeom>
          <a:noFill/>
        </p:spPr>
        <p:txBody>
          <a:bodyPr wrap="square">
            <a:spAutoFit/>
          </a:bodyPr>
          <a:lstStyle/>
          <a:p>
            <a:pPr algn="l"/>
            <a:r>
              <a:rPr lang="en-US" b="1" i="0" u="sng" dirty="0">
                <a:solidFill>
                  <a:schemeClr val="accent1">
                    <a:lumMod val="60000"/>
                    <a:lumOff val="40000"/>
                  </a:schemeClr>
                </a:solidFill>
                <a:effectLst/>
                <a:latin typeface="Arial" panose="020B0604020202020204" pitchFamily="34" charset="0"/>
              </a:rPr>
              <a:t>Sprint backlog </a:t>
            </a:r>
            <a:r>
              <a:rPr lang="en-US" sz="1400" b="1" i="0" dirty="0">
                <a:effectLst/>
                <a:latin typeface="Arial" panose="020B0604020202020204" pitchFamily="34" charset="0"/>
              </a:rPr>
              <a:t>- Agreed upon by the entire team, this list finalizes and defines what the team will complete during the sprint</a:t>
            </a:r>
            <a:r>
              <a:rPr lang="en-US" b="0" i="0" dirty="0">
                <a:solidFill>
                  <a:srgbClr val="666666"/>
                </a:solidFill>
                <a:effectLst/>
                <a:latin typeface="Arial" panose="020B0604020202020204" pitchFamily="34" charset="0"/>
              </a:rPr>
              <a:t>.</a:t>
            </a:r>
          </a:p>
        </p:txBody>
      </p:sp>
    </p:spTree>
    <p:extLst>
      <p:ext uri="{BB962C8B-B14F-4D97-AF65-F5344CB8AC3E}">
        <p14:creationId xmlns:p14="http://schemas.microsoft.com/office/powerpoint/2010/main" val="415173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283B6-94C0-4164-B690-A4AA766EC46B}"/>
              </a:ext>
            </a:extLst>
          </p:cNvPr>
          <p:cNvSpPr txBox="1"/>
          <p:nvPr/>
        </p:nvSpPr>
        <p:spPr>
          <a:xfrm>
            <a:off x="1120806" y="995170"/>
            <a:ext cx="6094520" cy="584775"/>
          </a:xfrm>
          <a:prstGeom prst="rect">
            <a:avLst/>
          </a:prstGeom>
          <a:noFill/>
        </p:spPr>
        <p:txBody>
          <a:bodyPr wrap="square">
            <a:spAutoFit/>
          </a:bodyPr>
          <a:lstStyle/>
          <a:p>
            <a:pPr algn="l"/>
            <a:r>
              <a:rPr lang="en-US" b="1" i="0" u="sng" dirty="0">
                <a:solidFill>
                  <a:schemeClr val="accent1">
                    <a:lumMod val="60000"/>
                    <a:lumOff val="40000"/>
                  </a:schemeClr>
                </a:solidFill>
                <a:effectLst/>
                <a:latin typeface="Arial" panose="020B0604020202020204" pitchFamily="34" charset="0"/>
              </a:rPr>
              <a:t>Sprint </a:t>
            </a:r>
            <a:r>
              <a:rPr lang="en-US" sz="1400" b="1" i="0" dirty="0">
                <a:effectLst/>
                <a:latin typeface="Arial" panose="020B0604020202020204" pitchFamily="34" charset="0"/>
              </a:rPr>
              <a:t>– The time frame in which the work must be completed – usually 1 – 4 weeks duration</a:t>
            </a:r>
          </a:p>
        </p:txBody>
      </p:sp>
      <p:sp>
        <p:nvSpPr>
          <p:cNvPr id="5" name="TextBox 4">
            <a:extLst>
              <a:ext uri="{FF2B5EF4-FFF2-40B4-BE49-F238E27FC236}">
                <a16:creationId xmlns:a16="http://schemas.microsoft.com/office/drawing/2014/main" id="{F49E9FE4-4891-4B68-AF95-B466534E3BB6}"/>
              </a:ext>
            </a:extLst>
          </p:cNvPr>
          <p:cNvSpPr txBox="1"/>
          <p:nvPr/>
        </p:nvSpPr>
        <p:spPr>
          <a:xfrm>
            <a:off x="1120806" y="1855809"/>
            <a:ext cx="6094520" cy="1015663"/>
          </a:xfrm>
          <a:prstGeom prst="rect">
            <a:avLst/>
          </a:prstGeom>
          <a:noFill/>
        </p:spPr>
        <p:txBody>
          <a:bodyPr wrap="square">
            <a:spAutoFit/>
          </a:bodyPr>
          <a:lstStyle/>
          <a:p>
            <a:pPr algn="l"/>
            <a:r>
              <a:rPr lang="en-US" b="1" i="0" u="sng" dirty="0">
                <a:solidFill>
                  <a:schemeClr val="accent1">
                    <a:lumMod val="60000"/>
                    <a:lumOff val="40000"/>
                  </a:schemeClr>
                </a:solidFill>
                <a:effectLst/>
                <a:latin typeface="Arial" panose="020B0604020202020204" pitchFamily="34" charset="0"/>
              </a:rPr>
              <a:t>Daily scrum </a:t>
            </a:r>
            <a:r>
              <a:rPr lang="en-US" sz="1400" b="1" i="0" dirty="0">
                <a:effectLst/>
                <a:latin typeface="Arial" panose="020B0604020202020204" pitchFamily="34" charset="0"/>
              </a:rPr>
              <a:t>– Lead by the scrum master, the team comes together for short daily meetings, in which they discuss what they have completed, what they are working on and any issues that are blocking the work.</a:t>
            </a:r>
          </a:p>
        </p:txBody>
      </p:sp>
      <p:sp>
        <p:nvSpPr>
          <p:cNvPr id="7" name="TextBox 6">
            <a:extLst>
              <a:ext uri="{FF2B5EF4-FFF2-40B4-BE49-F238E27FC236}">
                <a16:creationId xmlns:a16="http://schemas.microsoft.com/office/drawing/2014/main" id="{316A7C42-CCE8-478E-B272-B6193123DAFF}"/>
              </a:ext>
            </a:extLst>
          </p:cNvPr>
          <p:cNvSpPr txBox="1"/>
          <p:nvPr/>
        </p:nvSpPr>
        <p:spPr>
          <a:xfrm>
            <a:off x="1120806" y="3124755"/>
            <a:ext cx="6094520" cy="800219"/>
          </a:xfrm>
          <a:prstGeom prst="rect">
            <a:avLst/>
          </a:prstGeom>
          <a:noFill/>
        </p:spPr>
        <p:txBody>
          <a:bodyPr wrap="square">
            <a:spAutoFit/>
          </a:bodyPr>
          <a:lstStyle/>
          <a:p>
            <a:pPr algn="l"/>
            <a:r>
              <a:rPr lang="en-US" b="1" i="0" u="sng" dirty="0">
                <a:solidFill>
                  <a:schemeClr val="accent1">
                    <a:lumMod val="60000"/>
                    <a:lumOff val="40000"/>
                  </a:schemeClr>
                </a:solidFill>
                <a:effectLst/>
                <a:latin typeface="Arial" panose="020B0604020202020204" pitchFamily="34" charset="0"/>
              </a:rPr>
              <a:t>Outcome</a:t>
            </a:r>
            <a:r>
              <a:rPr lang="en-US" sz="1400" b="1" i="0" dirty="0">
                <a:effectLst/>
                <a:latin typeface="Arial" panose="020B0604020202020204" pitchFamily="34" charset="0"/>
              </a:rPr>
              <a:t> - The outcome of a sprint is a hypothetically usable product. The product owner can decide if the product is ready or if additional features are needed.</a:t>
            </a:r>
          </a:p>
        </p:txBody>
      </p:sp>
      <p:sp>
        <p:nvSpPr>
          <p:cNvPr id="9" name="TextBox 8">
            <a:extLst>
              <a:ext uri="{FF2B5EF4-FFF2-40B4-BE49-F238E27FC236}">
                <a16:creationId xmlns:a16="http://schemas.microsoft.com/office/drawing/2014/main" id="{C5E21250-04C4-4F1E-AC01-B74CCBD5F32A}"/>
              </a:ext>
            </a:extLst>
          </p:cNvPr>
          <p:cNvSpPr txBox="1"/>
          <p:nvPr/>
        </p:nvSpPr>
        <p:spPr>
          <a:xfrm>
            <a:off x="1120806" y="4048085"/>
            <a:ext cx="6094520" cy="1569660"/>
          </a:xfrm>
          <a:prstGeom prst="rect">
            <a:avLst/>
          </a:prstGeom>
          <a:noFill/>
        </p:spPr>
        <p:txBody>
          <a:bodyPr wrap="square">
            <a:spAutoFit/>
          </a:bodyPr>
          <a:lstStyle/>
          <a:p>
            <a:pPr algn="l"/>
            <a:r>
              <a:rPr lang="en-US" b="1" i="0" u="sng" dirty="0">
                <a:solidFill>
                  <a:schemeClr val="accent1">
                    <a:lumMod val="60000"/>
                    <a:lumOff val="40000"/>
                  </a:schemeClr>
                </a:solidFill>
                <a:effectLst/>
                <a:latin typeface="Arial" panose="020B0604020202020204" pitchFamily="34" charset="0"/>
              </a:rPr>
              <a:t>Sprint end </a:t>
            </a:r>
            <a:r>
              <a:rPr lang="en-US" sz="1400" b="1" i="0" dirty="0">
                <a:effectLst/>
                <a:latin typeface="Arial" panose="020B0604020202020204" pitchFamily="34" charset="0"/>
              </a:rPr>
              <a:t>- At the end of a sprint, two meetings are held:</a:t>
            </a:r>
          </a:p>
          <a:p>
            <a:pPr algn="l"/>
            <a:endParaRPr lang="en-US" sz="1400" b="1" i="0" dirty="0">
              <a:effectLst/>
              <a:latin typeface="Arial" panose="020B0604020202020204" pitchFamily="34" charset="0"/>
            </a:endParaRPr>
          </a:p>
          <a:p>
            <a:pPr algn="l"/>
            <a:r>
              <a:rPr lang="en-US" b="1" i="0" u="sng" dirty="0">
                <a:solidFill>
                  <a:schemeClr val="accent1">
                    <a:lumMod val="60000"/>
                    <a:lumOff val="40000"/>
                  </a:schemeClr>
                </a:solidFill>
                <a:effectLst/>
                <a:latin typeface="Arial" panose="020B0604020202020204" pitchFamily="34" charset="0"/>
              </a:rPr>
              <a:t>Sprint review </a:t>
            </a:r>
            <a:r>
              <a:rPr lang="en-US" sz="1400" b="1" i="0" dirty="0">
                <a:effectLst/>
                <a:latin typeface="Arial" panose="020B0604020202020204" pitchFamily="34" charset="0"/>
              </a:rPr>
              <a:t>– The team shows their work to the product owner.</a:t>
            </a:r>
          </a:p>
          <a:p>
            <a:pPr algn="l"/>
            <a:endParaRPr lang="en-US" sz="1400" b="1" i="0" dirty="0">
              <a:effectLst/>
              <a:latin typeface="Arial" panose="020B0604020202020204" pitchFamily="34" charset="0"/>
            </a:endParaRPr>
          </a:p>
          <a:p>
            <a:pPr algn="l"/>
            <a:r>
              <a:rPr lang="en-US" b="1" i="0" u="sng" dirty="0">
                <a:solidFill>
                  <a:schemeClr val="accent1">
                    <a:lumMod val="60000"/>
                    <a:lumOff val="40000"/>
                  </a:schemeClr>
                </a:solidFill>
                <a:effectLst/>
                <a:latin typeface="Arial" panose="020B0604020202020204" pitchFamily="34" charset="0"/>
              </a:rPr>
              <a:t>Sprint retrospective </a:t>
            </a:r>
            <a:r>
              <a:rPr lang="en-US" sz="1400" b="1" i="0" dirty="0">
                <a:effectLst/>
                <a:latin typeface="Arial" panose="020B0604020202020204" pitchFamily="34" charset="0"/>
              </a:rPr>
              <a:t>– The team discusses what they can do to improve processes.</a:t>
            </a:r>
          </a:p>
        </p:txBody>
      </p:sp>
    </p:spTree>
    <p:extLst>
      <p:ext uri="{BB962C8B-B14F-4D97-AF65-F5344CB8AC3E}">
        <p14:creationId xmlns:p14="http://schemas.microsoft.com/office/powerpoint/2010/main" val="373019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240CE-721D-45C7-9CF5-868B545581D3}"/>
              </a:ext>
            </a:extLst>
          </p:cNvPr>
          <p:cNvSpPr/>
          <p:nvPr/>
        </p:nvSpPr>
        <p:spPr>
          <a:xfrm>
            <a:off x="1450020" y="614727"/>
            <a:ext cx="6096000" cy="2554545"/>
          </a:xfrm>
          <a:prstGeom prst="rect">
            <a:avLst/>
          </a:prstGeom>
        </p:spPr>
        <p:txBody>
          <a:bodyPr>
            <a:spAutoFit/>
          </a:bodyPr>
          <a:lstStyle/>
          <a:p>
            <a:r>
              <a:rPr lang="en-IN" sz="2400" b="1" dirty="0">
                <a:latin typeface="Arial" panose="020B0604020202020204" pitchFamily="34" charset="0"/>
                <a:cs typeface="Arial" panose="020B0604020202020204" pitchFamily="34" charset="0"/>
              </a:rPr>
              <a:t>What is Project Management</a:t>
            </a:r>
          </a:p>
          <a:p>
            <a:endParaRPr lang="en-IN" sz="24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Project management is the process of organizing and managing resources that are necessary to complete a project</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Project management, can also be defined as the application of knowledge, skills, tools, and techniques performed within an organization to meet the project requirements</a:t>
            </a:r>
          </a:p>
        </p:txBody>
      </p:sp>
      <p:sp>
        <p:nvSpPr>
          <p:cNvPr id="3" name="Rectangle 2">
            <a:extLst>
              <a:ext uri="{FF2B5EF4-FFF2-40B4-BE49-F238E27FC236}">
                <a16:creationId xmlns:a16="http://schemas.microsoft.com/office/drawing/2014/main" id="{1625E904-3497-4031-A806-CB57AF4EEE28}"/>
              </a:ext>
            </a:extLst>
          </p:cNvPr>
          <p:cNvSpPr/>
          <p:nvPr/>
        </p:nvSpPr>
        <p:spPr>
          <a:xfrm>
            <a:off x="1450020" y="3347868"/>
            <a:ext cx="2784737" cy="461665"/>
          </a:xfrm>
          <a:prstGeom prst="rect">
            <a:avLst/>
          </a:prstGeom>
        </p:spPr>
        <p:txBody>
          <a:bodyPr wrap="none">
            <a:spAutoFit/>
          </a:bodyPr>
          <a:lstStyle/>
          <a:p>
            <a:r>
              <a:rPr lang="en-IN" sz="2400" b="1" dirty="0">
                <a:latin typeface="Arial" panose="020B0604020202020204" pitchFamily="34" charset="0"/>
                <a:cs typeface="Arial" panose="020B0604020202020204" pitchFamily="34" charset="0"/>
              </a:rPr>
              <a:t>What are Projects</a:t>
            </a:r>
          </a:p>
        </p:txBody>
      </p:sp>
      <p:sp>
        <p:nvSpPr>
          <p:cNvPr id="4" name="Rectangle 3">
            <a:extLst>
              <a:ext uri="{FF2B5EF4-FFF2-40B4-BE49-F238E27FC236}">
                <a16:creationId xmlns:a16="http://schemas.microsoft.com/office/drawing/2014/main" id="{2F76D792-F5FB-476D-9B4B-811AF790B574}"/>
              </a:ext>
            </a:extLst>
          </p:cNvPr>
          <p:cNvSpPr/>
          <p:nvPr/>
        </p:nvSpPr>
        <p:spPr>
          <a:xfrm>
            <a:off x="1450020" y="4011357"/>
            <a:ext cx="6096000" cy="584775"/>
          </a:xfrm>
          <a:prstGeom prst="rect">
            <a:avLst/>
          </a:prstGeom>
        </p:spPr>
        <p:txBody>
          <a:bodyPr>
            <a:spAutoFit/>
          </a:bodyPr>
          <a:lstStyle/>
          <a:p>
            <a:r>
              <a:rPr lang="en-US" sz="1600" b="1" dirty="0">
                <a:latin typeface="Arial" panose="020B0604020202020204" pitchFamily="34" charset="0"/>
                <a:cs typeface="Arial" panose="020B0604020202020204" pitchFamily="34" charset="0"/>
              </a:rPr>
              <a:t>A project is a set of activities performed to meet the creation of a unique product or service </a:t>
            </a:r>
            <a:endParaRPr lang="en-IN" sz="16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195AC33-27AF-4264-9A9B-FCA41F60573F}"/>
              </a:ext>
            </a:extLst>
          </p:cNvPr>
          <p:cNvSpPr/>
          <p:nvPr/>
        </p:nvSpPr>
        <p:spPr>
          <a:xfrm>
            <a:off x="1450020" y="4765945"/>
            <a:ext cx="6096000" cy="1600438"/>
          </a:xfrm>
          <a:prstGeom prst="rect">
            <a:avLst/>
          </a:prstGeom>
        </p:spPr>
        <p:txBody>
          <a:bodyPr>
            <a:spAutoFit/>
          </a:bodyPr>
          <a:lstStyle/>
          <a:p>
            <a:r>
              <a:rPr lang="en-US" sz="1600" b="1" dirty="0">
                <a:latin typeface="Arial" panose="020B0604020202020204" pitchFamily="34" charset="0"/>
                <a:cs typeface="Arial" panose="020B0604020202020204" pitchFamily="34" charset="0"/>
              </a:rPr>
              <a:t>Projects are finite, non repetitive set of activities that has a definite start and end</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Projects are customer focused and its main goal is creation of a new product or service </a:t>
            </a:r>
          </a:p>
          <a:p>
            <a:endParaRPr lang="en" dirty="0">
              <a:latin typeface="Calibri" panose="020F0502020204030204" pitchFamily="34" charset="0"/>
            </a:endParaRPr>
          </a:p>
        </p:txBody>
      </p:sp>
    </p:spTree>
    <p:extLst>
      <p:ext uri="{BB962C8B-B14F-4D97-AF65-F5344CB8AC3E}">
        <p14:creationId xmlns:p14="http://schemas.microsoft.com/office/powerpoint/2010/main" val="315123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240CE-721D-45C7-9CF5-868B545581D3}"/>
              </a:ext>
            </a:extLst>
          </p:cNvPr>
          <p:cNvSpPr/>
          <p:nvPr/>
        </p:nvSpPr>
        <p:spPr>
          <a:xfrm>
            <a:off x="1450020" y="614727"/>
            <a:ext cx="6096000" cy="1231106"/>
          </a:xfrm>
          <a:prstGeom prst="rect">
            <a:avLst/>
          </a:prstGeom>
        </p:spPr>
        <p:txBody>
          <a:bodyPr>
            <a:spAutoFit/>
          </a:bodyPr>
          <a:lstStyle/>
          <a:p>
            <a:r>
              <a:rPr lang="en-IN" sz="2400" b="1" dirty="0">
                <a:latin typeface="Arial" panose="020B0604020202020204" pitchFamily="34" charset="0"/>
                <a:cs typeface="Arial" panose="020B0604020202020204" pitchFamily="34" charset="0"/>
              </a:rPr>
              <a:t>What is Project Management Tool</a:t>
            </a:r>
          </a:p>
          <a:p>
            <a:endParaRPr lang="en-US"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Assist’s the team to effectively organize work and manage projects and tasks</a:t>
            </a:r>
          </a:p>
        </p:txBody>
      </p:sp>
      <p:sp>
        <p:nvSpPr>
          <p:cNvPr id="3" name="Rectangle 2">
            <a:extLst>
              <a:ext uri="{FF2B5EF4-FFF2-40B4-BE49-F238E27FC236}">
                <a16:creationId xmlns:a16="http://schemas.microsoft.com/office/drawing/2014/main" id="{1625E904-3497-4031-A806-CB57AF4EEE28}"/>
              </a:ext>
            </a:extLst>
          </p:cNvPr>
          <p:cNvSpPr/>
          <p:nvPr/>
        </p:nvSpPr>
        <p:spPr>
          <a:xfrm>
            <a:off x="1450020" y="2384978"/>
            <a:ext cx="4571701"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F</a:t>
            </a:r>
            <a:r>
              <a:rPr lang="en-IN" sz="2400" b="1" dirty="0" err="1">
                <a:latin typeface="Arial" panose="020B0604020202020204" pitchFamily="34" charset="0"/>
                <a:cs typeface="Arial" panose="020B0604020202020204" pitchFamily="34" charset="0"/>
              </a:rPr>
              <a:t>eatures</a:t>
            </a:r>
            <a:r>
              <a:rPr lang="en-IN" sz="2400" b="1" dirty="0">
                <a:latin typeface="Arial" panose="020B0604020202020204" pitchFamily="34" charset="0"/>
                <a:cs typeface="Arial" panose="020B0604020202020204" pitchFamily="34" charset="0"/>
              </a:rPr>
              <a:t>/Benefits of PM Tools</a:t>
            </a:r>
          </a:p>
        </p:txBody>
      </p:sp>
      <p:sp>
        <p:nvSpPr>
          <p:cNvPr id="4" name="Rectangle 3">
            <a:extLst>
              <a:ext uri="{FF2B5EF4-FFF2-40B4-BE49-F238E27FC236}">
                <a16:creationId xmlns:a16="http://schemas.microsoft.com/office/drawing/2014/main" id="{2F76D792-F5FB-476D-9B4B-811AF790B574}"/>
              </a:ext>
            </a:extLst>
          </p:cNvPr>
          <p:cNvSpPr/>
          <p:nvPr/>
        </p:nvSpPr>
        <p:spPr>
          <a:xfrm>
            <a:off x="1450020" y="3105834"/>
            <a:ext cx="6096000" cy="830997"/>
          </a:xfrm>
          <a:prstGeom prst="rect">
            <a:avLst/>
          </a:prstGeom>
        </p:spPr>
        <p:txBody>
          <a:bodyPr>
            <a:spAutoFit/>
          </a:bodyPr>
          <a:lstStyle/>
          <a:p>
            <a:r>
              <a:rPr lang="en-US" sz="1600" b="1" dirty="0">
                <a:latin typeface="Arial" panose="020B0604020202020204" pitchFamily="34" charset="0"/>
                <a:cs typeface="Arial" panose="020B0604020202020204" pitchFamily="34" charset="0"/>
              </a:rPr>
              <a:t>Planning/scheduling - Project management tools allow you to plan and delegate work all in one place with tasks, subtasks, folders, templates, workflows</a:t>
            </a:r>
            <a:endParaRPr lang="en-IN" sz="16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195AC33-27AF-4264-9A9B-FCA41F60573F}"/>
              </a:ext>
            </a:extLst>
          </p:cNvPr>
          <p:cNvSpPr/>
          <p:nvPr/>
        </p:nvSpPr>
        <p:spPr>
          <a:xfrm>
            <a:off x="1450020" y="4045088"/>
            <a:ext cx="6096000" cy="830997"/>
          </a:xfrm>
          <a:prstGeom prst="rect">
            <a:avLst/>
          </a:prstGeom>
        </p:spPr>
        <p:txBody>
          <a:bodyPr>
            <a:spAutoFit/>
          </a:bodyPr>
          <a:lstStyle/>
          <a:p>
            <a:r>
              <a:rPr lang="en-US" sz="1600" b="1" dirty="0">
                <a:latin typeface="Arial" panose="020B0604020202020204" pitchFamily="34" charset="0"/>
                <a:cs typeface="Arial" panose="020B0604020202020204" pitchFamily="34" charset="0"/>
              </a:rPr>
              <a:t>Collaboration - Project management tools are used to assign tasks, add comments, organize dashboards, and for proofing &amp; approvals</a:t>
            </a:r>
            <a:endParaRPr lang="en" sz="16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42A8A34-6143-48A8-BE10-E04C81003F81}"/>
              </a:ext>
            </a:extLst>
          </p:cNvPr>
          <p:cNvSpPr txBox="1"/>
          <p:nvPr/>
        </p:nvSpPr>
        <p:spPr>
          <a:xfrm>
            <a:off x="1450020" y="4904444"/>
            <a:ext cx="6094520" cy="584775"/>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Documentation - Avoid missing files with file management features: editing, versioning, &amp; storage of all files</a:t>
            </a:r>
            <a:endParaRPr lang="en-IN" sz="16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00612BB-DC83-4335-BAF3-F517544AF517}"/>
              </a:ext>
            </a:extLst>
          </p:cNvPr>
          <p:cNvSpPr txBox="1"/>
          <p:nvPr/>
        </p:nvSpPr>
        <p:spPr>
          <a:xfrm>
            <a:off x="1450020" y="5632453"/>
            <a:ext cx="6094520" cy="584775"/>
          </a:xfrm>
          <a:prstGeom prst="rect">
            <a:avLst/>
          </a:prstGeom>
          <a:noFill/>
        </p:spPr>
        <p:txBody>
          <a:bodyPr wrap="square">
            <a:spAutoFit/>
          </a:bodyPr>
          <a:lstStyle/>
          <a:p>
            <a:pPr algn="l"/>
            <a:r>
              <a:rPr lang="en-US" sz="1600" b="1" dirty="0">
                <a:latin typeface="Arial" panose="020B0604020202020204" pitchFamily="34" charset="0"/>
                <a:cs typeface="Arial" panose="020B0604020202020204" pitchFamily="34" charset="0"/>
              </a:rPr>
              <a:t>Evaluation - Track and assess productivity and growth through resource management &amp; reporting</a:t>
            </a:r>
          </a:p>
        </p:txBody>
      </p:sp>
    </p:spTree>
    <p:extLst>
      <p:ext uri="{BB962C8B-B14F-4D97-AF65-F5344CB8AC3E}">
        <p14:creationId xmlns:p14="http://schemas.microsoft.com/office/powerpoint/2010/main" val="240816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240CE-721D-45C7-9CF5-868B545581D3}"/>
              </a:ext>
            </a:extLst>
          </p:cNvPr>
          <p:cNvSpPr/>
          <p:nvPr/>
        </p:nvSpPr>
        <p:spPr>
          <a:xfrm>
            <a:off x="1450019" y="614727"/>
            <a:ext cx="6699681"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Benefits of Project Management</a:t>
            </a:r>
          </a:p>
        </p:txBody>
      </p:sp>
      <p:sp>
        <p:nvSpPr>
          <p:cNvPr id="4" name="TextBox 3">
            <a:extLst>
              <a:ext uri="{FF2B5EF4-FFF2-40B4-BE49-F238E27FC236}">
                <a16:creationId xmlns:a16="http://schemas.microsoft.com/office/drawing/2014/main" id="{BC06FBA3-F1FA-406B-A708-EA83A7418A5F}"/>
              </a:ext>
            </a:extLst>
          </p:cNvPr>
          <p:cNvSpPr txBox="1"/>
          <p:nvPr/>
        </p:nvSpPr>
        <p:spPr>
          <a:xfrm>
            <a:off x="1450019" y="1515408"/>
            <a:ext cx="6094520" cy="338554"/>
          </a:xfrm>
          <a:prstGeom prst="rect">
            <a:avLst/>
          </a:prstGeom>
          <a:noFill/>
        </p:spPr>
        <p:txBody>
          <a:bodyPr wrap="square">
            <a:spAutoFit/>
          </a:bodyPr>
          <a:lstStyle/>
          <a:p>
            <a:pPr algn="l" fontAlgn="auto"/>
            <a:r>
              <a:rPr lang="en-US" sz="1600" b="1" i="0" dirty="0">
                <a:effectLst/>
                <a:latin typeface="Arial" panose="020B0604020202020204" pitchFamily="34" charset="0"/>
                <a:cs typeface="Arial" panose="020B0604020202020204" pitchFamily="34" charset="0"/>
              </a:rPr>
              <a:t>Clear, organized plans improve team collaboration</a:t>
            </a:r>
          </a:p>
        </p:txBody>
      </p:sp>
      <p:sp>
        <p:nvSpPr>
          <p:cNvPr id="6" name="TextBox 5">
            <a:extLst>
              <a:ext uri="{FF2B5EF4-FFF2-40B4-BE49-F238E27FC236}">
                <a16:creationId xmlns:a16="http://schemas.microsoft.com/office/drawing/2014/main" id="{D07E6CF2-9137-4D1E-8C29-073DF8821516}"/>
              </a:ext>
            </a:extLst>
          </p:cNvPr>
          <p:cNvSpPr txBox="1"/>
          <p:nvPr/>
        </p:nvSpPr>
        <p:spPr>
          <a:xfrm>
            <a:off x="1450019" y="2234499"/>
            <a:ext cx="6094520" cy="338554"/>
          </a:xfrm>
          <a:prstGeom prst="rect">
            <a:avLst/>
          </a:prstGeom>
          <a:noFill/>
        </p:spPr>
        <p:txBody>
          <a:bodyPr wrap="square">
            <a:spAutoFit/>
          </a:bodyPr>
          <a:lstStyle/>
          <a:p>
            <a:pPr algn="l" fontAlgn="auto"/>
            <a:r>
              <a:rPr lang="en-US" sz="1600" b="1" i="0" dirty="0">
                <a:effectLst/>
                <a:latin typeface="Arial" panose="020B0604020202020204" pitchFamily="34" charset="0"/>
                <a:cs typeface="Arial" panose="020B0604020202020204" pitchFamily="34" charset="0"/>
              </a:rPr>
              <a:t>Defining everyone’s role eliminates confusion</a:t>
            </a:r>
          </a:p>
        </p:txBody>
      </p:sp>
      <p:sp>
        <p:nvSpPr>
          <p:cNvPr id="8" name="TextBox 7">
            <a:extLst>
              <a:ext uri="{FF2B5EF4-FFF2-40B4-BE49-F238E27FC236}">
                <a16:creationId xmlns:a16="http://schemas.microsoft.com/office/drawing/2014/main" id="{67C3F529-9FCA-418C-8B10-8C0D70106ED8}"/>
              </a:ext>
            </a:extLst>
          </p:cNvPr>
          <p:cNvSpPr txBox="1"/>
          <p:nvPr/>
        </p:nvSpPr>
        <p:spPr>
          <a:xfrm>
            <a:off x="1450019" y="2855936"/>
            <a:ext cx="6094520" cy="338554"/>
          </a:xfrm>
          <a:prstGeom prst="rect">
            <a:avLst/>
          </a:prstGeom>
          <a:noFill/>
        </p:spPr>
        <p:txBody>
          <a:bodyPr wrap="square">
            <a:spAutoFit/>
          </a:bodyPr>
          <a:lstStyle/>
          <a:p>
            <a:pPr algn="l" fontAlgn="auto"/>
            <a:r>
              <a:rPr lang="en-US" sz="1600" b="1" i="0" dirty="0">
                <a:effectLst/>
                <a:latin typeface="Arial" panose="020B0604020202020204" pitchFamily="34" charset="0"/>
                <a:cs typeface="Arial" panose="020B0604020202020204" pitchFamily="34" charset="0"/>
              </a:rPr>
              <a:t>Well-defined goals improve team effectiveness</a:t>
            </a:r>
          </a:p>
        </p:txBody>
      </p:sp>
      <p:sp>
        <p:nvSpPr>
          <p:cNvPr id="10" name="TextBox 9">
            <a:extLst>
              <a:ext uri="{FF2B5EF4-FFF2-40B4-BE49-F238E27FC236}">
                <a16:creationId xmlns:a16="http://schemas.microsoft.com/office/drawing/2014/main" id="{F0C36FB0-A9DA-467D-AFDD-C63670BD7477}"/>
              </a:ext>
            </a:extLst>
          </p:cNvPr>
          <p:cNvSpPr txBox="1"/>
          <p:nvPr/>
        </p:nvSpPr>
        <p:spPr>
          <a:xfrm>
            <a:off x="1450019" y="3477373"/>
            <a:ext cx="6094520" cy="584775"/>
          </a:xfrm>
          <a:prstGeom prst="rect">
            <a:avLst/>
          </a:prstGeom>
          <a:noFill/>
        </p:spPr>
        <p:txBody>
          <a:bodyPr wrap="square">
            <a:spAutoFit/>
          </a:bodyPr>
          <a:lstStyle/>
          <a:p>
            <a:pPr algn="l" fontAlgn="auto"/>
            <a:r>
              <a:rPr lang="en-US" sz="1600" b="1" i="0" dirty="0">
                <a:effectLst/>
                <a:latin typeface="Arial" panose="020B0604020202020204" pitchFamily="34" charset="0"/>
                <a:cs typeface="Arial" panose="020B0604020202020204" pitchFamily="34" charset="0"/>
              </a:rPr>
              <a:t>Defining a communication plan keeps your team aligned and focused</a:t>
            </a:r>
          </a:p>
        </p:txBody>
      </p:sp>
      <p:sp>
        <p:nvSpPr>
          <p:cNvPr id="12" name="TextBox 11">
            <a:extLst>
              <a:ext uri="{FF2B5EF4-FFF2-40B4-BE49-F238E27FC236}">
                <a16:creationId xmlns:a16="http://schemas.microsoft.com/office/drawing/2014/main" id="{8ABBB71C-9015-441A-9106-CEDFA1BF2CD5}"/>
              </a:ext>
            </a:extLst>
          </p:cNvPr>
          <p:cNvSpPr txBox="1"/>
          <p:nvPr/>
        </p:nvSpPr>
        <p:spPr>
          <a:xfrm>
            <a:off x="1450019" y="4345031"/>
            <a:ext cx="6094520" cy="338554"/>
          </a:xfrm>
          <a:prstGeom prst="rect">
            <a:avLst/>
          </a:prstGeom>
          <a:noFill/>
        </p:spPr>
        <p:txBody>
          <a:bodyPr wrap="square">
            <a:spAutoFit/>
          </a:bodyPr>
          <a:lstStyle/>
          <a:p>
            <a:pPr algn="l" fontAlgn="auto"/>
            <a:r>
              <a:rPr lang="en-US" sz="1600" b="1" i="0" dirty="0">
                <a:effectLst/>
                <a:latin typeface="Arial" panose="020B0604020202020204" pitchFamily="34" charset="0"/>
                <a:cs typeface="Arial" panose="020B0604020202020204" pitchFamily="34" charset="0"/>
              </a:rPr>
              <a:t>Project management tools help increase efficiency</a:t>
            </a:r>
          </a:p>
        </p:txBody>
      </p:sp>
    </p:spTree>
    <p:extLst>
      <p:ext uri="{BB962C8B-B14F-4D97-AF65-F5344CB8AC3E}">
        <p14:creationId xmlns:p14="http://schemas.microsoft.com/office/powerpoint/2010/main" val="31339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240CE-721D-45C7-9CF5-868B545581D3}"/>
              </a:ext>
            </a:extLst>
          </p:cNvPr>
          <p:cNvSpPr/>
          <p:nvPr/>
        </p:nvSpPr>
        <p:spPr>
          <a:xfrm>
            <a:off x="1525479" y="613617"/>
            <a:ext cx="6096000" cy="461665"/>
          </a:xfrm>
          <a:prstGeom prst="rect">
            <a:avLst/>
          </a:prstGeom>
        </p:spPr>
        <p:txBody>
          <a:bodyPr>
            <a:spAutoFit/>
          </a:bodyPr>
          <a:lstStyle/>
          <a:p>
            <a:r>
              <a:rPr lang="en-US" sz="2400" b="1" dirty="0">
                <a:latin typeface="Arial" panose="020B0604020202020204" pitchFamily="34" charset="0"/>
                <a:cs typeface="Arial" panose="020B0604020202020204" pitchFamily="34" charset="0"/>
              </a:rPr>
              <a:t>What is Agile</a:t>
            </a:r>
          </a:p>
        </p:txBody>
      </p:sp>
      <p:sp>
        <p:nvSpPr>
          <p:cNvPr id="3" name="TextBox 2">
            <a:extLst>
              <a:ext uri="{FF2B5EF4-FFF2-40B4-BE49-F238E27FC236}">
                <a16:creationId xmlns:a16="http://schemas.microsoft.com/office/drawing/2014/main" id="{AB4EDF37-4D6A-4787-9B3C-51017980ABFB}"/>
              </a:ext>
            </a:extLst>
          </p:cNvPr>
          <p:cNvSpPr txBox="1"/>
          <p:nvPr/>
        </p:nvSpPr>
        <p:spPr>
          <a:xfrm>
            <a:off x="1526959" y="1535837"/>
            <a:ext cx="6169981"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Literal meaning of Agile is to able to move quickly and easily</a:t>
            </a:r>
            <a:endParaRPr lang="en-IN" sz="1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9A52917-97CE-4DD9-9578-E0B51FFF7A37}"/>
              </a:ext>
            </a:extLst>
          </p:cNvPr>
          <p:cNvSpPr txBox="1"/>
          <p:nvPr/>
        </p:nvSpPr>
        <p:spPr>
          <a:xfrm>
            <a:off x="1526959" y="2333836"/>
            <a:ext cx="6094520" cy="584775"/>
          </a:xfrm>
          <a:prstGeom prst="rect">
            <a:avLst/>
          </a:prstGeom>
          <a:noFill/>
        </p:spPr>
        <p:txBody>
          <a:bodyPr wrap="square">
            <a:spAutoFit/>
          </a:bodyPr>
          <a:lstStyle/>
          <a:p>
            <a:r>
              <a:rPr lang="en-US" sz="1600" b="1" i="0" dirty="0">
                <a:effectLst/>
                <a:latin typeface="Arial" panose="020B0604020202020204" pitchFamily="34" charset="0"/>
                <a:cs typeface="Arial" panose="020B0604020202020204" pitchFamily="34" charset="0"/>
              </a:rPr>
              <a:t>Agile is a collection of principles used in software development and project management</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B95EDFC-B6A4-4BD1-A251-C451C414384F}"/>
              </a:ext>
            </a:extLst>
          </p:cNvPr>
          <p:cNvSpPr txBox="1"/>
          <p:nvPr/>
        </p:nvSpPr>
        <p:spPr>
          <a:xfrm>
            <a:off x="1535837" y="3305115"/>
            <a:ext cx="6094520" cy="1323439"/>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Agile is a project management methodology that uses short development cycles called sprints or iterations to focus on continuous improvement in the development of a product or service</a:t>
            </a:r>
          </a:p>
          <a:p>
            <a:endParaRPr lang="en-IN" sz="1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ABF5D09-FD50-4647-B4E8-B872EFAF3F96}"/>
              </a:ext>
            </a:extLst>
          </p:cNvPr>
          <p:cNvSpPr txBox="1"/>
          <p:nvPr/>
        </p:nvSpPr>
        <p:spPr>
          <a:xfrm>
            <a:off x="1597981" y="4545367"/>
            <a:ext cx="6338656"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 sprint or iteration is a short, time-boxed period when a team works to complete a set amount of work. A typical sprint is one to four weeks in length</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632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1DCDFA-10A5-455F-9AB0-49BE9ECE9DC7}"/>
              </a:ext>
            </a:extLst>
          </p:cNvPr>
          <p:cNvPicPr>
            <a:picLocks noChangeAspect="1"/>
          </p:cNvPicPr>
          <p:nvPr/>
        </p:nvPicPr>
        <p:blipFill>
          <a:blip r:embed="rId2"/>
          <a:stretch>
            <a:fillRect/>
          </a:stretch>
        </p:blipFill>
        <p:spPr>
          <a:xfrm>
            <a:off x="1464817" y="833437"/>
            <a:ext cx="8217346" cy="5191125"/>
          </a:xfrm>
          <a:prstGeom prst="rect">
            <a:avLst/>
          </a:prstGeom>
        </p:spPr>
      </p:pic>
    </p:spTree>
    <p:extLst>
      <p:ext uri="{BB962C8B-B14F-4D97-AF65-F5344CB8AC3E}">
        <p14:creationId xmlns:p14="http://schemas.microsoft.com/office/powerpoint/2010/main" val="81441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BB484-BF2D-4D31-A835-B33FB7FF39FF}"/>
              </a:ext>
            </a:extLst>
          </p:cNvPr>
          <p:cNvSpPr txBox="1"/>
          <p:nvPr/>
        </p:nvSpPr>
        <p:spPr>
          <a:xfrm>
            <a:off x="1544715" y="797225"/>
            <a:ext cx="7128769"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Purpose of Sprint in Agile </a:t>
            </a:r>
            <a:endParaRPr lang="en-IN" sz="22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D5787B-9E3E-4E6E-A9C3-550E2715B67D}"/>
              </a:ext>
            </a:extLst>
          </p:cNvPr>
          <p:cNvSpPr txBox="1"/>
          <p:nvPr/>
        </p:nvSpPr>
        <p:spPr>
          <a:xfrm>
            <a:off x="1544715" y="1695635"/>
            <a:ext cx="6045693"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The purpose of a sprint is to break down a project to smaller chunks</a:t>
            </a:r>
            <a:endParaRPr lang="en-IN" sz="16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76CB2C3-3BA5-4AF6-9DC9-7152606A5F58}"/>
              </a:ext>
            </a:extLst>
          </p:cNvPr>
          <p:cNvSpPr txBox="1"/>
          <p:nvPr/>
        </p:nvSpPr>
        <p:spPr>
          <a:xfrm>
            <a:off x="1544718" y="2681056"/>
            <a:ext cx="5983548"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The team will plan a single sprint at a time and adapt future sprints based on the outcome of the sprints already completed</a:t>
            </a:r>
            <a:endParaRPr lang="en-IN" sz="16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A5B457A-DC08-4038-981A-0BAF4D345DDE}"/>
              </a:ext>
            </a:extLst>
          </p:cNvPr>
          <p:cNvSpPr txBox="1"/>
          <p:nvPr/>
        </p:nvSpPr>
        <p:spPr>
          <a:xfrm>
            <a:off x="1575789" y="4030461"/>
            <a:ext cx="5921406" cy="1077218"/>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Each sprint begins with a planning meeting in which the product owner (person  requesting the work) and development/research/HR/Social media team agree upon exactly what work will be accomplished during the sprint</a:t>
            </a:r>
            <a:endParaRPr lang="en-IN" sz="1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1CD3B61-0D92-477E-AFFE-58CD9E066872}"/>
              </a:ext>
            </a:extLst>
          </p:cNvPr>
          <p:cNvSpPr txBox="1"/>
          <p:nvPr/>
        </p:nvSpPr>
        <p:spPr>
          <a:xfrm>
            <a:off x="1617956" y="5468645"/>
            <a:ext cx="5837071"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At the end of the sprint, the team presents the completed work to the project owner</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54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A14310-0ACF-4B37-BDF0-274590765EED}"/>
              </a:ext>
            </a:extLst>
          </p:cNvPr>
          <p:cNvPicPr>
            <a:picLocks noChangeAspect="1"/>
          </p:cNvPicPr>
          <p:nvPr/>
        </p:nvPicPr>
        <p:blipFill>
          <a:blip r:embed="rId2"/>
          <a:stretch>
            <a:fillRect/>
          </a:stretch>
        </p:blipFill>
        <p:spPr>
          <a:xfrm>
            <a:off x="1837678" y="857379"/>
            <a:ext cx="7759084" cy="5143241"/>
          </a:xfrm>
          <a:prstGeom prst="rect">
            <a:avLst/>
          </a:prstGeom>
        </p:spPr>
      </p:pic>
    </p:spTree>
    <p:extLst>
      <p:ext uri="{BB962C8B-B14F-4D97-AF65-F5344CB8AC3E}">
        <p14:creationId xmlns:p14="http://schemas.microsoft.com/office/powerpoint/2010/main" val="126110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9B7B3-05D5-4AEB-BE36-BDA2D31A36AE}"/>
              </a:ext>
            </a:extLst>
          </p:cNvPr>
          <p:cNvSpPr txBox="1"/>
          <p:nvPr/>
        </p:nvSpPr>
        <p:spPr>
          <a:xfrm>
            <a:off x="1154097" y="460163"/>
            <a:ext cx="7767961" cy="369332"/>
          </a:xfrm>
          <a:prstGeom prst="rect">
            <a:avLst/>
          </a:prstGeom>
          <a:noFill/>
        </p:spPr>
        <p:txBody>
          <a:bodyPr wrap="square" rtlCol="0">
            <a:spAutoFit/>
          </a:bodyPr>
          <a:lstStyle/>
          <a:p>
            <a:r>
              <a:rPr lang="en-US" b="1" i="0" dirty="0">
                <a:effectLst/>
                <a:latin typeface="Arial" panose="020B0604020202020204" pitchFamily="34" charset="0"/>
              </a:rPr>
              <a:t>Sprint roles</a:t>
            </a:r>
            <a:endParaRPr lang="en-IN" b="1" dirty="0"/>
          </a:p>
        </p:txBody>
      </p:sp>
      <p:sp>
        <p:nvSpPr>
          <p:cNvPr id="5" name="TextBox 4">
            <a:extLst>
              <a:ext uri="{FF2B5EF4-FFF2-40B4-BE49-F238E27FC236}">
                <a16:creationId xmlns:a16="http://schemas.microsoft.com/office/drawing/2014/main" id="{CBC89F67-81E4-418A-AFC5-A6F3D221026A}"/>
              </a:ext>
            </a:extLst>
          </p:cNvPr>
          <p:cNvSpPr txBox="1"/>
          <p:nvPr/>
        </p:nvSpPr>
        <p:spPr>
          <a:xfrm>
            <a:off x="1154097" y="1008995"/>
            <a:ext cx="6094520" cy="1015663"/>
          </a:xfrm>
          <a:prstGeom prst="rect">
            <a:avLst/>
          </a:prstGeom>
          <a:noFill/>
        </p:spPr>
        <p:txBody>
          <a:bodyPr wrap="square">
            <a:spAutoFit/>
          </a:bodyPr>
          <a:lstStyle/>
          <a:p>
            <a:r>
              <a:rPr lang="en-US" b="1" i="0" u="sng" dirty="0">
                <a:solidFill>
                  <a:schemeClr val="accent1">
                    <a:lumMod val="60000"/>
                    <a:lumOff val="40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Product owner</a:t>
            </a:r>
            <a:r>
              <a:rPr lang="en-US" b="0" i="0" dirty="0">
                <a:solidFill>
                  <a:srgbClr val="666666"/>
                </a:solidFill>
                <a:effectLst/>
                <a:latin typeface="Arial" panose="020B0604020202020204" pitchFamily="34" charset="0"/>
              </a:rPr>
              <a:t>: </a:t>
            </a:r>
            <a:r>
              <a:rPr lang="en-US" sz="1400" b="1" i="0" dirty="0">
                <a:effectLst/>
                <a:latin typeface="Arial" panose="020B0604020202020204" pitchFamily="34" charset="0"/>
              </a:rPr>
              <a:t>This person represents the business or user community and is a liaison between their team and the  customers/stakeholders. The product owner is in charge of defining, prioritizing and adjusting what features will be in the product release.</a:t>
            </a:r>
            <a:endParaRPr lang="en-IN" sz="1400" b="1" dirty="0"/>
          </a:p>
        </p:txBody>
      </p:sp>
      <p:sp>
        <p:nvSpPr>
          <p:cNvPr id="7" name="TextBox 6">
            <a:extLst>
              <a:ext uri="{FF2B5EF4-FFF2-40B4-BE49-F238E27FC236}">
                <a16:creationId xmlns:a16="http://schemas.microsoft.com/office/drawing/2014/main" id="{9C5BCF82-8D76-495A-AC38-6B537C55A31C}"/>
              </a:ext>
            </a:extLst>
          </p:cNvPr>
          <p:cNvSpPr txBox="1"/>
          <p:nvPr/>
        </p:nvSpPr>
        <p:spPr>
          <a:xfrm>
            <a:off x="1154097" y="2141300"/>
            <a:ext cx="6094520" cy="1015663"/>
          </a:xfrm>
          <a:prstGeom prst="rect">
            <a:avLst/>
          </a:prstGeom>
          <a:noFill/>
        </p:spPr>
        <p:txBody>
          <a:bodyPr wrap="square">
            <a:spAutoFit/>
          </a:bodyPr>
          <a:lstStyle/>
          <a:p>
            <a:r>
              <a:rPr lang="en-US" b="1" i="0" u="sng" dirty="0">
                <a:solidFill>
                  <a:schemeClr val="accent1">
                    <a:lumMod val="60000"/>
                    <a:lumOff val="40000"/>
                  </a:schemeClr>
                </a:solidFill>
                <a:effectLst/>
                <a:latin typeface="Arial" panose="020B0604020202020204" pitchFamily="34" charset="0"/>
              </a:rPr>
              <a:t>Scrum master</a:t>
            </a:r>
            <a:r>
              <a:rPr lang="en-US" b="0" i="0" dirty="0">
                <a:solidFill>
                  <a:srgbClr val="666666"/>
                </a:solidFill>
                <a:effectLst/>
                <a:latin typeface="Arial" panose="020B0604020202020204" pitchFamily="34" charset="0"/>
              </a:rPr>
              <a:t>:</a:t>
            </a:r>
            <a:r>
              <a:rPr lang="en-US" sz="1400" b="1" i="0" dirty="0">
                <a:effectLst/>
                <a:latin typeface="Arial" panose="020B0604020202020204" pitchFamily="34" charset="0"/>
              </a:rPr>
              <a:t> This person </a:t>
            </a:r>
            <a:r>
              <a:rPr lang="en-US" sz="1400" b="1" dirty="0">
                <a:latin typeface="Arial" panose="020B0604020202020204" pitchFamily="34" charset="0"/>
              </a:rPr>
              <a:t>conducts the sprint/standup meetings and </a:t>
            </a:r>
            <a:r>
              <a:rPr lang="en-US" sz="1400" b="1" i="0" dirty="0">
                <a:effectLst/>
                <a:latin typeface="Arial" panose="020B0604020202020204" pitchFamily="34" charset="0"/>
              </a:rPr>
              <a:t>manages the process of how information is exchanged during the sprint</a:t>
            </a:r>
            <a:r>
              <a:rPr lang="en-US" sz="1400" b="1" dirty="0">
                <a:latin typeface="Arial" panose="020B0604020202020204" pitchFamily="34" charset="0"/>
              </a:rPr>
              <a:t> </a:t>
            </a:r>
            <a:r>
              <a:rPr lang="en-US" sz="1400" b="1" i="0" dirty="0">
                <a:effectLst/>
                <a:latin typeface="Arial" panose="020B0604020202020204" pitchFamily="34" charset="0"/>
              </a:rPr>
              <a:t>and helping the team stay on track by mediating problems and removing obstacles.</a:t>
            </a:r>
            <a:endParaRPr lang="en-IN" sz="1400" b="1" dirty="0"/>
          </a:p>
        </p:txBody>
      </p:sp>
      <p:sp>
        <p:nvSpPr>
          <p:cNvPr id="9" name="TextBox 8">
            <a:extLst>
              <a:ext uri="{FF2B5EF4-FFF2-40B4-BE49-F238E27FC236}">
                <a16:creationId xmlns:a16="http://schemas.microsoft.com/office/drawing/2014/main" id="{F5150403-D801-44C8-8D8F-0D5B928D5121}"/>
              </a:ext>
            </a:extLst>
          </p:cNvPr>
          <p:cNvSpPr txBox="1"/>
          <p:nvPr/>
        </p:nvSpPr>
        <p:spPr>
          <a:xfrm>
            <a:off x="1154097" y="3193206"/>
            <a:ext cx="6094520" cy="1015663"/>
          </a:xfrm>
          <a:prstGeom prst="rect">
            <a:avLst/>
          </a:prstGeom>
          <a:noFill/>
        </p:spPr>
        <p:txBody>
          <a:bodyPr wrap="square">
            <a:spAutoFit/>
          </a:bodyPr>
          <a:lstStyle/>
          <a:p>
            <a:r>
              <a:rPr lang="en-US" b="1" i="0" u="sng" dirty="0">
                <a:solidFill>
                  <a:schemeClr val="accent1">
                    <a:lumMod val="60000"/>
                    <a:lumOff val="40000"/>
                  </a:schemeClr>
                </a:solidFill>
                <a:effectLst/>
                <a:latin typeface="Arial" panose="020B0604020202020204" pitchFamily="34" charset="0"/>
              </a:rPr>
              <a:t>Scrum team: </a:t>
            </a:r>
            <a:r>
              <a:rPr lang="en-US" sz="1400" b="1" i="0" dirty="0">
                <a:effectLst/>
                <a:latin typeface="Arial" panose="020B0604020202020204" pitchFamily="34" charset="0"/>
              </a:rPr>
              <a:t>This group of people is responsible for executing the work. In addition to developers, the scrum team can contain testers, architects, designers. The team is </a:t>
            </a:r>
            <a:r>
              <a:rPr lang="en-US" sz="1400" b="0" i="0" dirty="0">
                <a:solidFill>
                  <a:srgbClr val="666666"/>
                </a:solidFill>
                <a:effectLst/>
                <a:latin typeface="Arial" panose="020B0604020202020204" pitchFamily="34" charset="0"/>
              </a:rPr>
              <a:t> </a:t>
            </a:r>
            <a:r>
              <a:rPr lang="en-US" sz="1400" b="1" i="0" dirty="0">
                <a:effectLst/>
                <a:latin typeface="Arial" panose="020B0604020202020204" pitchFamily="34" charset="0"/>
              </a:rPr>
              <a:t>responsible for collectively determining how to reach their goals.</a:t>
            </a:r>
            <a:endParaRPr lang="en-IN" sz="1400" b="1" dirty="0"/>
          </a:p>
        </p:txBody>
      </p:sp>
      <p:sp>
        <p:nvSpPr>
          <p:cNvPr id="11" name="TextBox 10">
            <a:extLst>
              <a:ext uri="{FF2B5EF4-FFF2-40B4-BE49-F238E27FC236}">
                <a16:creationId xmlns:a16="http://schemas.microsoft.com/office/drawing/2014/main" id="{AAEA1EBD-8EF9-4FCE-BDDE-3EB69C0D9370}"/>
              </a:ext>
            </a:extLst>
          </p:cNvPr>
          <p:cNvSpPr txBox="1"/>
          <p:nvPr/>
        </p:nvSpPr>
        <p:spPr>
          <a:xfrm>
            <a:off x="1154097" y="4304956"/>
            <a:ext cx="6094520" cy="2308324"/>
          </a:xfrm>
          <a:prstGeom prst="rect">
            <a:avLst/>
          </a:prstGeom>
          <a:noFill/>
        </p:spPr>
        <p:txBody>
          <a:bodyPr wrap="square">
            <a:spAutoFit/>
          </a:bodyPr>
          <a:lstStyle/>
          <a:p>
            <a:pPr algn="l"/>
            <a:r>
              <a:rPr lang="en-US" b="1" i="0" u="sng" dirty="0">
                <a:solidFill>
                  <a:schemeClr val="accent1">
                    <a:lumMod val="60000"/>
                    <a:lumOff val="40000"/>
                  </a:schemeClr>
                </a:solidFill>
                <a:effectLst/>
                <a:latin typeface="Arial" panose="020B0604020202020204" pitchFamily="34" charset="0"/>
              </a:rPr>
              <a:t>Scrum vs. Sprint</a:t>
            </a:r>
          </a:p>
          <a:p>
            <a:pPr algn="l"/>
            <a:r>
              <a:rPr lang="en-US" sz="1400" b="1" i="0" dirty="0">
                <a:effectLst/>
                <a:latin typeface="Arial" panose="020B0604020202020204" pitchFamily="34" charset="0"/>
              </a:rPr>
              <a:t>Scrum is the specific, framework used under the Agile umbrella to develop complex products. The term </a:t>
            </a:r>
            <a:r>
              <a:rPr lang="en-US" sz="1400" b="1" i="1" dirty="0">
                <a:effectLst/>
                <a:latin typeface="Arial" panose="020B0604020202020204" pitchFamily="34" charset="0"/>
              </a:rPr>
              <a:t>scrum</a:t>
            </a:r>
            <a:r>
              <a:rPr lang="en-US" sz="1400" b="1" i="0" dirty="0">
                <a:effectLst/>
                <a:latin typeface="Arial" panose="020B0604020202020204" pitchFamily="34" charset="0"/>
              </a:rPr>
              <a:t> is also used to describe the daily, standup meetings that occur during a sprint.</a:t>
            </a:r>
          </a:p>
          <a:p>
            <a:pPr algn="l"/>
            <a:endParaRPr lang="en-US" sz="1400" b="1" i="0" dirty="0">
              <a:effectLst/>
              <a:latin typeface="Arial" panose="020B0604020202020204" pitchFamily="34" charset="0"/>
            </a:endParaRPr>
          </a:p>
          <a:p>
            <a:pPr algn="l"/>
            <a:r>
              <a:rPr lang="en-US" sz="1400" b="1" i="0" dirty="0">
                <a:effectLst/>
                <a:latin typeface="Arial" panose="020B0604020202020204" pitchFamily="34" charset="0"/>
              </a:rPr>
              <a:t>Sprints are time-boxed periods of one week to one month, during which a product owner, scrum master, and scrum team work to complete a specific product addition. During a sprint, work is done to create new features based on the user stories and backlog. A new sprint starts immediately after the current sprint ends.</a:t>
            </a:r>
          </a:p>
        </p:txBody>
      </p:sp>
    </p:spTree>
    <p:extLst>
      <p:ext uri="{BB962C8B-B14F-4D97-AF65-F5344CB8AC3E}">
        <p14:creationId xmlns:p14="http://schemas.microsoft.com/office/powerpoint/2010/main" val="523911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276</TotalTime>
  <Words>937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   Introduction to Project Management and Agile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Project Management and JIRA </dc:title>
  <dc:creator>Kavitha</dc:creator>
  <cp:lastModifiedBy>Kavitha.krishnamurthy@outlook.com</cp:lastModifiedBy>
  <cp:revision>91</cp:revision>
  <dcterms:created xsi:type="dcterms:W3CDTF">2020-09-04T07:18:53Z</dcterms:created>
  <dcterms:modified xsi:type="dcterms:W3CDTF">2020-11-30T07:46:24Z</dcterms:modified>
</cp:coreProperties>
</file>