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85" r:id="rId2"/>
    <p:sldMasterId id="2147483703" r:id="rId3"/>
  </p:sldMasterIdLst>
  <p:notesMasterIdLst>
    <p:notesMasterId r:id="rId17"/>
  </p:notesMasterIdLst>
  <p:sldIdLst>
    <p:sldId id="256" r:id="rId4"/>
    <p:sldId id="257" r:id="rId5"/>
    <p:sldId id="258" r:id="rId6"/>
    <p:sldId id="259" r:id="rId7"/>
    <p:sldId id="260" r:id="rId8"/>
    <p:sldId id="261" r:id="rId9"/>
    <p:sldId id="262" r:id="rId10"/>
    <p:sldId id="269" r:id="rId11"/>
    <p:sldId id="263" r:id="rId12"/>
    <p:sldId id="264" r:id="rId13"/>
    <p:sldId id="265" r:id="rId14"/>
    <p:sldId id="270" r:id="rId15"/>
    <p:sldId id="268"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7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es%20PC\OneDrive\Desktop\employee_data.csv"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es%20PC\OneDrive\Desktop\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008282150571884"/>
          <c:y val="2.8782156694593667E-2"/>
          <c:w val="0.83679571027072941"/>
          <c:h val="0.90157000998990133"/>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E571-42D8-8566-DCD72D9B512B}"/>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E571-42D8-8566-DCD72D9B512B}"/>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E571-42D8-8566-DCD72D9B512B}"/>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E571-42D8-8566-DCD72D9B512B}"/>
            </c:ext>
          </c:extLst>
        </c:ser>
        <c:dLbls>
          <c:showLegendKey val="0"/>
          <c:showVal val="0"/>
          <c:showCatName val="0"/>
          <c:showSerName val="0"/>
          <c:showPercent val="0"/>
          <c:showBubbleSize val="0"/>
        </c:dLbls>
        <c:gapWidth val="219"/>
        <c:overlap val="-27"/>
        <c:axId val="101821504"/>
        <c:axId val="101820064"/>
      </c:barChart>
      <c:catAx>
        <c:axId val="10182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0064"/>
        <c:crosses val="autoZero"/>
        <c:auto val="1"/>
        <c:lblAlgn val="ctr"/>
        <c:lblOffset val="100"/>
        <c:noMultiLvlLbl val="0"/>
      </c:catAx>
      <c:valAx>
        <c:axId val="101820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1504"/>
        <c:crosses val="autoZero"/>
        <c:crossBetween val="between"/>
      </c:valAx>
      <c:spPr>
        <a:noFill/>
        <a:ln>
          <a:noFill/>
        </a:ln>
        <a:effectLst/>
      </c:spPr>
    </c:plotArea>
    <c:legend>
      <c:legendPos val="r"/>
      <c:layout>
        <c:manualLayout>
          <c:xMode val="edge"/>
          <c:yMode val="edge"/>
          <c:x val="0.80679591956738683"/>
          <c:y val="3.3182201196979051E-4"/>
          <c:w val="0.19320408043261317"/>
          <c:h val="0.2769487122370430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8"/>
  </c:pivotSource>
  <c:chart>
    <c:title>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14-D684-4FC1-AD86-B669D4FB8782}"/>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29-D684-4FC1-AD86-B669D4FB8782}"/>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3E-D684-4FC1-AD86-B669D4FB8782}"/>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53-D684-4FC1-AD86-B669D4FB8782}"/>
            </c:ext>
          </c:extLst>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1">
          <a:effectLst/>
          <a:latin typeface="Times New Roman" panose="02020603050405020304" pitchFamily="18" charset="0"/>
          <a:cs typeface="Times New Roman" panose="02020603050405020304" pitchFamily="18"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0.44123</cdr:x>
      <cdr:y>0.40117</cdr:y>
    </cdr:from>
    <cdr:to>
      <cdr:x>0.55877</cdr:x>
      <cdr:y>0.59883</cdr:y>
    </cdr:to>
    <cdr:sp macro="" textlink="">
      <cdr:nvSpPr>
        <cdr:cNvPr id="2" name="TextBox 1">
          <a:extLst xmlns:a="http://schemas.openxmlformats.org/drawingml/2006/main">
            <a:ext uri="{FF2B5EF4-FFF2-40B4-BE49-F238E27FC236}">
              <a16:creationId xmlns:a16="http://schemas.microsoft.com/office/drawing/2014/main" id="{6AE034D4-110A-1D0A-5FBC-73C1493C3756}"/>
            </a:ext>
          </a:extLst>
        </cdr:cNvPr>
        <cdr:cNvSpPr txBox="1"/>
      </cdr:nvSpPr>
      <cdr:spPr>
        <a:xfrm xmlns:a="http://schemas.openxmlformats.org/drawingml/2006/main">
          <a:off x="3432334" y="1855787"/>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052872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640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610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6900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666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0700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9984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271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481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7878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1541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26912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3880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814065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40649135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A9848A-DAEF-4AE5-AF2C-C88C90678BB4}"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5911506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A9848A-DAEF-4AE5-AF2C-C88C90678BB4}" type="datetimeFigureOut">
              <a:rPr lang="en-IN" smtClean="0"/>
              <a:t>04-09-2024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4476740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A9848A-DAEF-4AE5-AF2C-C88C90678BB4}" type="datetimeFigureOut">
              <a:rPr lang="en-IN" smtClean="0"/>
              <a:t>04-09-2024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1281737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9848A-DAEF-4AE5-AF2C-C88C90678BB4}" type="datetimeFigureOut">
              <a:rPr lang="en-IN" smtClean="0"/>
              <a:t>04-09-2024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9759085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A9848A-DAEF-4AE5-AF2C-C88C90678BB4}"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1249270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A9848A-DAEF-4AE5-AF2C-C88C90678BB4}"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446508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A9848A-DAEF-4AE5-AF2C-C88C90678BB4}"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0110472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83949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5850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16332439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19031403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A9848A-DAEF-4AE5-AF2C-C88C90678BB4}" type="datetimeFigureOut">
              <a:rPr lang="en-IN" smtClean="0"/>
              <a:t>04-09-2024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9456761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3A9848A-DAEF-4AE5-AF2C-C88C90678BB4}" type="datetimeFigureOut">
              <a:rPr lang="en-IN" smtClean="0"/>
              <a:t>04-09-2024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42922072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705277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5433973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13667263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8611929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6370419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A9848A-DAEF-4AE5-AF2C-C88C90678BB4}"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45361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8975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A9848A-DAEF-4AE5-AF2C-C88C90678BB4}" type="datetimeFigureOut">
              <a:rPr lang="en-IN" smtClean="0"/>
              <a:t>04-09-2024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40824194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A9848A-DAEF-4AE5-AF2C-C88C90678BB4}" type="datetimeFigureOut">
              <a:rPr lang="en-IN" smtClean="0"/>
              <a:t>04-09-2024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17657603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9848A-DAEF-4AE5-AF2C-C88C90678BB4}" type="datetimeFigureOut">
              <a:rPr lang="en-IN" smtClean="0"/>
              <a:t>04-09-2024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1759334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3A9848A-DAEF-4AE5-AF2C-C88C90678BB4}"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1062610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A9848A-DAEF-4AE5-AF2C-C88C90678BB4}"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1387583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11244660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285648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6691527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0486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876747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44978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28412082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A9848A-DAEF-4AE5-AF2C-C88C90678BB4}"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18455D-EAA6-41FF-B966-CEEEB8AD18FB}" type="slidenum">
              <a:rPr lang="en-IN" smtClean="0"/>
              <a:t>‹#›</a:t>
            </a:fld>
            <a:endParaRPr lang="en-IN"/>
          </a:p>
        </p:txBody>
      </p:sp>
    </p:spTree>
    <p:extLst>
      <p:ext uri="{BB962C8B-B14F-4D97-AF65-F5344CB8AC3E}">
        <p14:creationId xmlns:p14="http://schemas.microsoft.com/office/powerpoint/2010/main" val="352565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4384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559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249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221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7.jpe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theme" Target="../theme/theme3.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9/4/2024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2450945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3A9848A-DAEF-4AE5-AF2C-C88C90678BB4}" type="datetimeFigureOut">
              <a:rPr lang="en-IN" smtClean="0"/>
              <a:t>04-09-2024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A18455D-EAA6-41FF-B966-CEEEB8AD18FB}" type="slidenum">
              <a:rPr lang="en-IN" smtClean="0"/>
              <a:t>‹#›</a:t>
            </a:fld>
            <a:endParaRPr lang="en-IN"/>
          </a:p>
        </p:txBody>
      </p:sp>
    </p:spTree>
    <p:extLst>
      <p:ext uri="{BB962C8B-B14F-4D97-AF65-F5344CB8AC3E}">
        <p14:creationId xmlns:p14="http://schemas.microsoft.com/office/powerpoint/2010/main" val="129779724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A9848A-DAEF-4AE5-AF2C-C88C90678BB4}" type="datetimeFigureOut">
              <a:rPr lang="en-IN" smtClean="0"/>
              <a:t>04-09-2024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18455D-EAA6-41FF-B966-CEEEB8AD18FB}" type="slidenum">
              <a:rPr lang="en-IN" smtClean="0"/>
              <a:t>‹#›</a:t>
            </a:fld>
            <a:endParaRPr lang="en-IN"/>
          </a:p>
        </p:txBody>
      </p:sp>
    </p:spTree>
    <p:extLst>
      <p:ext uri="{BB962C8B-B14F-4D97-AF65-F5344CB8AC3E}">
        <p14:creationId xmlns:p14="http://schemas.microsoft.com/office/powerpoint/2010/main" val="368899331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05063" y="928792"/>
            <a:ext cx="13858875" cy="1832553"/>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
            </a:r>
            <a:br>
              <a:rPr lang="en-US" b="1" dirty="0">
                <a:solidFill>
                  <a:srgbClr val="0F0F0F"/>
                </a:solidFill>
                <a:latin typeface="Times New Roman" panose="02020603050405020304" pitchFamily="18" charset="0"/>
                <a:cs typeface="Times New Roman" panose="02020603050405020304" pitchFamily="18" charset="0"/>
              </a:rPr>
            </a:b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r>
              <a:rPr lang="en-US" sz="5400" b="1" i="0" dirty="0">
                <a:solidFill>
                  <a:srgbClr val="0F0F0F"/>
                </a:solidFill>
                <a:effectLst/>
                <a:latin typeface="Roboto" panose="020F0502020204030204" pitchFamily="2" charset="0"/>
              </a:rPr>
              <a:t/>
            </a:r>
            <a:br>
              <a:rPr lang="en-US" sz="5400" b="1" i="0" dirty="0">
                <a:solidFill>
                  <a:srgbClr val="0F0F0F"/>
                </a:solidFill>
                <a:effectLst/>
                <a:latin typeface="Roboto" panose="020F0502020204030204" pitchFamily="2" charset="0"/>
              </a:rPr>
            </a:br>
            <a:endParaRPr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105024" y="3314150"/>
            <a:ext cx="9060118" cy="1938992"/>
          </a:xfrm>
          <a:prstGeom prst="rect">
            <a:avLst/>
          </a:prstGeom>
          <a:noFill/>
        </p:spPr>
        <p:txBody>
          <a:bodyPr wrap="square" rtlCol="0">
            <a:spAutoFit/>
          </a:bodyPr>
          <a:lstStyle/>
          <a:p>
            <a:r>
              <a:rPr lang="en-US" sz="2400" dirty="0"/>
              <a:t>STUDENT </a:t>
            </a:r>
            <a:r>
              <a:rPr lang="en-US" sz="2400" dirty="0" smtClean="0"/>
              <a:t>NAME :  GOKUL . P</a:t>
            </a:r>
            <a:endParaRPr lang="en-US" sz="2400" dirty="0"/>
          </a:p>
          <a:p>
            <a:r>
              <a:rPr lang="en-US" sz="2400" dirty="0"/>
              <a:t>REGISTER NO      :  </a:t>
            </a:r>
            <a:r>
              <a:rPr lang="en-US" sz="2400" dirty="0" smtClean="0"/>
              <a:t>122201046 (asunm28522501).</a:t>
            </a:r>
            <a:endParaRPr lang="en-US" sz="2400" dirty="0"/>
          </a:p>
          <a:p>
            <a:r>
              <a:rPr lang="en-US" sz="2400" dirty="0"/>
              <a:t>DEPARTMENT     </a:t>
            </a:r>
            <a:r>
              <a:rPr lang="en-US" sz="2400" dirty="0" smtClean="0"/>
              <a:t> :   </a:t>
            </a:r>
            <a:r>
              <a:rPr lang="en-US" sz="2400" dirty="0" err="1" smtClean="0"/>
              <a:t>B.Com</a:t>
            </a:r>
            <a:r>
              <a:rPr lang="en-US" sz="2400" dirty="0" smtClean="0"/>
              <a:t>(Corporate </a:t>
            </a:r>
            <a:r>
              <a:rPr lang="en-US" sz="2400" dirty="0"/>
              <a:t>Secretaryship)</a:t>
            </a:r>
          </a:p>
          <a:p>
            <a:r>
              <a:rPr lang="en-US" sz="2400" dirty="0"/>
              <a:t>COLLEGE              :   SRIDEVI ARTS AND SCIENCE COLLEGE </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38200" y="6032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D9CEB2-36E1-0550-426B-2FAF97882044}"/>
              </a:ext>
            </a:extLst>
          </p:cNvPr>
          <p:cNvSpPr txBox="1"/>
          <p:nvPr/>
        </p:nvSpPr>
        <p:spPr>
          <a:xfrm>
            <a:off x="1145059" y="1775306"/>
            <a:ext cx="9372600" cy="3970318"/>
          </a:xfrm>
          <a:prstGeom prst="rect">
            <a:avLst/>
          </a:prstGeom>
          <a:noFill/>
        </p:spPr>
        <p:txBody>
          <a:bodyPr wrap="square" rtlCol="0">
            <a:spAutoFit/>
          </a:bodyPr>
          <a:lstStyle/>
          <a:p>
            <a:r>
              <a:rPr lang="en-US" sz="2800" b="1" dirty="0"/>
              <a:t>Data Collection:</a:t>
            </a:r>
            <a:r>
              <a:rPr lang="en-US" sz="2800" dirty="0"/>
              <a:t> Gather relevant data such as Employee ID, performance ratings, and demographics.</a:t>
            </a:r>
          </a:p>
          <a:p>
            <a:r>
              <a:rPr lang="en-US" sz="2800" b="1" dirty="0"/>
              <a:t>Feature Collection:</a:t>
            </a:r>
            <a:r>
              <a:rPr lang="en-US" sz="2800" dirty="0"/>
              <a:t> Include key features like performance levels and ratings to facilitate analysis.</a:t>
            </a:r>
          </a:p>
          <a:p>
            <a:r>
              <a:rPr lang="en-US" sz="2800" b="1" dirty="0"/>
              <a:t>Data Cleaning:</a:t>
            </a:r>
            <a:r>
              <a:rPr lang="en-US" sz="2800" dirty="0"/>
              <a:t> Ensure accuracy by correcting errors, removing duplicates, and handling missing values.</a:t>
            </a:r>
          </a:p>
          <a:p>
            <a:r>
              <a:rPr lang="en-US" sz="2800" b="1" dirty="0"/>
              <a:t>Performance Level:</a:t>
            </a:r>
            <a:r>
              <a:rPr lang="en-US" sz="2800" dirty="0"/>
              <a:t> Define performance categories (e.g., Excellent, Good) to assess and compare employee performance effectively.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41688" y="659127"/>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6581A72-91F3-7EC4-B275-05266637C5C5}"/>
              </a:ext>
            </a:extLst>
          </p:cNvPr>
          <p:cNvGraphicFramePr>
            <a:graphicFrameLocks/>
          </p:cNvGraphicFramePr>
          <p:nvPr>
            <p:extLst>
              <p:ext uri="{D42A27DB-BD31-4B8C-83A1-F6EECF244321}">
                <p14:modId xmlns:p14="http://schemas.microsoft.com/office/powerpoint/2010/main" val="2743658574"/>
              </p:ext>
            </p:extLst>
          </p:nvPr>
        </p:nvGraphicFramePr>
        <p:xfrm>
          <a:off x="755332" y="1038224"/>
          <a:ext cx="9455468" cy="56070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0C44-B877-8C12-AD58-9BAF0906C1E5}"/>
              </a:ext>
            </a:extLst>
          </p:cNvPr>
          <p:cNvSpPr>
            <a:spLocks noGrp="1"/>
          </p:cNvSpPr>
          <p:nvPr>
            <p:ph type="title"/>
          </p:nvPr>
        </p:nvSpPr>
        <p:spPr>
          <a:xfrm>
            <a:off x="-2209800" y="381000"/>
            <a:ext cx="9601196" cy="1303867"/>
          </a:xfrm>
        </p:spPr>
        <p:txBody>
          <a:bodyPr/>
          <a:lstStyle/>
          <a:p>
            <a:r>
              <a:rPr lang="en-US" dirty="0" smtClean="0"/>
              <a:t>RESULTS:</a:t>
            </a:r>
            <a:endParaRPr lang="en-IN" dirty="0"/>
          </a:p>
        </p:txBody>
      </p:sp>
      <p:graphicFrame>
        <p:nvGraphicFramePr>
          <p:cNvPr id="3" name="Chart 2">
            <a:extLst>
              <a:ext uri="{FF2B5EF4-FFF2-40B4-BE49-F238E27FC236}">
                <a16:creationId xmlns:a16="http://schemas.microsoft.com/office/drawing/2014/main" id="{DCEE5594-DAB5-0DB4-20B8-62B48AE0DB4D}"/>
              </a:ext>
            </a:extLst>
          </p:cNvPr>
          <p:cNvGraphicFramePr>
            <a:graphicFrameLocks/>
          </p:cNvGraphicFramePr>
          <p:nvPr>
            <p:extLst>
              <p:ext uri="{D42A27DB-BD31-4B8C-83A1-F6EECF244321}">
                <p14:modId xmlns:p14="http://schemas.microsoft.com/office/powerpoint/2010/main" val="1274230047"/>
              </p:ext>
            </p:extLst>
          </p:nvPr>
        </p:nvGraphicFramePr>
        <p:xfrm>
          <a:off x="2057400" y="1684867"/>
          <a:ext cx="7315200"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863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905000" y="228600"/>
            <a:ext cx="9601196" cy="1303867"/>
          </a:xfrm>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BC2A9E-D84F-BDA8-0CAA-5501BA78E9D9}"/>
              </a:ext>
            </a:extLst>
          </p:cNvPr>
          <p:cNvSpPr txBox="1"/>
          <p:nvPr/>
        </p:nvSpPr>
        <p:spPr>
          <a:xfrm>
            <a:off x="1600200" y="1676400"/>
            <a:ext cx="8625348" cy="4154984"/>
          </a:xfrm>
          <a:prstGeom prst="rect">
            <a:avLst/>
          </a:prstGeom>
          <a:noFill/>
        </p:spPr>
        <p:txBody>
          <a:bodyPr wrap="square">
            <a:spAutoFit/>
          </a:bodyPr>
          <a:lstStyle/>
          <a:p>
            <a:r>
              <a:rPr lang="en-US" sz="2400" dirty="0"/>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012505"/>
            <a:ext cx="5655691" cy="755335"/>
          </a:xfrm>
          <a:prstGeom prst="rect">
            <a:avLst/>
          </a:prstGeom>
        </p:spPr>
        <p:txBody>
          <a:bodyPr vert="horz" wrap="square" lIns="0" tIns="16510" rIns="0" bIns="0" rtlCol="0">
            <a:spAutoFit/>
          </a:bodyPr>
          <a:lstStyle/>
          <a:p>
            <a:pPr marL="12700">
              <a:lnSpc>
                <a:spcPct val="100000"/>
              </a:lnSpc>
              <a:spcBef>
                <a:spcPts val="130"/>
              </a:spcBef>
            </a:pPr>
            <a:r>
              <a:rPr sz="4800" b="1" spc="5" dirty="0"/>
              <a:t>PROJECT</a:t>
            </a:r>
            <a:r>
              <a:rPr sz="4800" b="1" spc="-85" dirty="0"/>
              <a:t> </a:t>
            </a:r>
            <a:r>
              <a:rPr sz="4800" b="1" spc="25" dirty="0"/>
              <a:t>TITLE</a:t>
            </a:r>
            <a:endParaRPr sz="4800" b="1" dirty="0"/>
          </a:p>
        </p:txBody>
      </p:sp>
      <p:sp>
        <p:nvSpPr>
          <p:cNvPr id="22" name="object 22"/>
          <p:cNvSpPr txBox="1">
            <a:spLocks noGrp="1"/>
          </p:cNvSpPr>
          <p:nvPr>
            <p:ph type="sldNum" sz="quarter" idx="4294967295"/>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1" y="2123271"/>
            <a:ext cx="9154857" cy="1446550"/>
          </a:xfrm>
          <a:prstGeom prst="rect">
            <a:avLst/>
          </a:prstGeom>
          <a:noFill/>
        </p:spPr>
        <p:txBody>
          <a:bodyPr wrap="square" rtlCol="0">
            <a:spAutoFit/>
          </a:bodyPr>
          <a:lstStyle/>
          <a:p>
            <a:pPr algn="ctr"/>
            <a:r>
              <a:rPr lang="en-US" sz="4400" b="1" dirty="0">
                <a:solidFill>
                  <a:srgbClr val="0F0F0F"/>
                </a:solidFill>
                <a:cs typeface="Times New Roman" panose="02020603050405020304" pitchFamily="18" charset="0"/>
              </a:rPr>
              <a:t>Employee Performance Analysis using Excel</a:t>
            </a:r>
            <a:endParaRPr lang="en-IN" sz="2800" dirty="0">
              <a:solidFill>
                <a:srgbClr val="7030A0"/>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503911"/>
            <a:ext cx="3070225" cy="690574"/>
          </a:xfrm>
          <a:prstGeom prst="rect">
            <a:avLst/>
          </a:prstGeom>
        </p:spPr>
        <p:txBody>
          <a:bodyPr vert="horz" wrap="square" lIns="0" tIns="13335" rIns="0" bIns="0" rtlCol="0">
            <a:spAutoFit/>
          </a:bodyPr>
          <a:lstStyle/>
          <a:p>
            <a:pPr marL="12700">
              <a:lnSpc>
                <a:spcPct val="100000"/>
              </a:lnSpc>
              <a:spcBef>
                <a:spcPts val="105"/>
              </a:spcBef>
            </a:pPr>
            <a:r>
              <a:rPr b="1" spc="25" dirty="0" smtClean="0"/>
              <a:t>A</a:t>
            </a:r>
            <a:r>
              <a:rPr b="1" spc="-5" dirty="0" smtClean="0"/>
              <a:t>G</a:t>
            </a:r>
            <a:r>
              <a:rPr b="1" spc="-35" dirty="0" smtClean="0"/>
              <a:t>E</a:t>
            </a:r>
            <a:r>
              <a:rPr b="1" spc="15" dirty="0" smtClean="0"/>
              <a:t>N</a:t>
            </a:r>
            <a:r>
              <a:rPr lang="en-US" b="1" spc="15" dirty="0" smtClean="0"/>
              <a:t>D</a:t>
            </a:r>
            <a:r>
              <a:rPr b="1" dirty="0" smtClean="0"/>
              <a:t>A</a:t>
            </a:r>
            <a:r>
              <a:rPr lang="en-US" b="1" dirty="0" smtClean="0"/>
              <a:t>:</a:t>
            </a:r>
            <a:endParaRPr b="1" dirty="0"/>
          </a:p>
        </p:txBody>
      </p:sp>
      <p:sp>
        <p:nvSpPr>
          <p:cNvPr id="22" name="object 22"/>
          <p:cNvSpPr txBox="1">
            <a:spLocks noGrp="1"/>
          </p:cNvSpPr>
          <p:nvPr>
            <p:ph type="sldNum" sz="quarter" idx="4294967295"/>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182064" y="1032807"/>
            <a:ext cx="5029200" cy="4401205"/>
          </a:xfrm>
          <a:prstGeom prst="rect">
            <a:avLst/>
          </a:prstGeom>
          <a:noFill/>
        </p:spPr>
        <p:txBody>
          <a:bodyPr wrap="square" rtlCol="0">
            <a:spAutoFit/>
          </a:bodyPr>
          <a:lstStyle/>
          <a:p>
            <a:pPr algn="l"/>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Problem Statement</a:t>
            </a:r>
          </a:p>
          <a:p>
            <a:pPr algn="l">
              <a:buFont typeface="+mj-lt"/>
              <a:buAutoNum type="arabicPeriod"/>
            </a:pPr>
            <a:r>
              <a:rPr lang="en-US" sz="2800" b="0" i="0" dirty="0">
                <a:solidFill>
                  <a:srgbClr val="0D0D0D"/>
                </a:solidFill>
                <a:effectLst/>
                <a:cs typeface="Times New Roman" panose="02020603050405020304" pitchFamily="18" charset="0"/>
              </a:rPr>
              <a:t>Project Overview</a:t>
            </a:r>
          </a:p>
          <a:p>
            <a:pPr algn="l">
              <a:buFont typeface="+mj-lt"/>
              <a:buAutoNum type="arabicPeriod"/>
            </a:pPr>
            <a:r>
              <a:rPr lang="en-US" sz="2800" b="0" i="0" dirty="0">
                <a:solidFill>
                  <a:srgbClr val="0D0D0D"/>
                </a:solidFill>
                <a:effectLst/>
                <a:cs typeface="Times New Roman" panose="02020603050405020304" pitchFamily="18" charset="0"/>
              </a:rPr>
              <a:t>End Users</a:t>
            </a:r>
          </a:p>
          <a:p>
            <a:pPr algn="l">
              <a:buFont typeface="+mj-lt"/>
              <a:buAutoNum type="arabicPeriod"/>
            </a:pPr>
            <a:r>
              <a:rPr lang="en-US" sz="2800" b="0" i="0" dirty="0">
                <a:solidFill>
                  <a:srgbClr val="0D0D0D"/>
                </a:solidFill>
                <a:effectLst/>
                <a:cs typeface="Times New Roman" panose="02020603050405020304" pitchFamily="18" charset="0"/>
              </a:rPr>
              <a:t>Our Solution and Proposition</a:t>
            </a:r>
          </a:p>
          <a:p>
            <a:pPr algn="l">
              <a:buFont typeface="+mj-lt"/>
              <a:buAutoNum type="arabicPeriod"/>
            </a:pPr>
            <a:r>
              <a:rPr lang="en-US" sz="2800" dirty="0">
                <a:solidFill>
                  <a:srgbClr val="0D0D0D"/>
                </a:solidFill>
                <a:cs typeface="Times New Roman" panose="02020603050405020304" pitchFamily="18" charset="0"/>
              </a:rPr>
              <a:t>Dataset Description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Modelling Approach</a:t>
            </a:r>
          </a:p>
          <a:p>
            <a:pPr algn="l">
              <a:buFont typeface="+mj-lt"/>
              <a:buAutoNum type="arabicPeriod"/>
            </a:pPr>
            <a:r>
              <a:rPr lang="en-US" sz="2800" b="0" i="0" dirty="0">
                <a:solidFill>
                  <a:srgbClr val="0D0D0D"/>
                </a:solidFill>
                <a:effectLst/>
                <a:cs typeface="Times New Roman" panose="02020603050405020304" pitchFamily="18" charset="0"/>
              </a:rPr>
              <a:t>Results and </a:t>
            </a:r>
            <a:r>
              <a:rPr lang="en-US" sz="2800" dirty="0">
                <a:solidFill>
                  <a:srgbClr val="0D0D0D"/>
                </a:solidFill>
                <a:cs typeface="Times New Roman" panose="02020603050405020304" pitchFamily="18" charset="0"/>
              </a:rPr>
              <a:t>Discussion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Conclusion</a:t>
            </a:r>
          </a:p>
          <a:p>
            <a:endParaRPr lang="en-IN" sz="28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709152"/>
            <a:ext cx="6481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lang="en-US" sz="4250" spc="2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a:t>
            </a:r>
            <a:r>
              <a:rPr lang="en-US" sz="4250" spc="10" dirty="0"/>
              <a:t>T</a:t>
            </a:r>
            <a:endParaRPr sz="4250" dirty="0"/>
          </a:p>
        </p:txBody>
      </p:sp>
      <p:sp>
        <p:nvSpPr>
          <p:cNvPr id="10" name="object 10"/>
          <p:cNvSpPr txBox="1">
            <a:spLocks noGrp="1"/>
          </p:cNvSpPr>
          <p:nvPr>
            <p:ph type="sldNum" sz="quarter" idx="4294967295"/>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501C5FF3-693A-D52B-6A14-DB9E82CAB894}"/>
              </a:ext>
            </a:extLst>
          </p:cNvPr>
          <p:cNvSpPr txBox="1"/>
          <p:nvPr/>
        </p:nvSpPr>
        <p:spPr>
          <a:xfrm>
            <a:off x="1266825" y="1531218"/>
            <a:ext cx="8543925" cy="4545732"/>
          </a:xfrm>
          <a:prstGeom prst="rect">
            <a:avLst/>
          </a:prstGeom>
          <a:noFill/>
        </p:spPr>
        <p:txBody>
          <a:bodyPr wrap="square">
            <a:spAutoFit/>
          </a:bodyPr>
          <a:lstStyle/>
          <a:p>
            <a:pPr>
              <a:lnSpc>
                <a:spcPct val="107000"/>
              </a:lnSpc>
              <a:spcAft>
                <a:spcPts val="800"/>
              </a:spcAft>
            </a:pPr>
            <a:r>
              <a:rPr lang="en-IN" sz="1900" b="1" u="sng" kern="100" dirty="0">
                <a:effectLst/>
                <a:ea typeface="Calibri" panose="020F0502020204030204" pitchFamily="34" charset="0"/>
                <a:cs typeface="Times New Roman" panose="02020603050405020304" pitchFamily="18" charset="0"/>
              </a:rPr>
              <a:t>Objective</a:t>
            </a:r>
            <a:r>
              <a:rPr lang="en-IN" sz="1900" b="1" kern="100" dirty="0">
                <a:effectLst/>
                <a:ea typeface="Calibri" panose="020F0502020204030204" pitchFamily="34" charset="0"/>
                <a:cs typeface="Times New Roman" panose="02020603050405020304" pitchFamily="18" charset="0"/>
              </a:rPr>
              <a:t>:     </a:t>
            </a:r>
            <a:endParaRPr lang="en-IN" sz="19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lang="en-IN" sz="1900" b="1" u="sng" kern="100" dirty="0">
                <a:cs typeface="Times New Roman" panose="02020603050405020304" pitchFamily="18" charset="0"/>
              </a:rPr>
              <a:t>Scope:     </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Organize and analyse performance data.</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Develop dashboards and reports.</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lang="en-IN" sz="1900" b="1" u="sng" kern="100" dirty="0">
                <a:cs typeface="Times New Roman" panose="02020603050405020304" pitchFamily="18" charset="0"/>
              </a:rPr>
              <a:t>Deliverables</a:t>
            </a:r>
            <a:r>
              <a:rPr lang="en-IN" sz="1900" b="1" kern="100" dirty="0">
                <a:effectLst/>
                <a:ea typeface="Calibri" panose="020F0502020204030204" pitchFamily="34" charset="0"/>
                <a:cs typeface="Times New Roman" panose="02020603050405020304" pitchFamily="18" charset="0"/>
              </a:rPr>
              <a:t>:     </a:t>
            </a:r>
            <a:endParaRPr lang="en-IN" sz="1900" kern="100" dirty="0">
              <a:effectLst/>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900" kern="100" dirty="0">
                <a:effectLst/>
                <a:ea typeface="Calibri" panose="020F0502020204030204" pitchFamily="34" charset="0"/>
                <a:cs typeface="Times New Roman" panose="02020603050405020304" pitchFamily="18" charset="0"/>
              </a:rPr>
              <a:t>    Excel workbook with analysis tools and visualizations.</a:t>
            </a:r>
          </a:p>
          <a:p>
            <a:pPr marL="342900" indent="-342900">
              <a:lnSpc>
                <a:spcPct val="107000"/>
              </a:lnSpc>
              <a:spcAft>
                <a:spcPts val="800"/>
              </a:spcAft>
              <a:buFont typeface="+mj-lt"/>
              <a:buAutoNum type="arabicPeriod"/>
            </a:pPr>
            <a:r>
              <a:rPr lang="en-IN" sz="1900" kern="100" dirty="0">
                <a:effectLst/>
                <a:ea typeface="Calibri" panose="020F0502020204030204" pitchFamily="34" charset="0"/>
                <a:cs typeface="Times New Roman" panose="02020603050405020304" pitchFamily="18" charset="0"/>
              </a:rPr>
              <a:t>    User guide.</a:t>
            </a: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 </a:t>
            </a:r>
            <a:r>
              <a:rPr lang="en-IN" sz="1900" b="1" u="sng" kern="100" dirty="0">
                <a:cs typeface="Times New Roman" panose="02020603050405020304" pitchFamily="18" charset="0"/>
              </a:rPr>
              <a:t>Success Criteria:     </a:t>
            </a: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Accurate, user   friendly tool that supports effective performance reviews.</a:t>
            </a:r>
            <a:endParaRPr lang="en-IN" sz="19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03366"/>
            <a:ext cx="5737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r>
              <a:rPr lang="en-US" sz="4250" spc="-20" dirty="0" smtClean="0"/>
              <a:t>:</a:t>
            </a:r>
            <a:endParaRPr sz="4250" dirty="0"/>
          </a:p>
        </p:txBody>
      </p:sp>
      <p:sp>
        <p:nvSpPr>
          <p:cNvPr id="10" name="object 10"/>
          <p:cNvSpPr txBox="1">
            <a:spLocks noGrp="1"/>
          </p:cNvSpPr>
          <p:nvPr>
            <p:ph type="sldNum" sz="quarter" idx="4294967295"/>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1664791"/>
            <a:ext cx="8239125" cy="4154984"/>
          </a:xfrm>
          <a:prstGeom prst="rect">
            <a:avLst/>
          </a:prstGeom>
          <a:noFill/>
        </p:spPr>
        <p:txBody>
          <a:bodyPr wrap="square" rtlCol="0">
            <a:spAutoFit/>
          </a:bodyPr>
          <a:lstStyle/>
          <a:p>
            <a:r>
              <a:rPr lang="en-US" sz="2400" dirty="0"/>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918214"/>
            <a:ext cx="5996623"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smtClean="0"/>
              <a:t>E</a:t>
            </a:r>
            <a:r>
              <a:rPr sz="3200" spc="30" dirty="0" smtClean="0"/>
              <a:t>N</a:t>
            </a:r>
            <a:r>
              <a:rPr sz="3200" spc="15" dirty="0" smtClean="0"/>
              <a:t>D</a:t>
            </a:r>
            <a:r>
              <a:rPr lang="en-US" sz="3200" spc="15" dirty="0" smtClean="0"/>
              <a:t> </a:t>
            </a:r>
            <a:r>
              <a:rPr sz="3200" dirty="0" smtClean="0"/>
              <a:t>U</a:t>
            </a:r>
            <a:r>
              <a:rPr sz="3200" spc="10" dirty="0" smtClean="0"/>
              <a:t>S</a:t>
            </a:r>
            <a:r>
              <a:rPr sz="3200" spc="-25" dirty="0" smtClean="0"/>
              <a:t>E</a:t>
            </a:r>
            <a:r>
              <a:rPr sz="3200" spc="-10" dirty="0" smtClean="0"/>
              <a:t>R</a:t>
            </a:r>
            <a:r>
              <a:rPr sz="3200" spc="5" dirty="0" smtClean="0"/>
              <a:t>S</a:t>
            </a:r>
            <a:r>
              <a:rPr sz="3200" spc="5" dirty="0"/>
              <a:t>?</a:t>
            </a:r>
            <a:endParaRPr sz="3200" dirty="0"/>
          </a:p>
        </p:txBody>
      </p:sp>
      <p:sp>
        <p:nvSpPr>
          <p:cNvPr id="8" name="object 8"/>
          <p:cNvSpPr txBox="1">
            <a:spLocks noGrp="1"/>
          </p:cNvSpPr>
          <p:nvPr>
            <p:ph type="sldNum" sz="quarter" idx="4294967295"/>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0124F1D4-6EA3-EAB4-A263-A75AE16A0A46}"/>
              </a:ext>
            </a:extLst>
          </p:cNvPr>
          <p:cNvSpPr txBox="1"/>
          <p:nvPr/>
        </p:nvSpPr>
        <p:spPr>
          <a:xfrm>
            <a:off x="1143000" y="2000045"/>
            <a:ext cx="9677399" cy="3046988"/>
          </a:xfrm>
          <a:prstGeom prst="rect">
            <a:avLst/>
          </a:prstGeom>
          <a:noFill/>
        </p:spPr>
        <p:txBody>
          <a:bodyPr wrap="square">
            <a:spAutoFit/>
          </a:bodyPr>
          <a:lstStyle/>
          <a:p>
            <a:r>
              <a:rPr lang="en-IN" sz="2400" dirty="0"/>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6399"/>
            <a:ext cx="10795635" cy="567463"/>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smtClean="0"/>
              <a:t>V</a:t>
            </a:r>
            <a:r>
              <a:rPr sz="3600" b="1" spc="-35" dirty="0" smtClean="0"/>
              <a:t>A</a:t>
            </a:r>
            <a:r>
              <a:rPr sz="3600" b="1" spc="25" dirty="0" smtClean="0"/>
              <a:t>LU</a:t>
            </a:r>
            <a:r>
              <a:rPr sz="3600" b="1" dirty="0" smtClean="0"/>
              <a:t>E</a:t>
            </a:r>
            <a:r>
              <a:rPr lang="en-US" sz="3600" b="1" dirty="0" smtClean="0"/>
              <a:t> </a:t>
            </a:r>
            <a:r>
              <a:rPr sz="3600" b="1" spc="-15" dirty="0" smtClean="0"/>
              <a:t>P</a:t>
            </a:r>
            <a:r>
              <a:rPr sz="3600" b="1" spc="-30" dirty="0" smtClean="0"/>
              <a:t>R</a:t>
            </a:r>
            <a:r>
              <a:rPr sz="3600" b="1" spc="10" dirty="0" smtClean="0"/>
              <a:t>O</a:t>
            </a:r>
            <a:r>
              <a:rPr sz="3600" b="1" spc="-15" dirty="0" smtClean="0"/>
              <a:t>P</a:t>
            </a:r>
            <a:r>
              <a:rPr sz="3600" b="1" spc="10" dirty="0" smtClean="0"/>
              <a:t>O</a:t>
            </a:r>
            <a:r>
              <a:rPr sz="3600" b="1" spc="25" dirty="0" smtClean="0"/>
              <a:t>S</a:t>
            </a:r>
            <a:r>
              <a:rPr sz="3600" b="1" spc="-30" dirty="0" smtClean="0"/>
              <a:t>I</a:t>
            </a:r>
            <a:r>
              <a:rPr sz="3600" b="1" spc="-35" dirty="0" smtClean="0"/>
              <a:t>T</a:t>
            </a:r>
            <a:r>
              <a:rPr sz="3600" b="1" spc="-30" dirty="0" smtClean="0"/>
              <a:t>I</a:t>
            </a:r>
            <a:r>
              <a:rPr sz="3600" b="1" spc="10" dirty="0" smtClean="0"/>
              <a:t>O</a:t>
            </a:r>
            <a:r>
              <a:rPr sz="3600" b="1" dirty="0" smtClean="0"/>
              <a:t>N</a:t>
            </a:r>
            <a:r>
              <a:rPr lang="en-US" sz="3600" b="1" dirty="0" smtClean="0"/>
              <a:t>:</a:t>
            </a:r>
            <a:endParaRPr sz="3600" b="1" dirty="0"/>
          </a:p>
        </p:txBody>
      </p:sp>
      <p:sp>
        <p:nvSpPr>
          <p:cNvPr id="9" name="object 9"/>
          <p:cNvSpPr txBox="1">
            <a:spLocks noGrp="1"/>
          </p:cNvSpPr>
          <p:nvPr>
            <p:ph type="sldNum" sz="quarter" idx="4294967295"/>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332CEB05-B70A-22AF-D3F4-10F7017F5FC9}"/>
              </a:ext>
            </a:extLst>
          </p:cNvPr>
          <p:cNvSpPr txBox="1"/>
          <p:nvPr/>
        </p:nvSpPr>
        <p:spPr>
          <a:xfrm>
            <a:off x="2819400" y="1510789"/>
            <a:ext cx="8610600" cy="4524315"/>
          </a:xfrm>
          <a:prstGeom prst="rect">
            <a:avLst/>
          </a:prstGeom>
          <a:noFill/>
        </p:spPr>
        <p:txBody>
          <a:bodyPr wrap="square">
            <a:spAutoFit/>
          </a:bodyPr>
          <a:lstStyle/>
          <a:p>
            <a:pPr marL="285750" indent="-285750">
              <a:buFont typeface="Wingdings" panose="05000000000000000000" pitchFamily="2" charset="2"/>
              <a:buChar char="§"/>
            </a:pPr>
            <a:r>
              <a:rPr lang="en-US" sz="2400" b="1" dirty="0">
                <a:cs typeface="Times New Roman" panose="02020603050405020304" pitchFamily="18" charset="0"/>
              </a:rPr>
              <a:t>Data-Driven Insights</a:t>
            </a:r>
            <a:r>
              <a:rPr lang="en-US" sz="2400" dirty="0">
                <a:cs typeface="Times New Roman" panose="02020603050405020304" pitchFamily="18" charset="0"/>
              </a:rPr>
              <a:t>: Enables managers to make informed decisions based on accurate, real-lime performance data.</a:t>
            </a:r>
          </a:p>
          <a:p>
            <a:pPr marL="285750" indent="-285750">
              <a:buFont typeface="Wingdings" panose="05000000000000000000" pitchFamily="2" charset="2"/>
              <a:buChar char="§"/>
            </a:pPr>
            <a:r>
              <a:rPr lang="en-US" sz="2400" b="1" dirty="0">
                <a:cs typeface="Times New Roman" panose="02020603050405020304" pitchFamily="18" charset="0"/>
              </a:rPr>
              <a:t>Improved Efficiency</a:t>
            </a:r>
            <a:r>
              <a:rPr lang="en-US" sz="2400" dirty="0">
                <a:cs typeface="Times New Roman" panose="02020603050405020304" pitchFamily="18" charset="0"/>
              </a:rPr>
              <a:t>, Automates the data collection and analysis process, saving time and reducing manual errors</a:t>
            </a:r>
          </a:p>
          <a:p>
            <a:pPr marL="285750" indent="-285750">
              <a:buFont typeface="Wingdings" panose="05000000000000000000" pitchFamily="2" charset="2"/>
              <a:buChar char="§"/>
            </a:pPr>
            <a:r>
              <a:rPr lang="en-US" sz="2400" b="1" dirty="0">
                <a:cs typeface="Times New Roman" panose="02020603050405020304" pitchFamily="18" charset="0"/>
              </a:rPr>
              <a:t>Enhanced Employee Developmen</a:t>
            </a:r>
            <a:r>
              <a:rPr lang="en-US" sz="2400" dirty="0">
                <a:cs typeface="Times New Roman" panose="02020603050405020304" pitchFamily="18" charset="0"/>
              </a:rPr>
              <a:t>t: Identifies training needs and development opportunities, leading to a more skilled workforce.</a:t>
            </a:r>
          </a:p>
          <a:p>
            <a:pPr marL="285750" indent="-285750">
              <a:buFont typeface="Wingdings" panose="05000000000000000000" pitchFamily="2" charset="2"/>
              <a:buChar char="§"/>
            </a:pPr>
            <a:r>
              <a:rPr lang="en-US" sz="2400" b="1" dirty="0">
                <a:cs typeface="Times New Roman" panose="02020603050405020304" pitchFamily="18" charset="0"/>
              </a:rPr>
              <a:t>Better Performance Management</a:t>
            </a:r>
            <a:r>
              <a:rPr lang="en-US" sz="2400" dirty="0">
                <a:cs typeface="Times New Roman" panose="02020603050405020304" pitchFamily="18" charset="0"/>
              </a:rPr>
              <a:t>: Helps in recognizing top performers and addressing underperformance, ultimately Improving overall</a:t>
            </a:r>
          </a:p>
          <a:p>
            <a:r>
              <a:rPr lang="en-US" sz="2400" dirty="0">
                <a:cs typeface="Times New Roman" panose="02020603050405020304" pitchFamily="18" charset="0"/>
              </a:rPr>
              <a:t>       productivity.</a:t>
            </a:r>
          </a:p>
          <a:p>
            <a:pPr marL="285750" indent="-285750">
              <a:buFont typeface="Wingdings" panose="05000000000000000000" pitchFamily="2" charset="2"/>
              <a:buChar char="§"/>
            </a:pPr>
            <a:r>
              <a:rPr lang="en-US" sz="2400" dirty="0">
                <a:cs typeface="Times New Roman" panose="02020603050405020304" pitchFamily="18" charset="0"/>
              </a:rPr>
              <a:t> </a:t>
            </a:r>
            <a:r>
              <a:rPr lang="en-US" sz="2400" b="1" dirty="0">
                <a:cs typeface="Times New Roman" panose="02020603050405020304" pitchFamily="18" charset="0"/>
              </a:rPr>
              <a:t>Cost-Effective Solution</a:t>
            </a:r>
            <a:r>
              <a:rPr lang="en-US" sz="2400" dirty="0">
                <a:cs typeface="Times New Roman" panose="02020603050405020304" pitchFamily="18" charset="0"/>
              </a:rPr>
              <a:t>: Leverages the widely accessible Excel platform, avoiding the need for expensive software or tools.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600200" y="152400"/>
            <a:ext cx="9601196" cy="1303867"/>
          </a:xfrm>
        </p:spPr>
        <p:txBody>
          <a:bodyPr>
            <a:normAutofit/>
          </a:bodyPr>
          <a:lstStyle/>
          <a:p>
            <a:r>
              <a:rPr lang="en-IN" sz="4000" b="1" dirty="0"/>
              <a:t>Dataset </a:t>
            </a:r>
            <a:r>
              <a:rPr lang="en-IN" sz="4000" b="1" dirty="0" smtClean="0"/>
              <a:t>Description:</a:t>
            </a:r>
            <a:endParaRPr lang="en-IN" sz="4000" b="1" dirty="0"/>
          </a:p>
        </p:txBody>
      </p:sp>
      <p:sp>
        <p:nvSpPr>
          <p:cNvPr id="4" name="TextBox 3">
            <a:extLst>
              <a:ext uri="{FF2B5EF4-FFF2-40B4-BE49-F238E27FC236}">
                <a16:creationId xmlns:a16="http://schemas.microsoft.com/office/drawing/2014/main" id="{9576619B-9D71-BBDD-7E99-74ACC6FB173A}"/>
              </a:ext>
            </a:extLst>
          </p:cNvPr>
          <p:cNvSpPr txBox="1"/>
          <p:nvPr/>
        </p:nvSpPr>
        <p:spPr>
          <a:xfrm>
            <a:off x="685800" y="609600"/>
            <a:ext cx="11887200" cy="5632311"/>
          </a:xfrm>
          <a:prstGeom prst="rect">
            <a:avLst/>
          </a:prstGeom>
          <a:noFill/>
        </p:spPr>
        <p:txBody>
          <a:bodyPr wrap="square">
            <a:spAutoFit/>
          </a:bodyPr>
          <a:lstStyle/>
          <a:p>
            <a:endParaRPr lang="en-US" sz="2400" dirty="0">
              <a:latin typeface="Calibri body"/>
              <a:cs typeface="Times New Roman" panose="02020603050405020304" pitchFamily="18" charset="0"/>
            </a:endParaRPr>
          </a:p>
          <a:p>
            <a:endParaRPr lang="en-US" sz="2400" b="1" dirty="0">
              <a:cs typeface="Times New Roman" panose="02020603050405020304" pitchFamily="18" charset="0"/>
            </a:endParaRPr>
          </a:p>
          <a:p>
            <a:r>
              <a:rPr lang="en-US" sz="2400" dirty="0" smtClean="0">
                <a:cs typeface="Times New Roman" panose="02020603050405020304" pitchFamily="18" charset="0"/>
              </a:rPr>
              <a:t>1</a:t>
            </a:r>
            <a:r>
              <a:rPr lang="en-US" sz="2400" dirty="0">
                <a:cs typeface="Times New Roman" panose="02020603050405020304" pitchFamily="18" charset="0"/>
              </a:rPr>
              <a:t>. Employee ID: Unique identifier for each employee in the organization.</a:t>
            </a:r>
          </a:p>
          <a:p>
            <a:r>
              <a:rPr lang="en-US" sz="2400" dirty="0">
                <a:cs typeface="Times New Roman" panose="02020603050405020304" pitchFamily="18" charset="0"/>
              </a:rPr>
              <a:t>2.First Name: The first name of the employee.</a:t>
            </a:r>
          </a:p>
          <a:p>
            <a:r>
              <a:rPr lang="en-US" sz="2400" dirty="0">
                <a:cs typeface="Times New Roman" panose="02020603050405020304" pitchFamily="18" charset="0"/>
              </a:rPr>
              <a:t>3. Last Name: The last name of the employee.</a:t>
            </a:r>
          </a:p>
          <a:p>
            <a:r>
              <a:rPr lang="en-US" sz="2400" dirty="0">
                <a:cs typeface="Times New Roman" panose="02020603050405020304" pitchFamily="18" charset="0"/>
              </a:rPr>
              <a:t>4.Email: The address. associated with the employee's communication within the organization.</a:t>
            </a:r>
          </a:p>
          <a:p>
            <a:r>
              <a:rPr lang="en-US" sz="2400" dirty="0">
                <a:cs typeface="Times New Roman" panose="02020603050405020304" pitchFamily="18" charset="0"/>
              </a:rPr>
              <a:t>5. Business Unit: specific business unit or department to which the employer belongs.</a:t>
            </a:r>
          </a:p>
          <a:p>
            <a:r>
              <a:rPr lang="en-US" sz="2400" dirty="0">
                <a:cs typeface="Times New Roman" panose="02020603050405020304" pitchFamily="18" charset="0"/>
              </a:rPr>
              <a:t>6.State: The state or region where the employee is located.</a:t>
            </a:r>
          </a:p>
          <a:p>
            <a:r>
              <a:rPr lang="en-US" sz="2400" dirty="0">
                <a:cs typeface="Times New Roman" panose="02020603050405020304" pitchFamily="18" charset="0"/>
              </a:rPr>
              <a:t>7.Job Function: A brief description of the employee's primary job function or role.</a:t>
            </a:r>
          </a:p>
          <a:p>
            <a:r>
              <a:rPr lang="en-US" sz="2400" dirty="0">
                <a:cs typeface="Times New Roman" panose="02020603050405020304" pitchFamily="18" charset="0"/>
              </a:rPr>
              <a:t>8.Gender: A code representing Die gender of the employee (e.g.. M for Male, I for Female</a:t>
            </a:r>
            <a:r>
              <a:rPr lang="en-US" sz="2400" dirty="0" smtClean="0">
                <a:cs typeface="Times New Roman" panose="02020603050405020304" pitchFamily="18" charset="0"/>
              </a:rPr>
              <a:t>,</a:t>
            </a:r>
          </a:p>
          <a:p>
            <a:r>
              <a:rPr lang="en-US" sz="2400" dirty="0" smtClean="0">
                <a:cs typeface="Times New Roman" panose="02020603050405020304" pitchFamily="18" charset="0"/>
              </a:rPr>
              <a:t> </a:t>
            </a:r>
            <a:r>
              <a:rPr lang="en-US" sz="2400" dirty="0">
                <a:cs typeface="Times New Roman" panose="02020603050405020304" pitchFamily="18" charset="0"/>
              </a:rPr>
              <a:t>N for Non-binary.</a:t>
            </a:r>
          </a:p>
          <a:p>
            <a:r>
              <a:rPr lang="en-US" sz="2400" dirty="0">
                <a:cs typeface="Times New Roman" panose="02020603050405020304" pitchFamily="18" charset="0"/>
              </a:rPr>
              <a:t>9.Performance Score: A score indicating the employee's performance level (e.g., Excellent, Satisfactory, Needs Improvement).</a:t>
            </a:r>
          </a:p>
          <a:p>
            <a:r>
              <a:rPr lang="en-US" sz="2400" dirty="0">
                <a:cs typeface="Times New Roman" panose="02020603050405020304" pitchFamily="18" charset="0"/>
              </a:rPr>
              <a:t>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7A97C11C-2DB1-95A5-34BA-DCA89C8027EB}"/>
              </a:ext>
            </a:extLst>
          </p:cNvPr>
          <p:cNvSpPr txBox="1"/>
          <p:nvPr/>
        </p:nvSpPr>
        <p:spPr>
          <a:xfrm>
            <a:off x="2819400" y="1946255"/>
            <a:ext cx="6105832" cy="3416320"/>
          </a:xfrm>
          <a:prstGeom prst="rect">
            <a:avLst/>
          </a:prstGeom>
          <a:noFill/>
        </p:spPr>
        <p:txBody>
          <a:bodyPr wrap="square">
            <a:spAutoFit/>
          </a:bodyPr>
          <a:lstStyle/>
          <a:p>
            <a:r>
              <a:rPr lang="en-IN" sz="2400" b="1" dirty="0"/>
              <a:t>Predictive Analytics:</a:t>
            </a:r>
            <a:r>
              <a:rPr lang="en-IN" sz="2400" dirty="0"/>
              <a:t> Integrating predictive models. to forecast future performance trends based on historical data, giving managers a proactive approach to workforce planning.</a:t>
            </a:r>
          </a:p>
          <a:p>
            <a:endParaRPr lang="en-IN" sz="2400" dirty="0"/>
          </a:p>
          <a:p>
            <a:r>
              <a:rPr lang="en-IN" sz="2400" b="1" dirty="0"/>
              <a:t>Automated Alerts: </a:t>
            </a:r>
            <a:r>
              <a:rPr lang="en-IN" sz="2400" dirty="0"/>
              <a:t>The tool can be set up to send automated alerts for critical performance issues. ensuring that managers are immediately notified when attention is needed.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sandiya nandhini</Template>
  <TotalTime>370</TotalTime>
  <Words>848</Words>
  <Application>Microsoft Office PowerPoint</Application>
  <PresentationFormat>Widescreen</PresentationFormat>
  <Paragraphs>83</Paragraphs>
  <Slides>13</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Arial</vt:lpstr>
      <vt:lpstr>Calibri</vt:lpstr>
      <vt:lpstr>Calibri body</vt:lpstr>
      <vt:lpstr>Century Gothic</vt:lpstr>
      <vt:lpstr>Garamond</vt:lpstr>
      <vt:lpstr>Roboto</vt:lpstr>
      <vt:lpstr>Times New Roman</vt:lpstr>
      <vt:lpstr>Trebuchet MS</vt:lpstr>
      <vt:lpstr>Wingdings</vt:lpstr>
      <vt:lpstr>Wingdings 3</vt:lpstr>
      <vt:lpstr>Organic</vt:lpstr>
      <vt:lpstr>Ion Boardroom</vt:lpstr>
      <vt:lpstr>Facet</vt:lpstr>
      <vt:lpstr> 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Student</cp:lastModifiedBy>
  <cp:revision>18</cp:revision>
  <dcterms:created xsi:type="dcterms:W3CDTF">2024-03-29T15:07:22Z</dcterms:created>
  <dcterms:modified xsi:type="dcterms:W3CDTF">2024-09-04T12:44:50Z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