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5"/>
    <p:sldMasterId id="2147483674" r:id="rId6"/>
    <p:sldMasterId id="214748367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755691-19DB-4B1C-AFCC-4E4FF071FE94}">
  <a:tblStyle styleId="{F6755691-19DB-4B1C-AFCC-4E4FF071FE9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834781c0d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8834781c0d_1_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834781c0d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834781c0d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834781c0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8834781c0d_1_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834781bc7_0_4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8834781bc7_0_44: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834781c0d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8834781c0d_1_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834781bc7_0_8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8834781bc7_0_86: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834781c0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8834781c0d_1_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834781c0d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8834781c0d_1_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834781c0d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8834781c0d_1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834781c0d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834781c0d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1" name="Google Shape;61;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457200" y="1610179"/>
            <a:ext cx="8229600" cy="2984444"/>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7"/>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4" name="Google Shape;74;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8"/>
          <p:cNvSpPr txBox="1"/>
          <p:nvPr>
            <p:ph idx="1" type="body"/>
          </p:nvPr>
        </p:nvSpPr>
        <p:spPr>
          <a:xfrm>
            <a:off x="457200" y="1451426"/>
            <a:ext cx="4038600" cy="317339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9" name="Google Shape;79;p18"/>
          <p:cNvSpPr txBox="1"/>
          <p:nvPr>
            <p:ph idx="2" type="body"/>
          </p:nvPr>
        </p:nvSpPr>
        <p:spPr>
          <a:xfrm>
            <a:off x="4648200" y="1451426"/>
            <a:ext cx="4038600" cy="317339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0" name="Google Shape;80;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19"/>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9"/>
          <p:cNvSpPr txBox="1"/>
          <p:nvPr>
            <p:ph idx="1" type="body"/>
          </p:nvPr>
        </p:nvSpPr>
        <p:spPr>
          <a:xfrm>
            <a:off x="457199" y="1397255"/>
            <a:ext cx="4040188" cy="43620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5" name="Google Shape;85;p19"/>
          <p:cNvSpPr txBox="1"/>
          <p:nvPr>
            <p:ph idx="2" type="body"/>
          </p:nvPr>
        </p:nvSpPr>
        <p:spPr>
          <a:xfrm>
            <a:off x="457199" y="1989969"/>
            <a:ext cx="4040188" cy="269406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6" name="Google Shape;86;p19"/>
          <p:cNvSpPr txBox="1"/>
          <p:nvPr>
            <p:ph idx="3" type="body"/>
          </p:nvPr>
        </p:nvSpPr>
        <p:spPr>
          <a:xfrm>
            <a:off x="4645025" y="1397255"/>
            <a:ext cx="4041775" cy="43620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7" name="Google Shape;87;p19"/>
          <p:cNvSpPr txBox="1"/>
          <p:nvPr>
            <p:ph idx="4" type="body"/>
          </p:nvPr>
        </p:nvSpPr>
        <p:spPr>
          <a:xfrm>
            <a:off x="4645025" y="1989969"/>
            <a:ext cx="4041775" cy="269406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8" name="Google Shape;88;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20"/>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4" name="Shape 94"/>
        <p:cNvGrpSpPr/>
        <p:nvPr/>
      </p:nvGrpSpPr>
      <p:grpSpPr>
        <a:xfrm>
          <a:off x="0" y="0"/>
          <a:ext cx="0" cy="0"/>
          <a:chOff x="0" y="0"/>
          <a:chExt cx="0" cy="0"/>
        </a:xfrm>
      </p:grpSpPr>
      <p:sp>
        <p:nvSpPr>
          <p:cNvPr id="95" name="Google Shape;95;p21"/>
          <p:cNvSpPr txBox="1"/>
          <p:nvPr>
            <p:ph type="title"/>
          </p:nvPr>
        </p:nvSpPr>
        <p:spPr>
          <a:xfrm>
            <a:off x="457200" y="679122"/>
            <a:ext cx="3008313" cy="7773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1"/>
          <p:cNvSpPr txBox="1"/>
          <p:nvPr>
            <p:ph idx="1" type="body"/>
          </p:nvPr>
        </p:nvSpPr>
        <p:spPr>
          <a:xfrm>
            <a:off x="3575050" y="679122"/>
            <a:ext cx="5111750" cy="3915501"/>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7" name="Google Shape;97;p21"/>
          <p:cNvSpPr txBox="1"/>
          <p:nvPr>
            <p:ph idx="2" type="body"/>
          </p:nvPr>
        </p:nvSpPr>
        <p:spPr>
          <a:xfrm>
            <a:off x="457201" y="1609519"/>
            <a:ext cx="3008313" cy="298510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8" name="Google Shape;98;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22"/>
          <p:cNvSpPr txBox="1"/>
          <p:nvPr>
            <p:ph type="title"/>
          </p:nvPr>
        </p:nvSpPr>
        <p:spPr>
          <a:xfrm>
            <a:off x="1792288" y="3858517"/>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2"/>
          <p:cNvSpPr/>
          <p:nvPr>
            <p:ph idx="2" type="pic"/>
          </p:nvPr>
        </p:nvSpPr>
        <p:spPr>
          <a:xfrm>
            <a:off x="1792288" y="717648"/>
            <a:ext cx="5486400" cy="3086100"/>
          </a:xfrm>
          <a:prstGeom prst="rect">
            <a:avLst/>
          </a:prstGeom>
          <a:noFill/>
          <a:ln>
            <a:noFill/>
          </a:ln>
        </p:spPr>
      </p:sp>
      <p:sp>
        <p:nvSpPr>
          <p:cNvPr id="103" name="Google Shape;103;p22"/>
          <p:cNvSpPr txBox="1"/>
          <p:nvPr>
            <p:ph idx="1" type="body"/>
          </p:nvPr>
        </p:nvSpPr>
        <p:spPr>
          <a:xfrm>
            <a:off x="1792288" y="4283570"/>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24"/>
          <p:cNvSpPr txBox="1"/>
          <p:nvPr>
            <p:ph type="title"/>
          </p:nvPr>
        </p:nvSpPr>
        <p:spPr>
          <a:xfrm>
            <a:off x="535940" y="668019"/>
            <a:ext cx="3921000" cy="635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000">
                <a:solidFill>
                  <a:schemeClr val="dk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24"/>
          <p:cNvSpPr txBox="1"/>
          <p:nvPr>
            <p:ph idx="1" type="body"/>
          </p:nvPr>
        </p:nvSpPr>
        <p:spPr>
          <a:xfrm>
            <a:off x="535940" y="1605788"/>
            <a:ext cx="7898100" cy="28512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sz="1800">
                <a:solidFill>
                  <a:schemeClr val="dk1"/>
                </a:solidFill>
                <a:latin typeface="Calibri"/>
                <a:ea typeface="Calibri"/>
                <a:cs typeface="Calibri"/>
                <a:sym typeface="Calibri"/>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16" name="Google Shape;116;p2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2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8" name="Google Shape;118;p24"/>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9" name="Shape 119"/>
        <p:cNvGrpSpPr/>
        <p:nvPr/>
      </p:nvGrpSpPr>
      <p:grpSpPr>
        <a:xfrm>
          <a:off x="0" y="0"/>
          <a:ext cx="0" cy="0"/>
          <a:chOff x="0" y="0"/>
          <a:chExt cx="0" cy="0"/>
        </a:xfrm>
      </p:grpSpPr>
      <p:sp>
        <p:nvSpPr>
          <p:cNvPr id="120" name="Google Shape;120;p25"/>
          <p:cNvSpPr txBox="1"/>
          <p:nvPr>
            <p:ph type="title"/>
          </p:nvPr>
        </p:nvSpPr>
        <p:spPr>
          <a:xfrm>
            <a:off x="535940" y="668019"/>
            <a:ext cx="3921000" cy="635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000">
                <a:solidFill>
                  <a:schemeClr val="dk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2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3" name="Google Shape;123;p25"/>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4" name="Shape 124"/>
        <p:cNvGrpSpPr/>
        <p:nvPr/>
      </p:nvGrpSpPr>
      <p:grpSpPr>
        <a:xfrm>
          <a:off x="0" y="0"/>
          <a:ext cx="0" cy="0"/>
          <a:chOff x="0" y="0"/>
          <a:chExt cx="0" cy="0"/>
        </a:xfrm>
      </p:grpSpPr>
      <p:sp>
        <p:nvSpPr>
          <p:cNvPr id="125" name="Google Shape;125;p26"/>
          <p:cNvSpPr txBox="1"/>
          <p:nvPr>
            <p:ph type="ctrTitle"/>
          </p:nvPr>
        </p:nvSpPr>
        <p:spPr>
          <a:xfrm>
            <a:off x="685800" y="1594485"/>
            <a:ext cx="7772400" cy="1080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000">
                <a:solidFill>
                  <a:schemeClr val="dk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26"/>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1800">
                <a:solidFill>
                  <a:schemeClr val="dk1"/>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8" name="Google Shape;128;p2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26"/>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30" name="Shape 130"/>
        <p:cNvGrpSpPr/>
        <p:nvPr/>
      </p:nvGrpSpPr>
      <p:grpSpPr>
        <a:xfrm>
          <a:off x="0" y="0"/>
          <a:ext cx="0" cy="0"/>
          <a:chOff x="0" y="0"/>
          <a:chExt cx="0" cy="0"/>
        </a:xfrm>
      </p:grpSpPr>
      <p:sp>
        <p:nvSpPr>
          <p:cNvPr id="131" name="Google Shape;131;p27"/>
          <p:cNvSpPr txBox="1"/>
          <p:nvPr>
            <p:ph type="title"/>
          </p:nvPr>
        </p:nvSpPr>
        <p:spPr>
          <a:xfrm>
            <a:off x="535940" y="668019"/>
            <a:ext cx="3921000" cy="635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000">
                <a:solidFill>
                  <a:schemeClr val="dk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2" name="Google Shape;132;p27"/>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3" name="Google Shape;133;p27"/>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4" name="Google Shape;134;p2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p2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 name="Google Shape;136;p27"/>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7" name="Shape 137"/>
        <p:cNvGrpSpPr/>
        <p:nvPr/>
      </p:nvGrpSpPr>
      <p:grpSpPr>
        <a:xfrm>
          <a:off x="0" y="0"/>
          <a:ext cx="0" cy="0"/>
          <a:chOff x="0" y="0"/>
          <a:chExt cx="0" cy="0"/>
        </a:xfrm>
      </p:grpSpPr>
      <p:sp>
        <p:nvSpPr>
          <p:cNvPr id="138" name="Google Shape;138;p2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p2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28"/>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theme" Target="../theme/theme1.xml"/><Relationship Id="rId12" Type="http://schemas.openxmlformats.org/officeDocument/2006/relationships/slideLayout" Target="../slideLayouts/slideLayout20.xml"/><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slideLayout" Target="../slideLayouts/slideLayout12.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slideLayout" Target="../slideLayouts/slideLayout21.xml"/><Relationship Id="rId9" Type="http://schemas.openxmlformats.org/officeDocument/2006/relationships/theme" Target="../theme/theme2.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610179"/>
            <a:ext cx="8229600" cy="2984444"/>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descr="MD-flag-background-ppt.png" id="55" name="Google Shape;55;p13"/>
          <p:cNvPicPr preferRelativeResize="0"/>
          <p:nvPr/>
        </p:nvPicPr>
        <p:blipFill rotWithShape="1">
          <a:blip r:embed="rId1">
            <a:alphaModFix/>
          </a:blip>
          <a:srcRect b="0" l="0" r="0" t="0"/>
          <a:stretch/>
        </p:blipFill>
        <p:spPr>
          <a:xfrm>
            <a:off x="0" y="0"/>
            <a:ext cx="9143999" cy="571500"/>
          </a:xfrm>
          <a:prstGeom prst="rect">
            <a:avLst/>
          </a:prstGeom>
          <a:noFill/>
          <a:ln>
            <a:noFill/>
          </a:ln>
        </p:spPr>
      </p:pic>
      <p:pic>
        <p:nvPicPr>
          <p:cNvPr descr="UMBC-primary-logo-CMYK-on-black.png" id="56" name="Google Shape;56;p13"/>
          <p:cNvPicPr preferRelativeResize="0"/>
          <p:nvPr/>
        </p:nvPicPr>
        <p:blipFill rotWithShape="1">
          <a:blip r:embed="rId2">
            <a:alphaModFix/>
          </a:blip>
          <a:srcRect b="0" l="0" r="0" t="0"/>
          <a:stretch/>
        </p:blipFill>
        <p:spPr>
          <a:xfrm>
            <a:off x="294287" y="86177"/>
            <a:ext cx="1749252" cy="402989"/>
          </a:xfrm>
          <a:prstGeom prst="rect">
            <a:avLst/>
          </a:prstGeom>
          <a:noFill/>
          <a:ln>
            <a:noFill/>
          </a:ln>
        </p:spPr>
      </p:pic>
      <p:pic>
        <p:nvPicPr>
          <p:cNvPr descr="corner-element.png" id="57" name="Google Shape;57;p13"/>
          <p:cNvPicPr preferRelativeResize="0"/>
          <p:nvPr/>
        </p:nvPicPr>
        <p:blipFill rotWithShape="1">
          <a:blip r:embed="rId3">
            <a:alphaModFix/>
          </a:blip>
          <a:srcRect b="0" l="0" r="0" t="0"/>
          <a:stretch/>
        </p:blipFill>
        <p:spPr>
          <a:xfrm>
            <a:off x="7919918" y="3901058"/>
            <a:ext cx="1224081" cy="124244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pic>
        <p:nvPicPr>
          <p:cNvPr id="105" name="Google Shape;105;p23"/>
          <p:cNvPicPr preferRelativeResize="0"/>
          <p:nvPr/>
        </p:nvPicPr>
        <p:blipFill rotWithShape="1">
          <a:blip r:embed="rId1">
            <a:alphaModFix/>
          </a:blip>
          <a:srcRect b="0" l="0" r="0" t="0"/>
          <a:stretch/>
        </p:blipFill>
        <p:spPr>
          <a:xfrm>
            <a:off x="0" y="0"/>
            <a:ext cx="9144000" cy="571500"/>
          </a:xfrm>
          <a:prstGeom prst="rect">
            <a:avLst/>
          </a:prstGeom>
          <a:noFill/>
          <a:ln>
            <a:noFill/>
          </a:ln>
        </p:spPr>
      </p:pic>
      <p:pic>
        <p:nvPicPr>
          <p:cNvPr id="106" name="Google Shape;106;p23"/>
          <p:cNvPicPr preferRelativeResize="0"/>
          <p:nvPr/>
        </p:nvPicPr>
        <p:blipFill rotWithShape="1">
          <a:blip r:embed="rId2">
            <a:alphaModFix/>
          </a:blip>
          <a:srcRect b="0" l="0" r="0" t="0"/>
          <a:stretch/>
        </p:blipFill>
        <p:spPr>
          <a:xfrm>
            <a:off x="294286" y="86177"/>
            <a:ext cx="1749254" cy="402988"/>
          </a:xfrm>
          <a:prstGeom prst="rect">
            <a:avLst/>
          </a:prstGeom>
          <a:noFill/>
          <a:ln>
            <a:noFill/>
          </a:ln>
        </p:spPr>
      </p:pic>
      <p:pic>
        <p:nvPicPr>
          <p:cNvPr id="107" name="Google Shape;107;p23"/>
          <p:cNvPicPr preferRelativeResize="0"/>
          <p:nvPr/>
        </p:nvPicPr>
        <p:blipFill rotWithShape="1">
          <a:blip r:embed="rId3">
            <a:alphaModFix/>
          </a:blip>
          <a:srcRect b="0" l="0" r="0" t="0"/>
          <a:stretch/>
        </p:blipFill>
        <p:spPr>
          <a:xfrm>
            <a:off x="7919918" y="3901058"/>
            <a:ext cx="1224079" cy="1242441"/>
          </a:xfrm>
          <a:prstGeom prst="rect">
            <a:avLst/>
          </a:prstGeom>
          <a:noFill/>
          <a:ln>
            <a:noFill/>
          </a:ln>
        </p:spPr>
      </p:pic>
      <p:sp>
        <p:nvSpPr>
          <p:cNvPr id="108" name="Google Shape;108;p23"/>
          <p:cNvSpPr txBox="1"/>
          <p:nvPr>
            <p:ph type="title"/>
          </p:nvPr>
        </p:nvSpPr>
        <p:spPr>
          <a:xfrm>
            <a:off x="535940" y="668019"/>
            <a:ext cx="3921000" cy="635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23"/>
          <p:cNvSpPr txBox="1"/>
          <p:nvPr>
            <p:ph idx="1" type="body"/>
          </p:nvPr>
        </p:nvSpPr>
        <p:spPr>
          <a:xfrm>
            <a:off x="535940" y="1605788"/>
            <a:ext cx="7898100" cy="28512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0" name="Google Shape;110;p2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sz="1800">
                <a:solidFill>
                  <a:srgbClr val="888888"/>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1" name="Google Shape;111;p2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sz="1800">
                <a:solidFill>
                  <a:srgbClr val="888888"/>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23"/>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sz="1800">
                <a:solidFill>
                  <a:srgbClr val="888888"/>
                </a:solidFill>
              </a:defRPr>
            </a:lvl1pPr>
            <a:lvl2pPr indent="0" lvl="1" rtl="0" algn="r">
              <a:spcBef>
                <a:spcPts val="0"/>
              </a:spcBef>
              <a:buNone/>
              <a:defRPr sz="1800">
                <a:solidFill>
                  <a:srgbClr val="888888"/>
                </a:solidFill>
              </a:defRPr>
            </a:lvl2pPr>
            <a:lvl3pPr indent="0" lvl="2" rtl="0" algn="r">
              <a:spcBef>
                <a:spcPts val="0"/>
              </a:spcBef>
              <a:buNone/>
              <a:defRPr sz="1800">
                <a:solidFill>
                  <a:srgbClr val="888888"/>
                </a:solidFill>
              </a:defRPr>
            </a:lvl3pPr>
            <a:lvl4pPr indent="0" lvl="3" rtl="0" algn="r">
              <a:spcBef>
                <a:spcPts val="0"/>
              </a:spcBef>
              <a:buNone/>
              <a:defRPr sz="1800">
                <a:solidFill>
                  <a:srgbClr val="888888"/>
                </a:solidFill>
              </a:defRPr>
            </a:lvl4pPr>
            <a:lvl5pPr indent="0" lvl="4" rtl="0" algn="r">
              <a:spcBef>
                <a:spcPts val="0"/>
              </a:spcBef>
              <a:buNone/>
              <a:defRPr sz="1800">
                <a:solidFill>
                  <a:srgbClr val="888888"/>
                </a:solidFill>
              </a:defRPr>
            </a:lvl5pPr>
            <a:lvl6pPr indent="0" lvl="5" rtl="0" algn="r">
              <a:spcBef>
                <a:spcPts val="0"/>
              </a:spcBef>
              <a:buNone/>
              <a:defRPr sz="1800">
                <a:solidFill>
                  <a:srgbClr val="888888"/>
                </a:solidFill>
              </a:defRPr>
            </a:lvl6pPr>
            <a:lvl7pPr indent="0" lvl="6" rtl="0" algn="r">
              <a:spcBef>
                <a:spcPts val="0"/>
              </a:spcBef>
              <a:buNone/>
              <a:defRPr sz="1800">
                <a:solidFill>
                  <a:srgbClr val="888888"/>
                </a:solidFill>
              </a:defRPr>
            </a:lvl7pPr>
            <a:lvl8pPr indent="0" lvl="7" rtl="0" algn="r">
              <a:spcBef>
                <a:spcPts val="0"/>
              </a:spcBef>
              <a:buNone/>
              <a:defRPr sz="1800">
                <a:solidFill>
                  <a:srgbClr val="888888"/>
                </a:solidFill>
              </a:defRPr>
            </a:lvl8pPr>
            <a:lvl9pPr indent="0" lvl="8"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4"/>
    <p:sldLayoutId id="2147483669" r:id="rId5"/>
    <p:sldLayoutId id="2147483670" r:id="rId6"/>
    <p:sldLayoutId id="2147483671" r:id="rId7"/>
    <p:sldLayoutId id="2147483672"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kaggle.com/datasets/shuhengmo/uber-nyc-forhire-vehicles-trip-data-202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www.kaggle.com/datasets/shuhengmo/uber-nyc-forhire-vehicles-trip-data-202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type="ctrTitle"/>
          </p:nvPr>
        </p:nvSpPr>
        <p:spPr>
          <a:xfrm>
            <a:off x="685800" y="984200"/>
            <a:ext cx="7772400" cy="2284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ct val="95192"/>
              <a:buFont typeface="Calibri"/>
              <a:buNone/>
            </a:pPr>
            <a:r>
              <a:rPr lang="en" sz="4622">
                <a:latin typeface="Times New Roman"/>
                <a:ea typeface="Times New Roman"/>
                <a:cs typeface="Times New Roman"/>
                <a:sym typeface="Times New Roman"/>
              </a:rPr>
              <a:t>Uber NYC Rideshare Trip Information</a:t>
            </a:r>
            <a:endParaRPr sz="4511">
              <a:latin typeface="Times New Roman"/>
              <a:ea typeface="Times New Roman"/>
              <a:cs typeface="Times New Roman"/>
              <a:sym typeface="Times New Roman"/>
            </a:endParaRPr>
          </a:p>
          <a:p>
            <a:pPr indent="0" lvl="0" marL="0" rtl="0" algn="ctr">
              <a:spcBef>
                <a:spcPts val="0"/>
              </a:spcBef>
              <a:spcAft>
                <a:spcPts val="0"/>
              </a:spcAft>
              <a:buClr>
                <a:schemeClr val="dk1"/>
              </a:buClr>
              <a:buSzPct val="108196"/>
              <a:buFont typeface="Calibri"/>
              <a:buNone/>
            </a:pPr>
            <a:r>
              <a:t/>
            </a:r>
            <a:endParaRPr sz="4066">
              <a:latin typeface="Times New Roman"/>
              <a:ea typeface="Times New Roman"/>
              <a:cs typeface="Times New Roman"/>
              <a:sym typeface="Times New Roman"/>
            </a:endParaRPr>
          </a:p>
          <a:p>
            <a:pPr indent="0" lvl="0" marL="0" rtl="0" algn="ctr">
              <a:spcBef>
                <a:spcPts val="0"/>
              </a:spcBef>
              <a:spcAft>
                <a:spcPts val="0"/>
              </a:spcAft>
              <a:buClr>
                <a:schemeClr val="dk1"/>
              </a:buClr>
              <a:buSzPct val="97416"/>
              <a:buFont typeface="Calibri"/>
              <a:buNone/>
            </a:pPr>
            <a:r>
              <a:t/>
            </a:r>
            <a:endParaRPr sz="4516">
              <a:solidFill>
                <a:srgbClr val="202124"/>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Clr>
                <a:schemeClr val="dk1"/>
              </a:buClr>
              <a:buSzPct val="90721"/>
              <a:buFont typeface="Calibri"/>
              <a:buNone/>
            </a:pPr>
            <a:r>
              <a:t/>
            </a:r>
            <a:endParaRPr sz="4850"/>
          </a:p>
        </p:txBody>
      </p:sp>
      <p:sp>
        <p:nvSpPr>
          <p:cNvPr id="146" name="Google Shape;146;p29"/>
          <p:cNvSpPr txBox="1"/>
          <p:nvPr>
            <p:ph idx="1" type="subTitle"/>
          </p:nvPr>
        </p:nvSpPr>
        <p:spPr>
          <a:xfrm>
            <a:off x="5665700" y="3312900"/>
            <a:ext cx="2932800" cy="1314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888888"/>
              </a:buClr>
              <a:buSzPts val="3200"/>
              <a:buNone/>
            </a:pPr>
            <a:r>
              <a:rPr lang="en" sz="1800">
                <a:solidFill>
                  <a:schemeClr val="dk1"/>
                </a:solidFill>
              </a:rPr>
              <a:t>By</a:t>
            </a:r>
            <a:endParaRPr sz="1800">
              <a:solidFill>
                <a:schemeClr val="dk1"/>
              </a:solidFill>
            </a:endParaRPr>
          </a:p>
          <a:p>
            <a:pPr indent="0" lvl="0" marL="0" rtl="0" algn="l">
              <a:spcBef>
                <a:spcPts val="0"/>
              </a:spcBef>
              <a:spcAft>
                <a:spcPts val="0"/>
              </a:spcAft>
              <a:buClr>
                <a:srgbClr val="888888"/>
              </a:buClr>
              <a:buSzPts val="3200"/>
              <a:buNone/>
            </a:pPr>
            <a:r>
              <a:rPr lang="en" sz="1800">
                <a:solidFill>
                  <a:schemeClr val="dk1"/>
                </a:solidFill>
              </a:rPr>
              <a:t>- </a:t>
            </a:r>
            <a:r>
              <a:rPr i="1" lang="en" sz="1800">
                <a:solidFill>
                  <a:schemeClr val="dk1"/>
                </a:solidFill>
                <a:highlight>
                  <a:schemeClr val="lt1"/>
                </a:highlight>
              </a:rPr>
              <a:t>Havish Manikya Vakkalanka</a:t>
            </a:r>
            <a:endParaRPr sz="1800">
              <a:solidFill>
                <a:schemeClr val="dk1"/>
              </a:solidFill>
            </a:endParaRPr>
          </a:p>
          <a:p>
            <a:pPr indent="0" lvl="0" marL="0" rtl="0" algn="l">
              <a:spcBef>
                <a:spcPts val="0"/>
              </a:spcBef>
              <a:spcAft>
                <a:spcPts val="0"/>
              </a:spcAft>
              <a:buClr>
                <a:srgbClr val="888888"/>
              </a:buClr>
              <a:buSzPts val="3200"/>
              <a:buNone/>
            </a:pPr>
            <a:r>
              <a:rPr lang="en" sz="1800">
                <a:solidFill>
                  <a:schemeClr val="dk1"/>
                </a:solidFill>
              </a:rPr>
              <a:t>- </a:t>
            </a:r>
            <a:r>
              <a:rPr i="1" lang="en" sz="1800">
                <a:solidFill>
                  <a:schemeClr val="dk1"/>
                </a:solidFill>
                <a:highlight>
                  <a:schemeClr val="lt1"/>
                </a:highlight>
              </a:rPr>
              <a:t>Rohith kumar Koutike</a:t>
            </a:r>
            <a:endParaRPr sz="1800">
              <a:solidFill>
                <a:schemeClr val="dk1"/>
              </a:solidFill>
            </a:endParaRPr>
          </a:p>
          <a:p>
            <a:pPr indent="0" lvl="0" marL="0" rtl="0" algn="l">
              <a:spcBef>
                <a:spcPts val="0"/>
              </a:spcBef>
              <a:spcAft>
                <a:spcPts val="0"/>
              </a:spcAft>
              <a:buClr>
                <a:srgbClr val="888888"/>
              </a:buClr>
              <a:buSzPts val="3200"/>
              <a:buNone/>
            </a:pPr>
            <a:r>
              <a:rPr lang="en" sz="1800">
                <a:solidFill>
                  <a:schemeClr val="dk1"/>
                </a:solidFill>
              </a:rPr>
              <a:t>- </a:t>
            </a:r>
            <a:r>
              <a:rPr i="1" lang="en" sz="1800">
                <a:solidFill>
                  <a:schemeClr val="dk1"/>
                </a:solidFill>
              </a:rPr>
              <a:t>Sai Akhil Sadula </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aphicFrame>
        <p:nvGraphicFramePr>
          <p:cNvPr id="200" name="Google Shape;200;p38"/>
          <p:cNvGraphicFramePr/>
          <p:nvPr/>
        </p:nvGraphicFramePr>
        <p:xfrm>
          <a:off x="665875" y="1318625"/>
          <a:ext cx="3000000" cy="3000000"/>
        </p:xfrm>
        <a:graphic>
          <a:graphicData uri="http://schemas.openxmlformats.org/drawingml/2006/table">
            <a:tbl>
              <a:tblPr>
                <a:noFill/>
                <a:tableStyleId>{F6755691-19DB-4B1C-AFCC-4E4FF071FE94}</a:tableStyleId>
              </a:tblPr>
              <a:tblGrid>
                <a:gridCol w="4457700"/>
                <a:gridCol w="1304925"/>
              </a:tblGrid>
              <a:tr h="466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Tasks</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Duration</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6953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Defining the objectives and requirements (identify data sources) </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 week</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466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Data Ingestion (load the data into HDFS)</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 </a:t>
                      </a:r>
                      <a:r>
                        <a:rPr lang="en" sz="1200">
                          <a:latin typeface="Times New Roman"/>
                          <a:ea typeface="Times New Roman"/>
                          <a:cs typeface="Times New Roman"/>
                          <a:sym typeface="Times New Roman"/>
                        </a:rPr>
                        <a:t>week</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6953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Spark Data processing (Read the data from HDFS into spark and Apply data transformations)</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2</a:t>
                      </a:r>
                      <a:r>
                        <a:rPr lang="en" sz="1200">
                          <a:latin typeface="Times New Roman"/>
                          <a:ea typeface="Times New Roman"/>
                          <a:cs typeface="Times New Roman"/>
                          <a:sym typeface="Times New Roman"/>
                        </a:rPr>
                        <a:t> weeks</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466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Data Analysis (EDA)</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2 weeks</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466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Data Visualization (Insights and patterns)</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 week</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2286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Documentation</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 week</a:t>
                      </a:r>
                      <a:endParaRPr sz="1200">
                        <a:latin typeface="Times New Roman"/>
                        <a:ea typeface="Times New Roman"/>
                        <a:cs typeface="Times New Roman"/>
                        <a:sym typeface="Times New Roman"/>
                      </a:endParaRPr>
                    </a:p>
                  </a:txBody>
                  <a:tcPr marT="5725" marB="91425" marR="5725" marL="572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bl>
          </a:graphicData>
        </a:graphic>
      </p:graphicFrame>
      <p:sp>
        <p:nvSpPr>
          <p:cNvPr id="201" name="Google Shape;201;p38"/>
          <p:cNvSpPr txBox="1"/>
          <p:nvPr/>
        </p:nvSpPr>
        <p:spPr>
          <a:xfrm>
            <a:off x="809375" y="713650"/>
            <a:ext cx="28284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Timeline</a:t>
            </a:r>
            <a:endParaRPr sz="3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t/>
            </a:r>
            <a:endParaRPr/>
          </a:p>
          <a:p>
            <a:pPr indent="0" lvl="0" marL="0" rtl="0" algn="l">
              <a:spcBef>
                <a:spcPts val="0"/>
              </a:spcBef>
              <a:spcAft>
                <a:spcPts val="0"/>
              </a:spcAft>
              <a:buClr>
                <a:schemeClr val="dk1"/>
              </a:buClr>
              <a:buSzPct val="100000"/>
              <a:buFont typeface="Calibri"/>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100000"/>
              <a:buFont typeface="Calibri"/>
              <a:buNone/>
            </a:pPr>
            <a:r>
              <a:t/>
            </a:r>
            <a:endParaRPr/>
          </a:p>
        </p:txBody>
      </p:sp>
      <p:sp>
        <p:nvSpPr>
          <p:cNvPr id="152" name="Google Shape;152;p30"/>
          <p:cNvSpPr txBox="1"/>
          <p:nvPr>
            <p:ph idx="1" type="body"/>
          </p:nvPr>
        </p:nvSpPr>
        <p:spPr>
          <a:xfrm>
            <a:off x="285750" y="1432325"/>
            <a:ext cx="8229600" cy="3364800"/>
          </a:xfrm>
          <a:prstGeom prst="rect">
            <a:avLst/>
          </a:prstGeom>
          <a:noFill/>
          <a:ln>
            <a:noFill/>
          </a:ln>
        </p:spPr>
        <p:txBody>
          <a:bodyPr anchorCtr="0" anchor="t" bIns="45700" lIns="91425" spcFirstLastPara="1" rIns="91425" wrap="square" tIns="45700">
            <a:normAutofit lnSpcReduction="10000"/>
          </a:bodyPr>
          <a:lstStyle/>
          <a:p>
            <a:pPr indent="-360680" lvl="0" marL="342900" rtl="0" algn="just">
              <a:spcBef>
                <a:spcPts val="0"/>
              </a:spcBef>
              <a:spcAft>
                <a:spcPts val="0"/>
              </a:spcAft>
              <a:buClr>
                <a:schemeClr val="dk1"/>
              </a:buClr>
              <a:buSzPts val="1800"/>
              <a:buFont typeface="Times New Roman"/>
              <a:buChar char="•"/>
            </a:pPr>
            <a:r>
              <a:rPr lang="en" sz="1800">
                <a:latin typeface="Times New Roman"/>
                <a:ea typeface="Times New Roman"/>
                <a:cs typeface="Times New Roman"/>
                <a:sym typeface="Times New Roman"/>
              </a:rPr>
              <a:t>The project involves analyzing Uber NYC for-hire vehicles trip data for the year 2021. </a:t>
            </a:r>
            <a:endParaRPr sz="1800">
              <a:latin typeface="Times New Roman"/>
              <a:ea typeface="Times New Roman"/>
              <a:cs typeface="Times New Roman"/>
              <a:sym typeface="Times New Roman"/>
            </a:endParaRPr>
          </a:p>
          <a:p>
            <a:pPr indent="0" lvl="0" marL="342900" rtl="0" algn="just">
              <a:spcBef>
                <a:spcPts val="0"/>
              </a:spcBef>
              <a:spcAft>
                <a:spcPts val="0"/>
              </a:spcAft>
              <a:buNone/>
            </a:pPr>
            <a:r>
              <a:t/>
            </a:r>
            <a:endParaRPr sz="1800">
              <a:latin typeface="Times New Roman"/>
              <a:ea typeface="Times New Roman"/>
              <a:cs typeface="Times New Roman"/>
              <a:sym typeface="Times New Roman"/>
            </a:endParaRPr>
          </a:p>
          <a:p>
            <a:pPr indent="-360680" lvl="0" marL="342900" rtl="0" algn="just">
              <a:spcBef>
                <a:spcPts val="0"/>
              </a:spcBef>
              <a:spcAft>
                <a:spcPts val="0"/>
              </a:spcAft>
              <a:buClr>
                <a:schemeClr val="dk1"/>
              </a:buClr>
              <a:buSzPts val="1800"/>
              <a:buFont typeface="Times New Roman"/>
              <a:buChar char="•"/>
            </a:pPr>
            <a:r>
              <a:rPr lang="en" sz="1800">
                <a:latin typeface="Times New Roman"/>
                <a:ea typeface="Times New Roman"/>
                <a:cs typeface="Times New Roman"/>
                <a:sym typeface="Times New Roman"/>
              </a:rPr>
              <a:t>In New York City, all taxi vehicles are managed by TLC (Taxi and Limousine Commission) established in 1971.</a:t>
            </a:r>
            <a:endParaRPr sz="1800">
              <a:latin typeface="Times New Roman"/>
              <a:ea typeface="Times New Roman"/>
              <a:cs typeface="Times New Roman"/>
              <a:sym typeface="Times New Roman"/>
            </a:endParaRPr>
          </a:p>
          <a:p>
            <a:pPr indent="0" lvl="0" marL="342900" rtl="0" algn="just">
              <a:spcBef>
                <a:spcPts val="0"/>
              </a:spcBef>
              <a:spcAft>
                <a:spcPts val="0"/>
              </a:spcAft>
              <a:buNone/>
            </a:pPr>
            <a:r>
              <a:t/>
            </a:r>
            <a:endParaRPr sz="1800">
              <a:latin typeface="Times New Roman"/>
              <a:ea typeface="Times New Roman"/>
              <a:cs typeface="Times New Roman"/>
              <a:sym typeface="Times New Roman"/>
            </a:endParaRPr>
          </a:p>
          <a:p>
            <a:pPr indent="-360680" lvl="0" marL="342900" rtl="0" algn="just">
              <a:spcBef>
                <a:spcPts val="0"/>
              </a:spcBef>
              <a:spcAft>
                <a:spcPts val="0"/>
              </a:spcAft>
              <a:buClr>
                <a:schemeClr val="dk1"/>
              </a:buClr>
              <a:buSzPts val="1800"/>
              <a:buFont typeface="Times New Roman"/>
              <a:buChar char="•"/>
            </a:pPr>
            <a:r>
              <a:rPr lang="en" sz="1800">
                <a:latin typeface="Times New Roman"/>
                <a:ea typeface="Times New Roman"/>
                <a:cs typeface="Times New Roman"/>
                <a:sym typeface="Times New Roman"/>
              </a:rPr>
              <a:t>It responsible for licensing and regulating New York City's Medallion (Yellow) taxi cabs, for-hire vehicles and FHV vehicles(</a:t>
            </a:r>
            <a:r>
              <a:rPr lang="en" sz="1800">
                <a:latin typeface="Times New Roman"/>
                <a:ea typeface="Times New Roman"/>
                <a:cs typeface="Times New Roman"/>
                <a:sym typeface="Times New Roman"/>
              </a:rPr>
              <a:t> High Volume for Hire Vehicles).</a:t>
            </a:r>
            <a:endParaRPr sz="1800">
              <a:latin typeface="Times New Roman"/>
              <a:ea typeface="Times New Roman"/>
              <a:cs typeface="Times New Roman"/>
              <a:sym typeface="Times New Roman"/>
            </a:endParaRPr>
          </a:p>
          <a:p>
            <a:pPr indent="0" lvl="0" marL="342900" rtl="0" algn="just">
              <a:spcBef>
                <a:spcPts val="0"/>
              </a:spcBef>
              <a:spcAft>
                <a:spcPts val="0"/>
              </a:spcAft>
              <a:buNone/>
            </a:pPr>
            <a:r>
              <a:t/>
            </a:r>
            <a:endParaRPr sz="1800">
              <a:latin typeface="Times New Roman"/>
              <a:ea typeface="Times New Roman"/>
              <a:cs typeface="Times New Roman"/>
              <a:sym typeface="Times New Roman"/>
            </a:endParaRPr>
          </a:p>
          <a:p>
            <a:pPr indent="-360680" lvl="0" marL="3429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We have selected UBER because it is O</a:t>
            </a:r>
            <a:r>
              <a:rPr lang="en" sz="1800">
                <a:latin typeface="Times New Roman"/>
                <a:ea typeface="Times New Roman"/>
                <a:cs typeface="Times New Roman"/>
                <a:sym typeface="Times New Roman"/>
              </a:rPr>
              <a:t>ne of the biggest ride-hailing services providers, its trip records are collected in High Volume For-Hire Vehicle Trip Records as well.</a:t>
            </a:r>
            <a:endParaRPr sz="1800">
              <a:latin typeface="Times New Roman"/>
              <a:ea typeface="Times New Roman"/>
              <a:cs typeface="Times New Roman"/>
              <a:sym typeface="Times New Roman"/>
            </a:endParaRPr>
          </a:p>
          <a:p>
            <a:pPr indent="0" lvl="0" marL="342900" rtl="0" algn="just">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529865" y="638844"/>
            <a:ext cx="39210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latin typeface="Times New Roman"/>
                <a:ea typeface="Times New Roman"/>
                <a:cs typeface="Times New Roman"/>
                <a:sym typeface="Times New Roman"/>
              </a:rPr>
              <a:t>Project Objective</a:t>
            </a:r>
            <a:endParaRPr>
              <a:latin typeface="Times New Roman"/>
              <a:ea typeface="Times New Roman"/>
              <a:cs typeface="Times New Roman"/>
              <a:sym typeface="Times New Roman"/>
            </a:endParaRPr>
          </a:p>
        </p:txBody>
      </p:sp>
      <p:sp>
        <p:nvSpPr>
          <p:cNvPr id="158" name="Google Shape;158;p31"/>
          <p:cNvSpPr txBox="1"/>
          <p:nvPr/>
        </p:nvSpPr>
        <p:spPr>
          <a:xfrm>
            <a:off x="286765" y="1403471"/>
            <a:ext cx="8045400" cy="3529500"/>
          </a:xfrm>
          <a:prstGeom prst="rect">
            <a:avLst/>
          </a:prstGeom>
          <a:noFill/>
          <a:ln>
            <a:noFill/>
          </a:ln>
        </p:spPr>
        <p:txBody>
          <a:bodyPr anchorCtr="0" anchor="t" bIns="0" lIns="0" spcFirstLastPara="1" rIns="0" wrap="square" tIns="26650">
            <a:spAutoFit/>
          </a:bodyPr>
          <a:lstStyle/>
          <a:p>
            <a:pPr indent="-330200" lvl="0" marL="457200" marR="5080" rtl="0" algn="just">
              <a:lnSpc>
                <a:spcPct val="1022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Managing and processing enormous volumes of data generated from millions of rides and transactions dail.</a:t>
            </a:r>
            <a:endParaRPr sz="1600">
              <a:solidFill>
                <a:schemeClr val="dk1"/>
              </a:solidFill>
              <a:latin typeface="Times New Roman"/>
              <a:ea typeface="Times New Roman"/>
              <a:cs typeface="Times New Roman"/>
              <a:sym typeface="Times New Roman"/>
            </a:endParaRPr>
          </a:p>
          <a:p>
            <a:pPr indent="0" lvl="0" marL="457200" marR="5080" rtl="0" algn="just">
              <a:lnSpc>
                <a:spcPct val="1022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5080" rtl="0" algn="just">
              <a:lnSpc>
                <a:spcPct val="1022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Handling and analyzing data streams to make immediate decisions for activities such as surge pricing, route optimization, and demand forecasting, requiring fast data processing capabilities.</a:t>
            </a:r>
            <a:endParaRPr sz="1600">
              <a:solidFill>
                <a:schemeClr val="dk1"/>
              </a:solidFill>
              <a:latin typeface="Times New Roman"/>
              <a:ea typeface="Times New Roman"/>
              <a:cs typeface="Times New Roman"/>
              <a:sym typeface="Times New Roman"/>
            </a:endParaRPr>
          </a:p>
          <a:p>
            <a:pPr indent="0" lvl="0" marL="457200" marR="5080" rtl="0" algn="just">
              <a:lnSpc>
                <a:spcPct val="1022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5080" rtl="0" algn="just">
              <a:lnSpc>
                <a:spcPct val="1022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Dealing with diverse data types, including geospatial data, customer preferences, payment information, and driver details, and integrating these varied data sources for comprehensive analytics and insights.</a:t>
            </a:r>
            <a:endParaRPr sz="1600">
              <a:solidFill>
                <a:schemeClr val="dk1"/>
              </a:solidFill>
              <a:latin typeface="Times New Roman"/>
              <a:ea typeface="Times New Roman"/>
              <a:cs typeface="Times New Roman"/>
              <a:sym typeface="Times New Roman"/>
            </a:endParaRPr>
          </a:p>
          <a:p>
            <a:pPr indent="0" lvl="0" marL="457200" marR="5080" rtl="0" algn="just">
              <a:lnSpc>
                <a:spcPct val="1022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17500" lvl="0" marL="457200" marR="5080" rtl="0" algn="just">
              <a:lnSpc>
                <a:spcPct val="102200"/>
              </a:lnSpc>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Ensuring the security and privacy of sensitive data, such as user information and financial transactions, while complying with regulatory requirements and protecting against potential data breaches.</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408575" y="760969"/>
            <a:ext cx="8229600" cy="644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a:latin typeface="Times New Roman"/>
                <a:ea typeface="Times New Roman"/>
                <a:cs typeface="Times New Roman"/>
                <a:sym typeface="Times New Roman"/>
              </a:rPr>
              <a:t>Data Sources and Collection</a:t>
            </a:r>
            <a:endParaRPr>
              <a:latin typeface="Times New Roman"/>
              <a:ea typeface="Times New Roman"/>
              <a:cs typeface="Times New Roman"/>
              <a:sym typeface="Times New Roman"/>
            </a:endParaRPr>
          </a:p>
        </p:txBody>
      </p:sp>
      <p:sp>
        <p:nvSpPr>
          <p:cNvPr id="164" name="Google Shape;164;p32"/>
          <p:cNvSpPr txBox="1"/>
          <p:nvPr>
            <p:ph idx="1" type="body"/>
          </p:nvPr>
        </p:nvSpPr>
        <p:spPr>
          <a:xfrm>
            <a:off x="457200" y="1610179"/>
            <a:ext cx="8229600" cy="2984444"/>
          </a:xfrm>
          <a:prstGeom prst="rect">
            <a:avLst/>
          </a:prstGeom>
          <a:noFill/>
          <a:ln>
            <a:noFill/>
          </a:ln>
        </p:spPr>
        <p:txBody>
          <a:bodyPr anchorCtr="0" anchor="t" bIns="45700" lIns="91425" spcFirstLastPara="1" rIns="91425" wrap="square" tIns="45700">
            <a:normAutofit lnSpcReduction="20000"/>
          </a:bodyPr>
          <a:lstStyle/>
          <a:p>
            <a:pPr indent="-377825" lvl="0" marL="342900" rtl="0" algn="l">
              <a:lnSpc>
                <a:spcPct val="122222"/>
              </a:lnSpc>
              <a:spcBef>
                <a:spcPts val="0"/>
              </a:spcBef>
              <a:spcAft>
                <a:spcPts val="0"/>
              </a:spcAft>
              <a:buSzPts val="2350"/>
              <a:buFont typeface="Times New Roman"/>
              <a:buChar char="•"/>
            </a:pPr>
            <a:r>
              <a:rPr lang="en" sz="2350">
                <a:solidFill>
                  <a:srgbClr val="202124"/>
                </a:solidFill>
                <a:highlight>
                  <a:srgbClr val="FFFFFF"/>
                </a:highlight>
                <a:latin typeface="Times New Roman"/>
                <a:ea typeface="Times New Roman"/>
                <a:cs typeface="Times New Roman"/>
                <a:sym typeface="Times New Roman"/>
              </a:rPr>
              <a:t>Uber NYC for-hire vehicles trip data (2021) </a:t>
            </a:r>
            <a:r>
              <a:rPr lang="en" sz="2350">
                <a:latin typeface="Times New Roman"/>
                <a:ea typeface="Times New Roman"/>
                <a:cs typeface="Times New Roman"/>
                <a:sym typeface="Times New Roman"/>
              </a:rPr>
              <a:t>on Kaggle</a:t>
            </a:r>
            <a:endParaRPr sz="2350">
              <a:latin typeface="Times New Roman"/>
              <a:ea typeface="Times New Roman"/>
              <a:cs typeface="Times New Roman"/>
              <a:sym typeface="Times New Roman"/>
            </a:endParaRPr>
          </a:p>
          <a:p>
            <a:pPr indent="0" lvl="0" marL="0" rtl="0" algn="l">
              <a:spcBef>
                <a:spcPts val="1200"/>
              </a:spcBef>
              <a:spcAft>
                <a:spcPts val="0"/>
              </a:spcAft>
              <a:buClr>
                <a:schemeClr val="dk1"/>
              </a:buClr>
              <a:buSzPts val="2400"/>
              <a:buNone/>
            </a:pPr>
            <a:r>
              <a:rPr lang="en" sz="2400">
                <a:latin typeface="Times New Roman"/>
                <a:ea typeface="Times New Roman"/>
                <a:cs typeface="Times New Roman"/>
                <a:sym typeface="Times New Roman"/>
              </a:rPr>
              <a:t>- Data size ~ 5 GB</a:t>
            </a:r>
            <a:endParaRPr>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None/>
            </a:pPr>
            <a:r>
              <a:rPr lang="en" sz="2400">
                <a:latin typeface="Times New Roman"/>
                <a:ea typeface="Times New Roman"/>
                <a:cs typeface="Times New Roman"/>
                <a:sym typeface="Times New Roman"/>
              </a:rPr>
              <a:t>Link to the source data:</a:t>
            </a:r>
            <a:endParaRPr>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None/>
            </a:pPr>
            <a:r>
              <a:rPr lang="en" sz="2400" u="sng">
                <a:solidFill>
                  <a:schemeClr val="hlink"/>
                </a:solidFill>
                <a:latin typeface="Times New Roman"/>
                <a:ea typeface="Times New Roman"/>
                <a:cs typeface="Times New Roman"/>
                <a:sym typeface="Times New Roman"/>
                <a:hlinkClick r:id="rId3"/>
              </a:rPr>
              <a:t>https://www.kaggle.com/datasets/shuhengmo/uber-nyc-forhire-vehicles-trip-data-2021</a:t>
            </a:r>
            <a:r>
              <a:rPr lang="e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457200" y="702644"/>
            <a:ext cx="82296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latin typeface="Times New Roman"/>
                <a:ea typeface="Times New Roman"/>
                <a:cs typeface="Times New Roman"/>
                <a:sym typeface="Times New Roman"/>
              </a:rPr>
              <a:t>About Dataset</a:t>
            </a:r>
            <a:endParaRPr>
              <a:latin typeface="Times New Roman"/>
              <a:ea typeface="Times New Roman"/>
              <a:cs typeface="Times New Roman"/>
              <a:sym typeface="Times New Roman"/>
            </a:endParaRPr>
          </a:p>
        </p:txBody>
      </p:sp>
      <p:sp>
        <p:nvSpPr>
          <p:cNvPr id="170" name="Google Shape;170;p33"/>
          <p:cNvSpPr txBox="1"/>
          <p:nvPr/>
        </p:nvSpPr>
        <p:spPr>
          <a:xfrm>
            <a:off x="147949" y="1575300"/>
            <a:ext cx="8157000" cy="2243400"/>
          </a:xfrm>
          <a:prstGeom prst="rect">
            <a:avLst/>
          </a:prstGeom>
          <a:noFill/>
          <a:ln>
            <a:noFill/>
          </a:ln>
        </p:spPr>
        <p:txBody>
          <a:bodyPr anchorCtr="0" anchor="t" bIns="0" lIns="0" spcFirstLastPara="1" rIns="0" wrap="square" tIns="67300">
            <a:sp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•Data set contains 1,19,08,464 entries of data with 24 columns.</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•Data set includes columns such as Vehicle Number, Pickup Time, Drop Time, Trip Miles, Trip Time which will be used for analysis.</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•Link to the Data set:</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 	</a:t>
            </a:r>
            <a:r>
              <a:rPr b="1" lang="en" sz="1500" u="sng">
                <a:solidFill>
                  <a:schemeClr val="hlink"/>
                </a:solidFill>
                <a:latin typeface="Times New Roman"/>
                <a:ea typeface="Times New Roman"/>
                <a:cs typeface="Times New Roman"/>
                <a:sym typeface="Times New Roman"/>
                <a:hlinkClick r:id="rId3"/>
              </a:rPr>
              <a:t>https://www.kaggle.com/datasets/shuhengmo/uber-nyc-forhire-vehicles-trip-data-2021</a:t>
            </a:r>
            <a:endParaRPr b="1" sz="1500" u="sng">
              <a:solidFill>
                <a:schemeClr val="hlink"/>
              </a:solidFill>
              <a:latin typeface="Times New Roman"/>
              <a:ea typeface="Times New Roman"/>
              <a:cs typeface="Times New Roman"/>
              <a:sym typeface="Times New Roman"/>
            </a:endParaRPr>
          </a:p>
          <a:p>
            <a:pPr indent="0" lvl="0" marL="1371600" rtl="0" algn="l">
              <a:lnSpc>
                <a:spcPct val="100000"/>
              </a:lnSpc>
              <a:spcBef>
                <a:spcPts val="31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ctrTitle"/>
          </p:nvPr>
        </p:nvSpPr>
        <p:spPr>
          <a:xfrm>
            <a:off x="0" y="634175"/>
            <a:ext cx="5977500" cy="963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   </a:t>
            </a:r>
            <a:r>
              <a:rPr lang="en">
                <a:latin typeface="Times New Roman"/>
                <a:ea typeface="Times New Roman"/>
                <a:cs typeface="Times New Roman"/>
                <a:sym typeface="Times New Roman"/>
              </a:rPr>
              <a:t> Analysis on the dataset</a:t>
            </a:r>
            <a:endParaRPr>
              <a:latin typeface="Times New Roman"/>
              <a:ea typeface="Times New Roman"/>
              <a:cs typeface="Times New Roman"/>
              <a:sym typeface="Times New Roman"/>
            </a:endParaRPr>
          </a:p>
        </p:txBody>
      </p:sp>
      <p:sp>
        <p:nvSpPr>
          <p:cNvPr id="176" name="Google Shape;176;p34"/>
          <p:cNvSpPr txBox="1"/>
          <p:nvPr>
            <p:ph idx="1" type="subTitle"/>
          </p:nvPr>
        </p:nvSpPr>
        <p:spPr>
          <a:xfrm>
            <a:off x="278500" y="1537825"/>
            <a:ext cx="8198400" cy="35448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Pricing Strategy Analysis  - Analyze the trained model's coefficients or feature importances to understand how time of day, location, and weather conditions impact taxi fares.Identify pricing trends, anomalies, and any significant insights.Visualize the findings to communicate results effectively.</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Optimization Recommendations - Based on the analysis, provide recommendations for optimizing the pricing strategy. This could include dynamic pricing adjustments based on factors like time of day or weather conditions.Consider how these recommendations align with business goals and customer preferences.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Temporal Analysis:  Analyzing the number of trips over time (e.g., hourly, daily, weekly). Identifying peak hours, days, or months for trips.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Revenue Analysis:  Analyzing the revenue generated over time. Investigating the factors affecting revenue (e.g., trip distance, time, day of the week).</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457200" y="781225"/>
            <a:ext cx="8229600" cy="64406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a:latin typeface="Times New Roman"/>
                <a:ea typeface="Times New Roman"/>
                <a:cs typeface="Times New Roman"/>
                <a:sym typeface="Times New Roman"/>
              </a:rPr>
              <a:t>Big Data Tools and Technologies</a:t>
            </a:r>
            <a:endParaRPr>
              <a:latin typeface="Times New Roman"/>
              <a:ea typeface="Times New Roman"/>
              <a:cs typeface="Times New Roman"/>
              <a:sym typeface="Times New Roman"/>
            </a:endParaRPr>
          </a:p>
        </p:txBody>
      </p:sp>
      <p:sp>
        <p:nvSpPr>
          <p:cNvPr id="182" name="Google Shape;182;p35"/>
          <p:cNvSpPr txBox="1"/>
          <p:nvPr>
            <p:ph idx="1" type="body"/>
          </p:nvPr>
        </p:nvSpPr>
        <p:spPr>
          <a:xfrm>
            <a:off x="457200" y="1703048"/>
            <a:ext cx="8229600" cy="2984444"/>
          </a:xfrm>
          <a:prstGeom prst="rect">
            <a:avLst/>
          </a:prstGeom>
          <a:noFill/>
          <a:ln>
            <a:noFill/>
          </a:ln>
        </p:spPr>
        <p:txBody>
          <a:bodyPr anchorCtr="0" anchor="t" bIns="45700" lIns="91425" spcFirstLastPara="1" rIns="91425" wrap="square" tIns="45700">
            <a:normAutofit fontScale="55000" lnSpcReduction="10000"/>
          </a:bodyPr>
          <a:lstStyle/>
          <a:p>
            <a:pPr indent="-291465" lvl="0" marL="457200" rtl="0" algn="l">
              <a:spcBef>
                <a:spcPts val="0"/>
              </a:spcBef>
              <a:spcAft>
                <a:spcPts val="0"/>
              </a:spcAft>
              <a:buSzPct val="56250"/>
              <a:buFont typeface="Times New Roman"/>
              <a:buChar char="●"/>
            </a:pPr>
            <a:r>
              <a:rPr b="1" lang="en">
                <a:latin typeface="Times New Roman"/>
                <a:ea typeface="Times New Roman"/>
                <a:cs typeface="Times New Roman"/>
                <a:sym typeface="Times New Roman"/>
              </a:rPr>
              <a:t>Data Ingestion and Preprocessing :</a:t>
            </a:r>
            <a:endParaRPr b="1">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Input NYC taxi data into HDFS, a distributed file system that handles big amounts. We use it to store raw data from large tables.</a:t>
            </a:r>
            <a:endParaRPr>
              <a:latin typeface="Times New Roman"/>
              <a:ea typeface="Times New Roman"/>
              <a:cs typeface="Times New Roman"/>
              <a:sym typeface="Times New Roman"/>
            </a:endParaRPr>
          </a:p>
          <a:p>
            <a:pPr indent="-291465" lvl="0" marL="457200" rtl="0" algn="l">
              <a:spcBef>
                <a:spcPts val="0"/>
              </a:spcBef>
              <a:spcAft>
                <a:spcPts val="0"/>
              </a:spcAft>
              <a:buSzPct val="56250"/>
              <a:buChar char="●"/>
            </a:pPr>
            <a:r>
              <a:rPr b="1" lang="en">
                <a:latin typeface="Times New Roman"/>
                <a:ea typeface="Times New Roman"/>
                <a:cs typeface="Times New Roman"/>
                <a:sym typeface="Times New Roman"/>
              </a:rPr>
              <a:t>Analysis with MapReduce</a:t>
            </a:r>
            <a:r>
              <a:rPr lang="en">
                <a:latin typeface="Times New Roman"/>
                <a:ea typeface="Times New Roman"/>
                <a:cs typeface="Times New Roman"/>
                <a:sym typeface="Times New Roman"/>
              </a:rPr>
              <a:t>: MapReduce job in Hadoop or any other language to calculate the determine the price strategies. Convert the dataset into a format suitable for analysis, handling missing values and outliers.</a:t>
            </a:r>
            <a:endParaRPr>
              <a:latin typeface="Times New Roman"/>
              <a:ea typeface="Times New Roman"/>
              <a:cs typeface="Times New Roman"/>
              <a:sym typeface="Times New Roman"/>
            </a:endParaRPr>
          </a:p>
          <a:p>
            <a:pPr indent="-291465" lvl="0" marL="457200" rtl="0" algn="l">
              <a:spcBef>
                <a:spcPts val="0"/>
              </a:spcBef>
              <a:spcAft>
                <a:spcPts val="0"/>
              </a:spcAft>
              <a:buSzPct val="56250"/>
              <a:buChar char="●"/>
            </a:pPr>
            <a:r>
              <a:rPr b="1" lang="en">
                <a:latin typeface="Times New Roman"/>
                <a:ea typeface="Times New Roman"/>
                <a:cs typeface="Times New Roman"/>
                <a:sym typeface="Times New Roman"/>
              </a:rPr>
              <a:t>Apache Spark:</a:t>
            </a:r>
            <a:r>
              <a:rPr lang="en">
                <a:latin typeface="Times New Roman"/>
                <a:ea typeface="Times New Roman"/>
                <a:cs typeface="Times New Roman"/>
                <a:sym typeface="Times New Roman"/>
              </a:rPr>
              <a:t> Spark is a powerful framework for distributed data processing. We are planning to use it to perform data transformations, aggregations, and analyses on our data.</a:t>
            </a:r>
            <a:endParaRPr>
              <a:latin typeface="Times New Roman"/>
              <a:ea typeface="Times New Roman"/>
              <a:cs typeface="Times New Roman"/>
              <a:sym typeface="Times New Roman"/>
            </a:endParaRPr>
          </a:p>
          <a:p>
            <a:pPr indent="-291465" lvl="0" marL="457200" rtl="0" algn="l">
              <a:spcBef>
                <a:spcPts val="0"/>
              </a:spcBef>
              <a:spcAft>
                <a:spcPts val="0"/>
              </a:spcAft>
              <a:buSzPct val="56250"/>
              <a:buChar char="●"/>
            </a:pPr>
            <a:r>
              <a:rPr b="1" lang="en">
                <a:latin typeface="Times New Roman"/>
                <a:ea typeface="Times New Roman"/>
                <a:cs typeface="Times New Roman"/>
                <a:sym typeface="Times New Roman"/>
              </a:rPr>
              <a:t>Data Visualization </a:t>
            </a:r>
            <a:r>
              <a:rPr lang="en">
                <a:latin typeface="Times New Roman"/>
                <a:ea typeface="Times New Roman"/>
                <a:cs typeface="Times New Roman"/>
                <a:sym typeface="Times New Roman"/>
              </a:rPr>
              <a:t>(using Tableau).</a:t>
            </a:r>
            <a:endParaRPr>
              <a:latin typeface="Times New Roman"/>
              <a:ea typeface="Times New Roman"/>
              <a:cs typeface="Times New Roman"/>
              <a:sym typeface="Times New Roman"/>
            </a:endParaRPr>
          </a:p>
          <a:p>
            <a:pPr indent="0" lvl="0" marL="0" rtl="0" algn="l">
              <a:spcBef>
                <a:spcPts val="4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nvSpPr>
        <p:spPr>
          <a:xfrm>
            <a:off x="50175" y="468075"/>
            <a:ext cx="79464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3200">
                <a:solidFill>
                  <a:schemeClr val="dk1"/>
                </a:solidFill>
                <a:latin typeface="Times New Roman"/>
                <a:ea typeface="Times New Roman"/>
                <a:cs typeface="Times New Roman"/>
                <a:sym typeface="Times New Roman"/>
              </a:rPr>
              <a:t>Architecture(Stack Diagram)</a:t>
            </a:r>
            <a:endParaRPr sz="200">
              <a:latin typeface="Times New Roman"/>
              <a:ea typeface="Times New Roman"/>
              <a:cs typeface="Times New Roman"/>
              <a:sym typeface="Times New Roman"/>
            </a:endParaRPr>
          </a:p>
        </p:txBody>
      </p:sp>
      <p:pic>
        <p:nvPicPr>
          <p:cNvPr id="188" name="Google Shape;188;p36"/>
          <p:cNvPicPr preferRelativeResize="0"/>
          <p:nvPr/>
        </p:nvPicPr>
        <p:blipFill>
          <a:blip r:embed="rId3">
            <a:alphaModFix/>
          </a:blip>
          <a:stretch>
            <a:fillRect/>
          </a:stretch>
        </p:blipFill>
        <p:spPr>
          <a:xfrm>
            <a:off x="1259725" y="1275326"/>
            <a:ext cx="6421330" cy="3611998"/>
          </a:xfrm>
          <a:prstGeom prst="rect">
            <a:avLst/>
          </a:prstGeom>
          <a:noFill/>
          <a:ln>
            <a:noFill/>
          </a:ln>
        </p:spPr>
      </p:pic>
      <p:pic>
        <p:nvPicPr>
          <p:cNvPr id="189" name="Google Shape;189;p36"/>
          <p:cNvPicPr preferRelativeResize="0"/>
          <p:nvPr/>
        </p:nvPicPr>
        <p:blipFill>
          <a:blip r:embed="rId4">
            <a:alphaModFix/>
          </a:blip>
          <a:stretch>
            <a:fillRect/>
          </a:stretch>
        </p:blipFill>
        <p:spPr>
          <a:xfrm>
            <a:off x="121850" y="1053075"/>
            <a:ext cx="8972824" cy="409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nvSpPr>
        <p:spPr>
          <a:xfrm>
            <a:off x="361875" y="598375"/>
            <a:ext cx="3998400" cy="4593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 sz="2900">
                <a:solidFill>
                  <a:srgbClr val="000000"/>
                </a:solidFill>
                <a:latin typeface="Times New Roman"/>
                <a:ea typeface="Times New Roman"/>
                <a:cs typeface="Times New Roman"/>
                <a:sym typeface="Times New Roman"/>
              </a:rPr>
              <a:t>Expected Results</a:t>
            </a:r>
            <a:endParaRPr sz="2900">
              <a:solidFill>
                <a:srgbClr val="000000"/>
              </a:solidFill>
              <a:latin typeface="Times New Roman"/>
              <a:ea typeface="Times New Roman"/>
              <a:cs typeface="Times New Roman"/>
              <a:sym typeface="Times New Roman"/>
            </a:endParaRPr>
          </a:p>
        </p:txBody>
      </p:sp>
      <p:sp>
        <p:nvSpPr>
          <p:cNvPr id="195" name="Google Shape;195;p37"/>
          <p:cNvSpPr txBox="1"/>
          <p:nvPr/>
        </p:nvSpPr>
        <p:spPr>
          <a:xfrm>
            <a:off x="300950" y="1266575"/>
            <a:ext cx="7488300" cy="2958000"/>
          </a:xfrm>
          <a:prstGeom prst="rect">
            <a:avLst/>
          </a:prstGeom>
          <a:noFill/>
          <a:ln>
            <a:noFill/>
          </a:ln>
        </p:spPr>
        <p:txBody>
          <a:bodyPr anchorCtr="0" anchor="t" bIns="0" lIns="0" spcFirstLastPara="1" rIns="0" wrap="square" tIns="48250">
            <a:spAutoFit/>
          </a:bodyPr>
          <a:lstStyle/>
          <a:p>
            <a:pPr indent="-114300" lvl="0" marL="0" marR="245745" rtl="0" algn="l">
              <a:lnSpc>
                <a:spcPct val="105555"/>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 To analyze and identify pricing trends and anomalies in taxi fare prices based on time of day, location, and weather conditions to optimize the pricing strategy for a taxi company.</a:t>
            </a:r>
            <a:endParaRPr sz="1800">
              <a:solidFill>
                <a:schemeClr val="dk1"/>
              </a:solidFill>
              <a:latin typeface="Times New Roman"/>
              <a:ea typeface="Times New Roman"/>
              <a:cs typeface="Times New Roman"/>
              <a:sym typeface="Times New Roman"/>
            </a:endParaRPr>
          </a:p>
          <a:p>
            <a:pPr indent="-114300" lvl="0" marL="0" marR="245745" rtl="0" algn="l">
              <a:lnSpc>
                <a:spcPct val="105555"/>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To find insights into when most taxis are requested, you can analyze the data by time of day. </a:t>
            </a:r>
            <a:endParaRPr sz="1800">
              <a:solidFill>
                <a:schemeClr val="dk1"/>
              </a:solidFill>
              <a:latin typeface="Times New Roman"/>
              <a:ea typeface="Times New Roman"/>
              <a:cs typeface="Times New Roman"/>
              <a:sym typeface="Times New Roman"/>
            </a:endParaRPr>
          </a:p>
          <a:p>
            <a:pPr indent="-114300" lvl="0" marL="0" marR="245745" rtl="0" algn="l">
              <a:lnSpc>
                <a:spcPct val="105555"/>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Calculating the average distance traveled by taxis can provide valuable insights into the typical taxi ride. </a:t>
            </a:r>
            <a:endParaRPr sz="1800">
              <a:solidFill>
                <a:schemeClr val="dk1"/>
              </a:solidFill>
              <a:latin typeface="Times New Roman"/>
              <a:ea typeface="Times New Roman"/>
              <a:cs typeface="Times New Roman"/>
              <a:sym typeface="Times New Roman"/>
            </a:endParaRPr>
          </a:p>
          <a:p>
            <a:pPr indent="-114300" lvl="0" marL="0" marR="245745" rtl="0" algn="l">
              <a:lnSpc>
                <a:spcPct val="105555"/>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To determine the taxi zone where more taxis are requested, you can analyze the data to identify the geographic areas with the highest demand for taxi services.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