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0" r:id="rId5"/>
    <p:sldId id="269" r:id="rId6"/>
    <p:sldId id="267" r:id="rId7"/>
    <p:sldId id="271" r:id="rId8"/>
    <p:sldId id="272" r:id="rId9"/>
    <p:sldId id="273" r:id="rId10"/>
    <p:sldId id="274"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48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91750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31907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3963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550557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359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1549497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4250560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32673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293887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9E746-DD81-48A0-91BA-05C0D4F6721C}" type="datetimeFigureOut">
              <a:rPr lang="en-US" smtClean="0"/>
              <a:t>8/12/2015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41582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D9E746-DD81-48A0-91BA-05C0D4F6721C}"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92857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D9E746-DD81-48A0-91BA-05C0D4F6721C}" type="datetimeFigureOut">
              <a:rPr lang="en-US" smtClean="0"/>
              <a:t>8/12/2015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48525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D9E746-DD81-48A0-91BA-05C0D4F6721C}" type="datetimeFigureOut">
              <a:rPr lang="en-US" smtClean="0"/>
              <a:t>8/12/2015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195722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9E746-DD81-48A0-91BA-05C0D4F6721C}" type="datetimeFigureOut">
              <a:rPr lang="en-US" smtClean="0"/>
              <a:t>8/12/2015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8616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9E746-DD81-48A0-91BA-05C0D4F6721C}"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349923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9E746-DD81-48A0-91BA-05C0D4F6721C}" type="datetimeFigureOut">
              <a:rPr lang="en-US" smtClean="0"/>
              <a:t>8/12/2015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F643C-985B-478F-AC76-1BF9D7F3AA59}" type="slidenum">
              <a:rPr lang="en-US" smtClean="0"/>
              <a:t>‹#›</a:t>
            </a:fld>
            <a:endParaRPr lang="en-US"/>
          </a:p>
        </p:txBody>
      </p:sp>
    </p:spTree>
    <p:extLst>
      <p:ext uri="{BB962C8B-B14F-4D97-AF65-F5344CB8AC3E}">
        <p14:creationId xmlns:p14="http://schemas.microsoft.com/office/powerpoint/2010/main" val="50134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D9E746-DD81-48A0-91BA-05C0D4F6721C}" type="datetimeFigureOut">
              <a:rPr lang="en-US" smtClean="0"/>
              <a:t>8/12/2015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F643C-985B-478F-AC76-1BF9D7F3AA59}" type="slidenum">
              <a:rPr lang="en-US" smtClean="0"/>
              <a:t>‹#›</a:t>
            </a:fld>
            <a:endParaRPr lang="en-US"/>
          </a:p>
        </p:txBody>
      </p:sp>
    </p:spTree>
    <p:extLst>
      <p:ext uri="{BB962C8B-B14F-4D97-AF65-F5344CB8AC3E}">
        <p14:creationId xmlns:p14="http://schemas.microsoft.com/office/powerpoint/2010/main" val="3264599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ildlife.faa.gov/database.aspx" TargetMode="External"/><Relationship Id="rId2" Type="http://schemas.openxmlformats.org/officeDocument/2006/relationships/hyperlink" Target="https://en.wikipedia.org/wiki/Bird_strike" TargetMode="External"/><Relationship Id="rId1" Type="http://schemas.openxmlformats.org/officeDocument/2006/relationships/slideLayout" Target="../slideLayouts/slideLayout2.xml"/><Relationship Id="rId5" Type="http://schemas.openxmlformats.org/officeDocument/2006/relationships/hyperlink" Target="http://www.boeing.com/commercial/aeromagazine/articles/2011_q3/4/" TargetMode="External"/><Relationship Id="rId4" Type="http://schemas.openxmlformats.org/officeDocument/2006/relationships/hyperlink" Target="https://www.pwrc.usgs.gov/bbs/RawData/Choose-Method.cf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706821" y="242506"/>
            <a:ext cx="10515600" cy="782254"/>
          </a:xfrm>
        </p:spPr>
        <p:txBody>
          <a:bodyPr/>
          <a:lstStyle/>
          <a:p>
            <a:r>
              <a:rPr lang="en-US" sz="2800" b="1" dirty="0">
                <a:latin typeface="Century" panose="02040604050505020304" pitchFamily="18" charset="0"/>
              </a:rPr>
              <a:t>Analytics Project Presentation - Summer 2015</a:t>
            </a:r>
            <a:endParaRPr lang="en-US" sz="3600" b="1" dirty="0">
              <a:latin typeface="Century" panose="02040604050505020304" pitchFamily="18" charset="0"/>
            </a:endParaRPr>
          </a:p>
        </p:txBody>
      </p:sp>
      <p:sp>
        <p:nvSpPr>
          <p:cNvPr id="35845" name="Rectangle 3"/>
          <p:cNvSpPr>
            <a:spLocks noGrp="1" noChangeArrowheads="1"/>
          </p:cNvSpPr>
          <p:nvPr>
            <p:ph idx="1"/>
          </p:nvPr>
        </p:nvSpPr>
        <p:spPr>
          <a:xfrm>
            <a:off x="1007242" y="1130300"/>
            <a:ext cx="9529380" cy="5346700"/>
          </a:xfrm>
          <a:noFill/>
          <a:ln w="38100" cap="rnd">
            <a:noFill/>
            <a:round/>
            <a:headEnd/>
            <a:tailEnd/>
          </a:ln>
        </p:spPr>
        <p:txBody>
          <a:bodyPr>
            <a:normAutofit/>
          </a:bodyPr>
          <a:lstStyle/>
          <a:p>
            <a:pPr eaLnBrk="1" hangingPunct="1">
              <a:lnSpc>
                <a:spcPct val="80000"/>
              </a:lnSpc>
              <a:buNone/>
              <a:defRPr/>
            </a:pPr>
            <a:endParaRPr lang="en-US" altLang="en-US" sz="200" b="1" dirty="0"/>
          </a:p>
          <a:p>
            <a:pPr fontAlgn="base"/>
            <a:r>
              <a:rPr lang="en-US" b="1" u="sng" dirty="0" smtClean="0">
                <a:latin typeface="Century" panose="02040604050505020304" pitchFamily="18" charset="0"/>
              </a:rPr>
              <a:t>Analytics Project:</a:t>
            </a:r>
            <a:r>
              <a:rPr lang="en-US" dirty="0"/>
              <a:t> </a:t>
            </a:r>
            <a:endParaRPr lang="en-US" dirty="0" smtClean="0"/>
          </a:p>
          <a:p>
            <a:pPr marL="0" indent="0" algn="ctr" fontAlgn="base">
              <a:buNone/>
            </a:pPr>
            <a:r>
              <a:rPr lang="en-US" dirty="0" smtClean="0">
                <a:solidFill>
                  <a:srgbClr val="000090"/>
                </a:solidFill>
              </a:rPr>
              <a:t>	</a:t>
            </a:r>
            <a:r>
              <a:rPr lang="en-US" sz="2700" dirty="0" smtClean="0">
                <a:solidFill>
                  <a:srgbClr val="000090"/>
                </a:solidFill>
                <a:latin typeface="+mj-lt"/>
              </a:rPr>
              <a:t>Determining </a:t>
            </a:r>
            <a:r>
              <a:rPr lang="en-US" sz="2700" dirty="0">
                <a:solidFill>
                  <a:srgbClr val="000090"/>
                </a:solidFill>
                <a:latin typeface="+mj-lt"/>
              </a:rPr>
              <a:t>F</a:t>
            </a:r>
            <a:r>
              <a:rPr lang="en-US" sz="2700" dirty="0" smtClean="0">
                <a:solidFill>
                  <a:srgbClr val="000090"/>
                </a:solidFill>
                <a:latin typeface="+mj-lt"/>
              </a:rPr>
              <a:t>actors That Reduce </a:t>
            </a:r>
            <a:r>
              <a:rPr lang="en-US" sz="2700" dirty="0">
                <a:solidFill>
                  <a:srgbClr val="000090"/>
                </a:solidFill>
                <a:latin typeface="+mj-lt"/>
              </a:rPr>
              <a:t>B</a:t>
            </a:r>
            <a:r>
              <a:rPr lang="en-US" sz="2700" dirty="0" smtClean="0">
                <a:solidFill>
                  <a:srgbClr val="000090"/>
                </a:solidFill>
                <a:latin typeface="+mj-lt"/>
              </a:rPr>
              <a:t>ird </a:t>
            </a:r>
            <a:r>
              <a:rPr lang="en-US" sz="2700" dirty="0">
                <a:solidFill>
                  <a:srgbClr val="000090"/>
                </a:solidFill>
                <a:latin typeface="+mj-lt"/>
              </a:rPr>
              <a:t>S</a:t>
            </a:r>
            <a:r>
              <a:rPr lang="en-US" sz="2700" dirty="0" smtClean="0">
                <a:solidFill>
                  <a:srgbClr val="000090"/>
                </a:solidFill>
                <a:latin typeface="+mj-lt"/>
              </a:rPr>
              <a:t>trikes </a:t>
            </a:r>
            <a:r>
              <a:rPr lang="en-US" sz="2700" dirty="0">
                <a:solidFill>
                  <a:srgbClr val="000090"/>
                </a:solidFill>
                <a:latin typeface="+mj-lt"/>
              </a:rPr>
              <a:t>W</a:t>
            </a:r>
            <a:r>
              <a:rPr lang="en-US" sz="2700" dirty="0" smtClean="0">
                <a:solidFill>
                  <a:srgbClr val="000090"/>
                </a:solidFill>
                <a:latin typeface="+mj-lt"/>
              </a:rPr>
              <a:t>ith </a:t>
            </a:r>
            <a:r>
              <a:rPr lang="en-US" sz="2700" dirty="0">
                <a:solidFill>
                  <a:srgbClr val="000090"/>
                </a:solidFill>
                <a:latin typeface="+mj-lt"/>
              </a:rPr>
              <a:t>A</a:t>
            </a:r>
            <a:r>
              <a:rPr lang="en-US" sz="2700" dirty="0" smtClean="0">
                <a:solidFill>
                  <a:srgbClr val="000090"/>
                </a:solidFill>
                <a:latin typeface="+mj-lt"/>
              </a:rPr>
              <a:t>irplanes</a:t>
            </a:r>
            <a:r>
              <a:rPr lang="en-US" sz="2400" dirty="0" smtClean="0">
                <a:solidFill>
                  <a:srgbClr val="000090"/>
                </a:solidFill>
                <a:latin typeface="+mj-lt"/>
              </a:rPr>
              <a:t/>
            </a:r>
            <a:br>
              <a:rPr lang="en-US" sz="2400" dirty="0" smtClean="0">
                <a:solidFill>
                  <a:srgbClr val="000090"/>
                </a:solidFill>
                <a:latin typeface="+mj-lt"/>
              </a:rPr>
            </a:br>
            <a:endParaRPr lang="en-US" sz="2400" dirty="0" smtClean="0">
              <a:solidFill>
                <a:srgbClr val="000090"/>
              </a:solidFill>
              <a:latin typeface="+mj-lt"/>
            </a:endParaRPr>
          </a:p>
          <a:p>
            <a:pPr fontAlgn="base"/>
            <a:r>
              <a:rPr lang="en-US" b="1" u="sng" dirty="0" smtClean="0">
                <a:latin typeface="Century" panose="02040604050505020304" pitchFamily="18" charset="0"/>
              </a:rPr>
              <a:t>Team</a:t>
            </a:r>
            <a:r>
              <a:rPr lang="en-US" b="1" dirty="0" smtClean="0">
                <a:latin typeface="Century" panose="02040604050505020304" pitchFamily="18" charset="0"/>
              </a:rPr>
              <a:t>:	</a:t>
            </a:r>
            <a:r>
              <a:rPr lang="en-US" sz="1900" dirty="0" err="1">
                <a:solidFill>
                  <a:srgbClr val="000090"/>
                </a:solidFill>
              </a:rPr>
              <a:t>Shashank</a:t>
            </a:r>
            <a:r>
              <a:rPr lang="en-US" sz="1900" dirty="0">
                <a:solidFill>
                  <a:srgbClr val="000090"/>
                </a:solidFill>
              </a:rPr>
              <a:t> </a:t>
            </a:r>
            <a:r>
              <a:rPr lang="en-US" sz="1900" dirty="0" err="1">
                <a:solidFill>
                  <a:srgbClr val="000090"/>
                </a:solidFill>
              </a:rPr>
              <a:t>Naik</a:t>
            </a:r>
            <a:endParaRPr lang="en-US" sz="1900" dirty="0">
              <a:solidFill>
                <a:srgbClr val="000090"/>
              </a:solidFill>
            </a:endParaRPr>
          </a:p>
          <a:p>
            <a:pPr marL="0" indent="0">
              <a:buNone/>
            </a:pPr>
            <a:r>
              <a:rPr lang="en-US" sz="1900" dirty="0">
                <a:solidFill>
                  <a:srgbClr val="000090"/>
                </a:solidFill>
              </a:rPr>
              <a:t>			Shashank Singhal</a:t>
            </a:r>
          </a:p>
          <a:p>
            <a:pPr marL="0" indent="0">
              <a:buNone/>
            </a:pPr>
            <a:r>
              <a:rPr lang="en-US" sz="1900" dirty="0">
                <a:solidFill>
                  <a:srgbClr val="000090"/>
                </a:solidFill>
              </a:rPr>
              <a:t>			</a:t>
            </a:r>
            <a:r>
              <a:rPr lang="en-US" sz="1900" dirty="0" err="1">
                <a:solidFill>
                  <a:srgbClr val="000090"/>
                </a:solidFill>
              </a:rPr>
              <a:t>Kavitha</a:t>
            </a:r>
            <a:r>
              <a:rPr lang="en-US" sz="1900" dirty="0">
                <a:solidFill>
                  <a:srgbClr val="000090"/>
                </a:solidFill>
              </a:rPr>
              <a:t> </a:t>
            </a:r>
            <a:r>
              <a:rPr lang="en-US" sz="1900" dirty="0" err="1">
                <a:solidFill>
                  <a:srgbClr val="000090"/>
                </a:solidFill>
              </a:rPr>
              <a:t>Vishwanathan</a:t>
            </a:r>
            <a:endParaRPr lang="en-US" sz="1900" dirty="0">
              <a:solidFill>
                <a:srgbClr val="000090"/>
              </a:solidFill>
            </a:endParaRPr>
          </a:p>
          <a:p>
            <a:r>
              <a:rPr lang="en-US" b="1" u="sng" dirty="0" smtClean="0">
                <a:latin typeface="Century" panose="02040604050505020304" pitchFamily="18" charset="0"/>
              </a:rPr>
              <a:t>Abstract</a:t>
            </a:r>
            <a:r>
              <a:rPr lang="en-US" b="1" dirty="0" smtClean="0">
                <a:latin typeface="Century" panose="02040604050505020304" pitchFamily="18" charset="0"/>
              </a:rPr>
              <a:t>:	</a:t>
            </a:r>
          </a:p>
          <a:p>
            <a:pPr marL="0" indent="0">
              <a:buNone/>
            </a:pPr>
            <a:r>
              <a:rPr lang="en-US" sz="1900" b="1" dirty="0">
                <a:latin typeface="Century" panose="02040604050505020304" pitchFamily="18" charset="0"/>
              </a:rPr>
              <a:t>	</a:t>
            </a:r>
            <a:r>
              <a:rPr lang="en-US" sz="1900" dirty="0" smtClean="0">
                <a:solidFill>
                  <a:srgbClr val="000090"/>
                </a:solidFill>
              </a:rPr>
              <a:t>Analyzing </a:t>
            </a:r>
            <a:r>
              <a:rPr lang="en-US" sz="1900" dirty="0">
                <a:solidFill>
                  <a:srgbClr val="000090"/>
                </a:solidFill>
              </a:rPr>
              <a:t>the patterns in airplane and birds strikes with the help of historical data, air traffic, </a:t>
            </a:r>
            <a:r>
              <a:rPr lang="en-US" sz="1900" dirty="0" smtClean="0">
                <a:solidFill>
                  <a:srgbClr val="000090"/>
                </a:solidFill>
              </a:rPr>
              <a:t>bird </a:t>
            </a:r>
            <a:r>
              <a:rPr lang="en-US" sz="1900" dirty="0">
                <a:solidFill>
                  <a:srgbClr val="000090"/>
                </a:solidFill>
              </a:rPr>
              <a:t>migration data, along with bird population distribution across North America and thus suggesting the factors that could reduce bird strikes. </a:t>
            </a:r>
            <a:r>
              <a:rPr lang="en-US" sz="1900" dirty="0" smtClean="0">
                <a:solidFill>
                  <a:srgbClr val="000090"/>
                </a:solidFill>
              </a:rPr>
              <a:t>We </a:t>
            </a:r>
            <a:r>
              <a:rPr lang="en-US" sz="1900" dirty="0">
                <a:solidFill>
                  <a:srgbClr val="000090"/>
                </a:solidFill>
              </a:rPr>
              <a:t>will be analyzing the frequency of bird strikes </a:t>
            </a:r>
            <a:r>
              <a:rPr lang="en-US" sz="1900" dirty="0" smtClean="0">
                <a:solidFill>
                  <a:srgbClr val="000090"/>
                </a:solidFill>
              </a:rPr>
              <a:t>in </a:t>
            </a:r>
            <a:r>
              <a:rPr lang="en-US" sz="1900" dirty="0">
                <a:solidFill>
                  <a:srgbClr val="000090"/>
                </a:solidFill>
              </a:rPr>
              <a:t>a particular </a:t>
            </a:r>
            <a:r>
              <a:rPr lang="en-US" sz="1900" dirty="0" smtClean="0">
                <a:solidFill>
                  <a:srgbClr val="000090"/>
                </a:solidFill>
              </a:rPr>
              <a:t>region that coincides with a </a:t>
            </a:r>
            <a:r>
              <a:rPr lang="en-US" sz="1900" dirty="0">
                <a:solidFill>
                  <a:srgbClr val="000090"/>
                </a:solidFill>
              </a:rPr>
              <a:t>bird species migration route.</a:t>
            </a:r>
            <a:endParaRPr lang="en-US" sz="1900" dirty="0" smtClean="0">
              <a:solidFill>
                <a:srgbClr val="000090"/>
              </a:solidFill>
              <a:latin typeface="Century" panose="02040604050505020304" pitchFamily="18" charset="0"/>
            </a:endParaRPr>
          </a:p>
          <a:p>
            <a:pPr marL="0" indent="0" algn="ctr">
              <a:buNone/>
            </a:pPr>
            <a:endParaRPr lang="en-US" altLang="en-US" sz="1200" dirty="0"/>
          </a:p>
        </p:txBody>
      </p:sp>
    </p:spTree>
    <p:extLst>
      <p:ext uri="{BB962C8B-B14F-4D97-AF65-F5344CB8AC3E}">
        <p14:creationId xmlns:p14="http://schemas.microsoft.com/office/powerpoint/2010/main" val="2510707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1481070" y="1130300"/>
            <a:ext cx="839953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Obstacles</a:t>
            </a:r>
          </a:p>
          <a:p>
            <a:pPr marL="0" indent="0">
              <a:buNone/>
            </a:pPr>
            <a:endParaRPr lang="en-US" sz="1600" b="1" dirty="0">
              <a:latin typeface="Century" panose="02040604050505020304" pitchFamily="18" charset="0"/>
            </a:endParaRPr>
          </a:p>
          <a:p>
            <a:pPr marL="0" indent="0">
              <a:buNone/>
            </a:pPr>
            <a:r>
              <a:rPr lang="en-US" dirty="0">
                <a:solidFill>
                  <a:srgbClr val="000090"/>
                </a:solidFill>
              </a:rPr>
              <a:t>1. Coinciding the airport geolocation coordinates with bird migration routes</a:t>
            </a:r>
          </a:p>
          <a:p>
            <a:pPr marL="0" indent="0">
              <a:buNone/>
            </a:pPr>
            <a:endParaRPr lang="en-US" dirty="0">
              <a:solidFill>
                <a:srgbClr val="000090"/>
              </a:solidFill>
            </a:endParaRPr>
          </a:p>
          <a:p>
            <a:pPr marL="0" indent="0">
              <a:buNone/>
            </a:pPr>
            <a:r>
              <a:rPr lang="en-US" dirty="0">
                <a:solidFill>
                  <a:srgbClr val="000090"/>
                </a:solidFill>
              </a:rPr>
              <a:t>2. Matching airport incompatible location formats across with the FAA bird strike database and NABBS database</a:t>
            </a:r>
          </a:p>
          <a:p>
            <a:pPr marL="0" indent="0">
              <a:buNone/>
            </a:pPr>
            <a:endParaRPr lang="en-US" sz="2000" dirty="0">
              <a:solidFill>
                <a:srgbClr val="00206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7" name="Rectangle 2"/>
          <p:cNvSpPr txBox="1">
            <a:spLocks noChangeArrowheads="1"/>
          </p:cNvSpPr>
          <p:nvPr/>
        </p:nvSpPr>
        <p:spPr>
          <a:xfrm>
            <a:off x="93226" y="98795"/>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3316092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2095500" y="1130300"/>
            <a:ext cx="7785101" cy="5346700"/>
          </a:xfrm>
          <a:noFill/>
          <a:ln w="38100" cap="rnd">
            <a:noFill/>
            <a:round/>
            <a:headEnd/>
            <a:tailEnd/>
          </a:ln>
        </p:spPr>
        <p:txBody>
          <a:bodyPr>
            <a:normAutofit fontScale="92500" lnSpcReduction="2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Summary</a:t>
            </a:r>
          </a:p>
          <a:p>
            <a:pPr marL="0" indent="0" algn="just">
              <a:buNone/>
            </a:pPr>
            <a:r>
              <a:rPr lang="en-US" sz="1900" dirty="0">
                <a:solidFill>
                  <a:srgbClr val="000090"/>
                </a:solidFill>
              </a:rPr>
              <a:t>As stated earlier about bird strikes being a significant threat to flight safety, we identified the airports that are around areas coinciding with a sizable bird population and thereby more prone to experiencing and reporting bird strikes. We proved this hypothesis by comparing our results with the actual bird strike data, with a considerable yet irrefutable amount of accuracy. Further, to strengthen the analysis we found the bird population variation across the years, thus suggesting the exploration of more precautionary measures that could be used by the airports list produced from our analytic to reduce bird strikes.</a:t>
            </a:r>
          </a:p>
          <a:p>
            <a:pPr marL="0" indent="0">
              <a:buNone/>
            </a:pPr>
            <a:endParaRPr lang="en-US" sz="2000" b="1" dirty="0">
              <a:solidFill>
                <a:srgbClr val="00B0F0"/>
              </a:solidFill>
              <a:latin typeface="Century" panose="02040604050505020304" pitchFamily="18" charset="0"/>
            </a:endParaRPr>
          </a:p>
          <a:p>
            <a:pPr marL="0" indent="0">
              <a:buNone/>
            </a:pPr>
            <a:r>
              <a:rPr lang="en-US" b="1" dirty="0">
                <a:latin typeface="Century" panose="02040604050505020304" pitchFamily="18" charset="0"/>
              </a:rPr>
              <a:t>Acknowledgements</a:t>
            </a:r>
          </a:p>
          <a:p>
            <a:r>
              <a:rPr lang="en-US" sz="1900" dirty="0">
                <a:solidFill>
                  <a:srgbClr val="000090"/>
                </a:solidFill>
              </a:rPr>
              <a:t>We would like to thank New York University for its HPC cluster which we used for MapReduce computations. </a:t>
            </a:r>
          </a:p>
          <a:p>
            <a:r>
              <a:rPr lang="en-US" sz="1900" dirty="0">
                <a:solidFill>
                  <a:srgbClr val="000090"/>
                </a:solidFill>
              </a:rPr>
              <a:t>We are also grateful to the North American Breeding Bird Survey and Federal Aviation Administration for providing us with the bird migration and bird strike data. </a:t>
            </a:r>
            <a:endParaRPr lang="en-US" sz="1900" dirty="0" smtClean="0">
              <a:solidFill>
                <a:srgbClr val="000090"/>
              </a:solidFill>
            </a:endParaRPr>
          </a:p>
          <a:p>
            <a:r>
              <a:rPr lang="en-US" sz="1900" dirty="0" smtClean="0">
                <a:solidFill>
                  <a:srgbClr val="000090"/>
                </a:solidFill>
              </a:rPr>
              <a:t>We thank </a:t>
            </a:r>
            <a:r>
              <a:rPr lang="en-US" sz="1900" dirty="0">
                <a:solidFill>
                  <a:srgbClr val="000090"/>
                </a:solidFill>
              </a:rPr>
              <a:t>Google for its Maps API </a:t>
            </a:r>
            <a:r>
              <a:rPr lang="en-US" sz="1900" dirty="0" smtClean="0">
                <a:solidFill>
                  <a:srgbClr val="000090"/>
                </a:solidFill>
              </a:rPr>
              <a:t>and Apache for everything.</a:t>
            </a:r>
            <a:endParaRPr lang="en-US" sz="2000" b="1" dirty="0">
              <a:latin typeface="Century" panose="02040604050505020304" pitchFamily="18" charset="0"/>
            </a:endParaRPr>
          </a:p>
        </p:txBody>
      </p:sp>
      <p:sp>
        <p:nvSpPr>
          <p:cNvPr id="7" name="Rectangle 2"/>
          <p:cNvSpPr txBox="1">
            <a:spLocks noChangeArrowheads="1"/>
          </p:cNvSpPr>
          <p:nvPr/>
        </p:nvSpPr>
        <p:spPr>
          <a:xfrm>
            <a:off x="554865" y="365125"/>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1889758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2095500"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References</a:t>
            </a:r>
          </a:p>
          <a:p>
            <a:pPr marL="0" indent="0">
              <a:buNone/>
            </a:pPr>
            <a:endParaRPr lang="en-US" b="1" dirty="0">
              <a:latin typeface="Century" panose="02040604050505020304" pitchFamily="18" charset="0"/>
            </a:endParaRPr>
          </a:p>
          <a:p>
            <a:pPr marL="0" indent="0">
              <a:buNone/>
            </a:pPr>
            <a:r>
              <a:rPr lang="en-US" dirty="0">
                <a:solidFill>
                  <a:srgbClr val="000090"/>
                </a:solidFill>
              </a:rPr>
              <a:t>1. T. White. Hadoop: The Definitive Guide. O’Reilly Media Inc., Sebastopol, CA, May 2012.</a:t>
            </a:r>
          </a:p>
          <a:p>
            <a:pPr marL="0" indent="0">
              <a:buNone/>
            </a:pPr>
            <a:r>
              <a:rPr lang="en-US" dirty="0">
                <a:solidFill>
                  <a:srgbClr val="000090"/>
                </a:solidFill>
              </a:rPr>
              <a:t>2. </a:t>
            </a:r>
            <a:r>
              <a:rPr lang="en-US" dirty="0">
                <a:solidFill>
                  <a:srgbClr val="000090"/>
                </a:solidFill>
                <a:hlinkClick r:id="rId2"/>
              </a:rPr>
              <a:t>https://en.wikipedia.org/wiki/Bird_strike</a:t>
            </a:r>
            <a:endParaRPr lang="en-US" dirty="0">
              <a:solidFill>
                <a:srgbClr val="000090"/>
              </a:solidFill>
            </a:endParaRPr>
          </a:p>
          <a:p>
            <a:pPr marL="0" indent="0">
              <a:buNone/>
            </a:pPr>
            <a:r>
              <a:rPr lang="en-US" dirty="0">
                <a:solidFill>
                  <a:srgbClr val="000090"/>
                </a:solidFill>
              </a:rPr>
              <a:t>3. </a:t>
            </a:r>
            <a:r>
              <a:rPr lang="en-US" dirty="0">
                <a:solidFill>
                  <a:srgbClr val="000090"/>
                </a:solidFill>
                <a:hlinkClick r:id="rId3"/>
              </a:rPr>
              <a:t>http://wildlife.faa.gov/database.aspx</a:t>
            </a:r>
            <a:endParaRPr lang="en-US" dirty="0">
              <a:solidFill>
                <a:srgbClr val="000090"/>
              </a:solidFill>
            </a:endParaRPr>
          </a:p>
          <a:p>
            <a:pPr marL="0" indent="0">
              <a:buNone/>
            </a:pPr>
            <a:r>
              <a:rPr lang="en-US" dirty="0">
                <a:solidFill>
                  <a:srgbClr val="000090"/>
                </a:solidFill>
              </a:rPr>
              <a:t>4. </a:t>
            </a:r>
            <a:r>
              <a:rPr lang="en-US" dirty="0">
                <a:solidFill>
                  <a:srgbClr val="000090"/>
                </a:solidFill>
                <a:hlinkClick r:id="rId4"/>
              </a:rPr>
              <a:t>https://www.pwrc.usgs.gov/bbs/RawData/Choose-Method.cfm</a:t>
            </a:r>
            <a:endParaRPr lang="en-US" dirty="0">
              <a:solidFill>
                <a:srgbClr val="000090"/>
              </a:solidFill>
            </a:endParaRPr>
          </a:p>
          <a:p>
            <a:pPr marL="0" indent="0">
              <a:buNone/>
            </a:pPr>
            <a:r>
              <a:rPr lang="en-US" dirty="0">
                <a:solidFill>
                  <a:srgbClr val="000090"/>
                </a:solidFill>
              </a:rPr>
              <a:t>5. Boeing: Strategies for Prevention of Bird Strike Events, 2011 </a:t>
            </a:r>
            <a:r>
              <a:rPr lang="en-US" dirty="0">
                <a:solidFill>
                  <a:srgbClr val="000090"/>
                </a:solidFill>
                <a:hlinkClick r:id="rId5"/>
              </a:rPr>
              <a:t>http://www.boeing.com/commercial/aeromagazine/articles/2011_q3/4/</a:t>
            </a:r>
            <a:endParaRPr lang="en-US" dirty="0">
              <a:solidFill>
                <a:srgbClr val="000090"/>
              </a:solidFill>
            </a:endParaRPr>
          </a:p>
          <a:p>
            <a:pPr marL="0" indent="0">
              <a:buNone/>
            </a:pPr>
            <a:r>
              <a:rPr lang="en-US" dirty="0">
                <a:solidFill>
                  <a:srgbClr val="000090"/>
                </a:solidFill>
              </a:rPr>
              <a:t>6. Allan, John R.; Alex P. </a:t>
            </a:r>
            <a:r>
              <a:rPr lang="en-US" dirty="0" err="1">
                <a:solidFill>
                  <a:srgbClr val="000090"/>
                </a:solidFill>
              </a:rPr>
              <a:t>Orosz</a:t>
            </a:r>
            <a:r>
              <a:rPr lang="en-US" dirty="0">
                <a:solidFill>
                  <a:srgbClr val="000090"/>
                </a:solidFill>
              </a:rPr>
              <a:t> "The costs of bird strikes to commercial aviation", August, 2001</a:t>
            </a:r>
          </a:p>
          <a:p>
            <a:pPr marL="0" indent="0">
              <a:buNone/>
            </a:pPr>
            <a:endParaRPr lang="en-US" sz="2000" dirty="0">
              <a:latin typeface="Century" panose="02040604050505020304" pitchFamily="18" charset="0"/>
            </a:endParaRPr>
          </a:p>
        </p:txBody>
      </p:sp>
      <p:sp>
        <p:nvSpPr>
          <p:cNvPr id="7" name="Rectangle 2"/>
          <p:cNvSpPr txBox="1">
            <a:spLocks noChangeArrowheads="1"/>
          </p:cNvSpPr>
          <p:nvPr/>
        </p:nvSpPr>
        <p:spPr>
          <a:xfrm>
            <a:off x="554865" y="365125"/>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3014564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2095500" y="1130300"/>
            <a:ext cx="7785101" cy="5346700"/>
          </a:xfrm>
          <a:noFill/>
          <a:ln w="38100" cap="rnd">
            <a:noFill/>
            <a:round/>
            <a:headEnd/>
            <a:tailEnd/>
          </a:ln>
        </p:spPr>
        <p:txBody>
          <a:bodyPr/>
          <a:lstStyle/>
          <a:p>
            <a:pPr eaLnBrk="1" hangingPunct="1">
              <a:lnSpc>
                <a:spcPct val="80000"/>
              </a:lnSpc>
              <a:buNone/>
              <a:defRPr/>
            </a:pPr>
            <a:endParaRPr lang="en-US" sz="5400" b="1" dirty="0">
              <a:solidFill>
                <a:srgbClr val="00B0F0"/>
              </a:solidFill>
              <a:latin typeface="Century" panose="02040604050505020304" pitchFamily="18" charset="0"/>
            </a:endParaRPr>
          </a:p>
          <a:p>
            <a:pPr eaLnBrk="1" hangingPunct="1">
              <a:lnSpc>
                <a:spcPct val="80000"/>
              </a:lnSpc>
              <a:buNone/>
              <a:defRPr/>
            </a:pPr>
            <a:endParaRPr lang="en-US" sz="5400" b="1" dirty="0">
              <a:solidFill>
                <a:srgbClr val="00B0F0"/>
              </a:solidFill>
              <a:latin typeface="Century" panose="02040604050505020304" pitchFamily="18" charset="0"/>
            </a:endParaRPr>
          </a:p>
          <a:p>
            <a:pPr algn="ctr" eaLnBrk="1" hangingPunct="1">
              <a:lnSpc>
                <a:spcPct val="80000"/>
              </a:lnSpc>
              <a:buNone/>
              <a:defRPr/>
            </a:pPr>
            <a:r>
              <a:rPr lang="en-US" sz="5400" dirty="0">
                <a:solidFill>
                  <a:srgbClr val="000090"/>
                </a:solidFill>
              </a:rPr>
              <a:t>Thank you!</a:t>
            </a: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3328799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838200" y="315310"/>
            <a:ext cx="10515600" cy="586828"/>
          </a:xfrm>
        </p:spPr>
        <p:txBody>
          <a:bodyPr>
            <a:normAutofit/>
          </a:bodyPr>
          <a:lstStyle/>
          <a:p>
            <a:r>
              <a:rPr lang="en-US" sz="2800" b="1" dirty="0">
                <a:latin typeface="Century" panose="02040604050505020304" pitchFamily="18" charset="0"/>
              </a:rPr>
              <a:t>Determining Factors That Reduce Bird Strikes With Airplanes</a:t>
            </a:r>
          </a:p>
        </p:txBody>
      </p:sp>
      <p:sp>
        <p:nvSpPr>
          <p:cNvPr id="35845" name="Rectangle 3"/>
          <p:cNvSpPr>
            <a:spLocks noGrp="1" noChangeArrowheads="1"/>
          </p:cNvSpPr>
          <p:nvPr>
            <p:ph idx="1"/>
          </p:nvPr>
        </p:nvSpPr>
        <p:spPr>
          <a:xfrm>
            <a:off x="1515241" y="998483"/>
            <a:ext cx="9362965" cy="5478517"/>
          </a:xfrm>
          <a:noFill/>
          <a:ln w="38100" cap="rnd">
            <a:noFill/>
            <a:round/>
            <a:headEnd/>
            <a:tailEnd/>
          </a:ln>
        </p:spPr>
        <p:txBody>
          <a:bodyPr>
            <a:normAutofit fontScale="92500" lnSpcReduction="20000"/>
          </a:bodyPr>
          <a:lstStyle/>
          <a:p>
            <a:pPr marL="0" indent="0">
              <a:buNone/>
            </a:pPr>
            <a:r>
              <a:rPr lang="en-US" b="1" dirty="0" smtClean="0">
                <a:latin typeface="Century" panose="02040604050505020304" pitchFamily="18" charset="0"/>
              </a:rPr>
              <a:t>Motivation</a:t>
            </a:r>
          </a:p>
          <a:p>
            <a:pPr marL="0" indent="0">
              <a:buNone/>
            </a:pPr>
            <a:endParaRPr lang="en-US" sz="2000" b="1" dirty="0">
              <a:latin typeface="Century" panose="02040604050505020304" pitchFamily="18" charset="0"/>
            </a:endParaRPr>
          </a:p>
          <a:p>
            <a:pPr marL="0" indent="0">
              <a:buNone/>
            </a:pPr>
            <a:r>
              <a:rPr lang="en-US" b="1" dirty="0" smtClean="0">
                <a:latin typeface="Century" panose="02040604050505020304" pitchFamily="18" charset="0"/>
              </a:rPr>
              <a:t>Who </a:t>
            </a:r>
            <a:r>
              <a:rPr lang="en-US" b="1" dirty="0">
                <a:latin typeface="Century" panose="02040604050505020304" pitchFamily="18" charset="0"/>
              </a:rPr>
              <a:t>are the users of this analytic?   </a:t>
            </a:r>
            <a:endParaRPr lang="en-US" b="1" dirty="0" smtClean="0">
              <a:latin typeface="Century" panose="02040604050505020304" pitchFamily="18" charset="0"/>
            </a:endParaRPr>
          </a:p>
          <a:p>
            <a:r>
              <a:rPr lang="en-US" sz="1900" dirty="0">
                <a:solidFill>
                  <a:srgbClr val="000090"/>
                </a:solidFill>
              </a:rPr>
              <a:t>Aviation Industry</a:t>
            </a:r>
          </a:p>
          <a:p>
            <a:pPr marL="0" indent="0">
              <a:buNone/>
            </a:pPr>
            <a:endParaRPr lang="en-US" sz="2000" b="1" dirty="0">
              <a:latin typeface="Century" panose="02040604050505020304" pitchFamily="18" charset="0"/>
            </a:endParaRPr>
          </a:p>
          <a:p>
            <a:pPr marL="0" indent="0" fontAlgn="base">
              <a:buNone/>
            </a:pPr>
            <a:r>
              <a:rPr lang="en-US" b="1" dirty="0">
                <a:latin typeface="Century" panose="02040604050505020304" pitchFamily="18" charset="0"/>
              </a:rPr>
              <a:t>Who will benefit from this analytic? </a:t>
            </a:r>
          </a:p>
          <a:p>
            <a:pPr fontAlgn="base"/>
            <a:r>
              <a:rPr lang="en-US" sz="1900" dirty="0">
                <a:solidFill>
                  <a:srgbClr val="000090"/>
                </a:solidFill>
              </a:rPr>
              <a:t>The Aviation Industry</a:t>
            </a:r>
          </a:p>
          <a:p>
            <a:r>
              <a:rPr lang="en-US" sz="1900" dirty="0">
                <a:solidFill>
                  <a:srgbClr val="000090"/>
                </a:solidFill>
              </a:rPr>
              <a:t>Wildlife Conservation and The Public</a:t>
            </a:r>
          </a:p>
          <a:p>
            <a:pPr marL="0" indent="0">
              <a:buNone/>
            </a:pPr>
            <a:endParaRPr lang="en-US" b="1" dirty="0">
              <a:latin typeface="Century" panose="02040604050505020304" pitchFamily="18" charset="0"/>
            </a:endParaRPr>
          </a:p>
          <a:p>
            <a:pPr marL="0" indent="0">
              <a:buNone/>
            </a:pPr>
            <a:r>
              <a:rPr lang="en-US" b="1" dirty="0">
                <a:latin typeface="Century" panose="02040604050505020304" pitchFamily="18" charset="0"/>
              </a:rPr>
              <a:t>Why is this analytic important?         </a:t>
            </a:r>
          </a:p>
          <a:p>
            <a:r>
              <a:rPr lang="en-US" sz="1900" dirty="0">
                <a:solidFill>
                  <a:srgbClr val="000090"/>
                </a:solidFill>
              </a:rPr>
              <a:t>Reduce the collisions and thus, decrease damages to the airplane, chances of technical failure</a:t>
            </a:r>
          </a:p>
          <a:p>
            <a:r>
              <a:rPr lang="en-US" sz="1900" dirty="0" smtClean="0">
                <a:solidFill>
                  <a:srgbClr val="000090"/>
                </a:solidFill>
              </a:rPr>
              <a:t>Reduce </a:t>
            </a:r>
            <a:r>
              <a:rPr lang="en-US" sz="1900" dirty="0">
                <a:solidFill>
                  <a:srgbClr val="000090"/>
                </a:solidFill>
              </a:rPr>
              <a:t>repair costs due to such accidents. (bird and other wildlife strikes cause more than $650 million in damage to U.S. civil and military aviation annually)</a:t>
            </a:r>
          </a:p>
          <a:p>
            <a:r>
              <a:rPr lang="en-US" sz="1900" dirty="0">
                <a:solidFill>
                  <a:srgbClr val="000090"/>
                </a:solidFill>
              </a:rPr>
              <a:t>Insures more safety. (More than 200 people have been killed worldwide as a result of wildlife strikes since 1988)</a:t>
            </a: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3955234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965915" y="998483"/>
            <a:ext cx="9570706" cy="5478517"/>
          </a:xfrm>
          <a:noFill/>
          <a:ln w="38100" cap="rnd">
            <a:noFill/>
            <a:round/>
            <a:headEnd/>
            <a:tailEnd/>
          </a:ln>
        </p:spPr>
        <p:txBody>
          <a:bodyPr>
            <a:normAutofit fontScale="92500" lnSpcReduction="1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Data </a:t>
            </a:r>
            <a:r>
              <a:rPr lang="en-US" b="1" dirty="0" smtClean="0">
                <a:latin typeface="Century" panose="02040604050505020304" pitchFamily="18" charset="0"/>
              </a:rPr>
              <a:t>Sources</a:t>
            </a:r>
          </a:p>
          <a:p>
            <a:pPr marL="0" indent="0">
              <a:buNone/>
            </a:pPr>
            <a:endParaRPr lang="en-US" b="1" dirty="0">
              <a:latin typeface="Century" panose="02040604050505020304" pitchFamily="18" charset="0"/>
            </a:endParaRPr>
          </a:p>
          <a:p>
            <a:pPr marL="0" indent="0">
              <a:buNone/>
            </a:pPr>
            <a:r>
              <a:rPr lang="en-US" sz="1800" b="1" dirty="0">
                <a:latin typeface="Century" panose="02040604050505020304" pitchFamily="18" charset="0"/>
              </a:rPr>
              <a:t>Name: </a:t>
            </a:r>
            <a:r>
              <a:rPr lang="en-US" sz="1900" dirty="0">
                <a:solidFill>
                  <a:srgbClr val="000090"/>
                </a:solidFill>
              </a:rPr>
              <a:t>FAA Wildlife Bird Strike Database</a:t>
            </a:r>
          </a:p>
          <a:p>
            <a:pPr marL="0" indent="0">
              <a:buNone/>
            </a:pPr>
            <a:r>
              <a:rPr lang="en-US" sz="1800" b="1" dirty="0">
                <a:latin typeface="Century" panose="02040604050505020304" pitchFamily="18" charset="0"/>
              </a:rPr>
              <a:t>Description:  </a:t>
            </a:r>
            <a:r>
              <a:rPr lang="en-US" sz="1900" dirty="0">
                <a:solidFill>
                  <a:srgbClr val="000090"/>
                </a:solidFill>
              </a:rPr>
              <a:t>The Database contains records of reported bird strikes from 1990-Current</a:t>
            </a:r>
          </a:p>
          <a:p>
            <a:pPr marL="0" indent="0">
              <a:buNone/>
            </a:pPr>
            <a:endParaRPr lang="en-US" sz="1900" dirty="0">
              <a:solidFill>
                <a:srgbClr val="000090"/>
              </a:solidFill>
            </a:endParaRPr>
          </a:p>
          <a:p>
            <a:pPr marL="0" indent="0">
              <a:buNone/>
            </a:pPr>
            <a:r>
              <a:rPr lang="en-US" sz="1800" b="1" dirty="0">
                <a:latin typeface="Century" panose="02040604050505020304" pitchFamily="18" charset="0"/>
              </a:rPr>
              <a:t>Name: </a:t>
            </a:r>
            <a:r>
              <a:rPr lang="en-US" sz="1900" dirty="0">
                <a:solidFill>
                  <a:srgbClr val="000090"/>
                </a:solidFill>
              </a:rPr>
              <a:t>North American Bird Breeding Survey data (Bird Count Data) </a:t>
            </a:r>
          </a:p>
          <a:p>
            <a:pPr marL="0" indent="0">
              <a:buNone/>
            </a:pPr>
            <a:r>
              <a:rPr lang="en-US" sz="1800" b="1" dirty="0">
                <a:latin typeface="Century" panose="02040604050505020304" pitchFamily="18" charset="0"/>
              </a:rPr>
              <a:t>Description:  </a:t>
            </a:r>
            <a:r>
              <a:rPr lang="en-US" sz="1900" dirty="0">
                <a:solidFill>
                  <a:srgbClr val="000090"/>
                </a:solidFill>
              </a:rPr>
              <a:t>This data set contains the population distribution of various bird species in North America from 1966-present</a:t>
            </a:r>
          </a:p>
          <a:p>
            <a:pPr marL="0" indent="0">
              <a:buNone/>
            </a:pPr>
            <a:endParaRPr lang="en-US" sz="1800" b="1" dirty="0">
              <a:solidFill>
                <a:srgbClr val="00B0F0"/>
              </a:solidFill>
              <a:latin typeface="Century" panose="02040604050505020304" pitchFamily="18" charset="0"/>
            </a:endParaRPr>
          </a:p>
          <a:p>
            <a:pPr marL="0" indent="0">
              <a:buNone/>
            </a:pPr>
            <a:r>
              <a:rPr lang="en-US" sz="1800" b="1" dirty="0">
                <a:latin typeface="Century" panose="02040604050505020304" pitchFamily="18" charset="0"/>
              </a:rPr>
              <a:t>Name: </a:t>
            </a:r>
            <a:r>
              <a:rPr lang="en-US" sz="1900" dirty="0">
                <a:solidFill>
                  <a:srgbClr val="000090"/>
                </a:solidFill>
              </a:rPr>
              <a:t>North American Bird Breeding Survey data (Bird Migration Routes data)</a:t>
            </a:r>
          </a:p>
          <a:p>
            <a:pPr marL="0" indent="0">
              <a:buNone/>
            </a:pPr>
            <a:r>
              <a:rPr lang="en-US" sz="1800" b="1" dirty="0">
                <a:latin typeface="Century" panose="02040604050505020304" pitchFamily="18" charset="0"/>
              </a:rPr>
              <a:t>Description:  </a:t>
            </a:r>
            <a:r>
              <a:rPr lang="en-US" sz="1900" dirty="0">
                <a:solidFill>
                  <a:srgbClr val="000090"/>
                </a:solidFill>
              </a:rPr>
              <a:t>This dataset contains location details of Bird migration routes</a:t>
            </a:r>
          </a:p>
          <a:p>
            <a:pPr marL="0" indent="0">
              <a:buNone/>
            </a:pPr>
            <a:endParaRPr lang="en-US" sz="1800" b="1" dirty="0">
              <a:solidFill>
                <a:srgbClr val="00B0F0"/>
              </a:solidFill>
              <a:latin typeface="Century" panose="02040604050505020304" pitchFamily="18" charset="0"/>
            </a:endParaRPr>
          </a:p>
          <a:p>
            <a:pPr marL="0" indent="0">
              <a:buNone/>
            </a:pPr>
            <a:r>
              <a:rPr lang="en-US" sz="1800" b="1" dirty="0">
                <a:latin typeface="Century" panose="02040604050505020304" pitchFamily="18" charset="0"/>
              </a:rPr>
              <a:t>Name: </a:t>
            </a:r>
            <a:r>
              <a:rPr lang="en-US" sz="1900" dirty="0">
                <a:solidFill>
                  <a:srgbClr val="000090"/>
                </a:solidFill>
              </a:rPr>
              <a:t>International Airports Database</a:t>
            </a:r>
          </a:p>
          <a:p>
            <a:pPr marL="0" indent="0">
              <a:buNone/>
            </a:pPr>
            <a:r>
              <a:rPr lang="en-US" sz="1800" b="1" dirty="0">
                <a:latin typeface="Century" panose="02040604050505020304" pitchFamily="18" charset="0"/>
              </a:rPr>
              <a:t>Description:  </a:t>
            </a:r>
            <a:r>
              <a:rPr lang="en-US" sz="1900" dirty="0">
                <a:solidFill>
                  <a:srgbClr val="000090"/>
                </a:solidFill>
              </a:rPr>
              <a:t>This dataset contains details of airports along with geo-location data </a:t>
            </a:r>
          </a:p>
          <a:p>
            <a:pPr marL="0" indent="0">
              <a:buNone/>
            </a:pPr>
            <a:endParaRPr lang="en-US" sz="2000" b="1" dirty="0">
              <a:latin typeface="Century" panose="02040604050505020304" pitchFamily="18" charset="0"/>
            </a:endParaRPr>
          </a:p>
        </p:txBody>
      </p:sp>
      <p:sp>
        <p:nvSpPr>
          <p:cNvPr id="5" name="Rectangle 2"/>
          <p:cNvSpPr txBox="1">
            <a:spLocks noChangeArrowheads="1"/>
          </p:cNvSpPr>
          <p:nvPr/>
        </p:nvSpPr>
        <p:spPr>
          <a:xfrm>
            <a:off x="554865" y="365125"/>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1086766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450761" y="566670"/>
            <a:ext cx="11243256" cy="5685518"/>
          </a:xfrm>
          <a:noFill/>
          <a:ln w="38100" cap="rnd">
            <a:noFill/>
            <a:round/>
            <a:headEnd/>
            <a:tailEnd/>
          </a:ln>
        </p:spPr>
        <p:txBody>
          <a:bodyPr>
            <a:normAutofit/>
          </a:bodyPr>
          <a:lstStyle/>
          <a:p>
            <a:pPr eaLnBrk="1" hangingPunct="1">
              <a:lnSpc>
                <a:spcPct val="80000"/>
              </a:lnSpc>
              <a:buNone/>
              <a:defRPr/>
            </a:pPr>
            <a:endParaRPr lang="en-US" altLang="en-US" sz="200" b="1" dirty="0"/>
          </a:p>
          <a:p>
            <a:pPr marL="0" indent="0">
              <a:buNone/>
            </a:pPr>
            <a:r>
              <a:rPr lang="en-US" sz="2400" b="1" dirty="0">
                <a:latin typeface="Century" panose="02040604050505020304" pitchFamily="18" charset="0"/>
              </a:rPr>
              <a:t>Design </a:t>
            </a:r>
            <a:r>
              <a:rPr lang="en-US" sz="2400" b="1" dirty="0" smtClean="0">
                <a:latin typeface="Century" panose="02040604050505020304" pitchFamily="18" charset="0"/>
              </a:rPr>
              <a:t>Diagram:</a:t>
            </a:r>
          </a:p>
          <a:p>
            <a:pPr marL="0" indent="0">
              <a:buNone/>
            </a:pPr>
            <a:endParaRPr lang="en-US" sz="2400" b="1" dirty="0">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586" y="1206328"/>
            <a:ext cx="8590208" cy="5150022"/>
          </a:xfrm>
          <a:prstGeom prst="rect">
            <a:avLst/>
          </a:prstGeom>
        </p:spPr>
      </p:pic>
      <p:sp>
        <p:nvSpPr>
          <p:cNvPr id="8" name="Rectangle 2"/>
          <p:cNvSpPr txBox="1">
            <a:spLocks noChangeArrowheads="1"/>
          </p:cNvSpPr>
          <p:nvPr/>
        </p:nvSpPr>
        <p:spPr>
          <a:xfrm>
            <a:off x="0" y="-69881"/>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2901179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0918" y="1712890"/>
            <a:ext cx="8319752" cy="1754326"/>
          </a:xfrm>
          <a:prstGeom prst="rect">
            <a:avLst/>
          </a:prstGeom>
        </p:spPr>
        <p:txBody>
          <a:bodyPr wrap="square">
            <a:spAutoFit/>
          </a:bodyPr>
          <a:lstStyle/>
          <a:p>
            <a:r>
              <a:rPr lang="en-US" b="1" dirty="0">
                <a:latin typeface="Century" panose="02040604050505020304" pitchFamily="18" charset="0"/>
              </a:rPr>
              <a:t>Platform(s) on which the analytic ran</a:t>
            </a:r>
            <a:r>
              <a:rPr lang="en-US" b="1" dirty="0" smtClean="0">
                <a:latin typeface="Century" panose="02040604050505020304" pitchFamily="18" charset="0"/>
              </a:rPr>
              <a:t>:</a:t>
            </a:r>
          </a:p>
          <a:p>
            <a:endParaRPr lang="en-US" b="1" dirty="0">
              <a:latin typeface="Century" panose="02040604050505020304" pitchFamily="18" charset="0"/>
            </a:endParaRPr>
          </a:p>
          <a:p>
            <a:pPr marL="285750" indent="-285750">
              <a:lnSpc>
                <a:spcPct val="200000"/>
              </a:lnSpc>
              <a:buFont typeface="Arial" panose="020B0604020202020204" pitchFamily="34" charset="0"/>
              <a:buChar char="•"/>
            </a:pPr>
            <a:r>
              <a:rPr lang="en-US" dirty="0">
                <a:solidFill>
                  <a:srgbClr val="000090"/>
                </a:solidFill>
              </a:rPr>
              <a:t>NYU HPC Cluster</a:t>
            </a:r>
          </a:p>
          <a:p>
            <a:pPr marL="285750" indent="-285750">
              <a:lnSpc>
                <a:spcPct val="200000"/>
              </a:lnSpc>
              <a:buFont typeface="Arial" panose="020B0604020202020204" pitchFamily="34" charset="0"/>
              <a:buChar char="•"/>
            </a:pPr>
            <a:r>
              <a:rPr lang="en-US" dirty="0">
                <a:solidFill>
                  <a:srgbClr val="000090"/>
                </a:solidFill>
              </a:rPr>
              <a:t>Cloudera </a:t>
            </a:r>
            <a:r>
              <a:rPr lang="en-US" dirty="0" err="1">
                <a:solidFill>
                  <a:srgbClr val="000090"/>
                </a:solidFill>
              </a:rPr>
              <a:t>Quickstart</a:t>
            </a:r>
            <a:r>
              <a:rPr lang="en-US" dirty="0">
                <a:solidFill>
                  <a:srgbClr val="000090"/>
                </a:solidFill>
              </a:rPr>
              <a:t> VM</a:t>
            </a:r>
          </a:p>
        </p:txBody>
      </p:sp>
      <p:sp>
        <p:nvSpPr>
          <p:cNvPr id="6" name="Rectangle 2"/>
          <p:cNvSpPr txBox="1">
            <a:spLocks noChangeArrowheads="1"/>
          </p:cNvSpPr>
          <p:nvPr/>
        </p:nvSpPr>
        <p:spPr>
          <a:xfrm>
            <a:off x="554865" y="365125"/>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3847001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6269" y="366093"/>
            <a:ext cx="10515600" cy="624599"/>
          </a:xfrm>
        </p:spPr>
        <p:txBody>
          <a:bodyPr>
            <a:normAutofit/>
          </a:bodyPr>
          <a:lstStyle/>
          <a:p>
            <a:r>
              <a:rPr lang="en-US" sz="2800" b="1" dirty="0">
                <a:latin typeface="Century" panose="02040604050505020304" pitchFamily="18" charset="0"/>
              </a:rPr>
              <a:t>Determining Factors That Reduce Bird Strikes With Airplanes</a:t>
            </a:r>
          </a:p>
        </p:txBody>
      </p:sp>
      <p:sp>
        <p:nvSpPr>
          <p:cNvPr id="35845" name="Rectangle 3"/>
          <p:cNvSpPr>
            <a:spLocks noGrp="1" noChangeArrowheads="1"/>
          </p:cNvSpPr>
          <p:nvPr>
            <p:ph idx="1"/>
          </p:nvPr>
        </p:nvSpPr>
        <p:spPr>
          <a:xfrm>
            <a:off x="980966" y="805793"/>
            <a:ext cx="10335172" cy="5736897"/>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Steps</a:t>
            </a:r>
            <a:endParaRPr lang="en-US" b="1" dirty="0">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r>
              <a:rPr lang="en-US" sz="2000" b="1" dirty="0" smtClean="0">
                <a:solidFill>
                  <a:srgbClr val="00B0F0"/>
                </a:solidFill>
                <a:latin typeface="Century" panose="02040604050505020304" pitchFamily="18" charset="0"/>
              </a:rPr>
              <a:t>					</a:t>
            </a:r>
            <a:endParaRPr lang="en-US" sz="2000" b="1" dirty="0">
              <a:solidFill>
                <a:srgbClr val="00B0F0"/>
              </a:solidFill>
              <a:latin typeface="Century" panose="02040604050505020304" pitchFamily="18" charset="0"/>
            </a:endParaRPr>
          </a:p>
          <a:p>
            <a:pPr marL="0" indent="0">
              <a:buNone/>
            </a:pPr>
            <a:r>
              <a:rPr lang="en-US" sz="2000" b="1" dirty="0" smtClean="0">
                <a:solidFill>
                  <a:srgbClr val="00B0F0"/>
                </a:solidFill>
                <a:latin typeface="Century" panose="02040604050505020304" pitchFamily="18" charset="0"/>
              </a:rPr>
              <a:t>		</a:t>
            </a: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dirty="0">
              <a:latin typeface="Century" panose="02040604050505020304" pitchFamily="18" charset="0"/>
            </a:endParaRPr>
          </a:p>
          <a:p>
            <a:pPr marL="0" indent="0">
              <a:buNone/>
            </a:pPr>
            <a:r>
              <a:rPr lang="en-US" sz="2000" b="1" dirty="0" smtClean="0">
                <a:solidFill>
                  <a:srgbClr val="00B0F0"/>
                </a:solidFill>
                <a:latin typeface="Century" panose="02040604050505020304" pitchFamily="18" charset="0"/>
              </a:rPr>
              <a:t>	</a:t>
            </a: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 name="Alternate Process 2"/>
          <p:cNvSpPr/>
          <p:nvPr/>
        </p:nvSpPr>
        <p:spPr>
          <a:xfrm>
            <a:off x="2287527" y="1378688"/>
            <a:ext cx="1985818" cy="42704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Cleaning</a:t>
            </a:r>
          </a:p>
        </p:txBody>
      </p:sp>
      <p:sp>
        <p:nvSpPr>
          <p:cNvPr id="8" name="Alternate Process 7"/>
          <p:cNvSpPr/>
          <p:nvPr/>
        </p:nvSpPr>
        <p:spPr>
          <a:xfrm>
            <a:off x="1506482" y="2138289"/>
            <a:ext cx="3652345" cy="76957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 find the Bird Count for all the routes by joining the two birds data</a:t>
            </a:r>
            <a:endParaRPr lang="en-US" dirty="0"/>
          </a:p>
        </p:txBody>
      </p:sp>
      <p:sp>
        <p:nvSpPr>
          <p:cNvPr id="9" name="Alternate Process 8"/>
          <p:cNvSpPr/>
          <p:nvPr/>
        </p:nvSpPr>
        <p:spPr>
          <a:xfrm>
            <a:off x="1545021" y="3454401"/>
            <a:ext cx="3605048" cy="82336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 </a:t>
            </a:r>
            <a:r>
              <a:rPr lang="en-US" dirty="0"/>
              <a:t>figure out </a:t>
            </a:r>
            <a:r>
              <a:rPr lang="en-US" dirty="0" smtClean="0"/>
              <a:t>the Airports that lie </a:t>
            </a:r>
            <a:r>
              <a:rPr lang="en-US" dirty="0"/>
              <a:t>close to the locations for which we have bird counts </a:t>
            </a:r>
          </a:p>
        </p:txBody>
      </p:sp>
      <p:sp>
        <p:nvSpPr>
          <p:cNvPr id="10" name="Alternate Process 9"/>
          <p:cNvSpPr/>
          <p:nvPr/>
        </p:nvSpPr>
        <p:spPr>
          <a:xfrm>
            <a:off x="1506483" y="4597398"/>
            <a:ext cx="3642328" cy="75871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US" dirty="0"/>
              <a:t>T</a:t>
            </a:r>
            <a:r>
              <a:rPr lang="en-US" dirty="0" smtClean="0"/>
              <a:t>o </a:t>
            </a:r>
            <a:r>
              <a:rPr lang="en-US" dirty="0"/>
              <a:t>get the bird population variation at each location </a:t>
            </a:r>
            <a:r>
              <a:rPr lang="en-US" dirty="0" err="1" smtClean="0"/>
              <a:t>w.r.t</a:t>
            </a:r>
            <a:r>
              <a:rPr lang="en-US" dirty="0" smtClean="0"/>
              <a:t> years</a:t>
            </a:r>
            <a:endParaRPr lang="en-US" dirty="0"/>
          </a:p>
        </p:txBody>
      </p:sp>
      <p:sp>
        <p:nvSpPr>
          <p:cNvPr id="11" name="Alternate Process 10"/>
          <p:cNvSpPr/>
          <p:nvPr/>
        </p:nvSpPr>
        <p:spPr>
          <a:xfrm>
            <a:off x="1487706" y="5688668"/>
            <a:ext cx="3661104" cy="553599"/>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US" dirty="0"/>
              <a:t>T</a:t>
            </a:r>
            <a:r>
              <a:rPr lang="en-US" dirty="0" smtClean="0"/>
              <a:t>o compare our Results with the bird Strike data</a:t>
            </a:r>
            <a:endParaRPr lang="en-US" dirty="0"/>
          </a:p>
        </p:txBody>
      </p:sp>
      <p:sp>
        <p:nvSpPr>
          <p:cNvPr id="4" name="Right Arrow 3"/>
          <p:cNvSpPr/>
          <p:nvPr/>
        </p:nvSpPr>
        <p:spPr>
          <a:xfrm flipV="1">
            <a:off x="5421586" y="1445170"/>
            <a:ext cx="1243724" cy="1839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Document 4"/>
          <p:cNvSpPr/>
          <p:nvPr/>
        </p:nvSpPr>
        <p:spPr>
          <a:xfrm>
            <a:off x="7041932" y="1121104"/>
            <a:ext cx="3731171" cy="814551"/>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marL="228600" indent="-228600">
              <a:buAutoNum type="arabicPeriod"/>
            </a:pPr>
            <a:r>
              <a:rPr lang="en-US" sz="1100" dirty="0" smtClean="0"/>
              <a:t>Filtering the Airport and Bird Routes dataset to </a:t>
            </a:r>
            <a:r>
              <a:rPr lang="en-US" sz="1100" dirty="0"/>
              <a:t>contain only data for country </a:t>
            </a:r>
            <a:r>
              <a:rPr lang="en-US" sz="1100" dirty="0" smtClean="0"/>
              <a:t>USA</a:t>
            </a:r>
          </a:p>
          <a:p>
            <a:pPr marL="228600" indent="-228600">
              <a:buAutoNum type="arabicPeriod"/>
            </a:pPr>
            <a:r>
              <a:rPr lang="en-US" sz="1100" dirty="0" smtClean="0"/>
              <a:t> Filtering Bird Count dataset to contain only stop </a:t>
            </a:r>
            <a:r>
              <a:rPr lang="en-US" sz="1100" dirty="0"/>
              <a:t>1 </a:t>
            </a:r>
            <a:r>
              <a:rPr lang="en-US" sz="1100" dirty="0" smtClean="0"/>
              <a:t>count</a:t>
            </a:r>
            <a:endParaRPr lang="en-US" sz="1100" dirty="0"/>
          </a:p>
        </p:txBody>
      </p:sp>
      <p:sp>
        <p:nvSpPr>
          <p:cNvPr id="13" name="Right Arrow 12"/>
          <p:cNvSpPr/>
          <p:nvPr/>
        </p:nvSpPr>
        <p:spPr>
          <a:xfrm flipV="1">
            <a:off x="5404069" y="2464675"/>
            <a:ext cx="1234965" cy="1979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Document 13"/>
          <p:cNvSpPr/>
          <p:nvPr/>
        </p:nvSpPr>
        <p:spPr>
          <a:xfrm>
            <a:off x="7036677" y="2102068"/>
            <a:ext cx="3731171" cy="832069"/>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marL="228600" indent="-228600">
              <a:buAutoNum type="arabicPeriod"/>
            </a:pPr>
            <a:r>
              <a:rPr lang="en-US" sz="1100" dirty="0" smtClean="0"/>
              <a:t>Concatenating the </a:t>
            </a:r>
            <a:r>
              <a:rPr lang="en-US" sz="1100" dirty="0"/>
              <a:t>fields </a:t>
            </a:r>
            <a:r>
              <a:rPr lang="en-US" sz="1100" dirty="0" smtClean="0"/>
              <a:t>“</a:t>
            </a:r>
            <a:r>
              <a:rPr lang="en-US" sz="1100" dirty="0" err="1"/>
              <a:t>S</a:t>
            </a:r>
            <a:r>
              <a:rPr lang="en-US" sz="1100" dirty="0" err="1" smtClean="0"/>
              <a:t>tatenum</a:t>
            </a:r>
            <a:r>
              <a:rPr lang="en-US" sz="1100" dirty="0"/>
              <a:t>” and “Route” in both the </a:t>
            </a:r>
            <a:r>
              <a:rPr lang="en-US" sz="1100" dirty="0" smtClean="0"/>
              <a:t>files</a:t>
            </a:r>
            <a:r>
              <a:rPr lang="en-US" sz="1100" dirty="0"/>
              <a:t> </a:t>
            </a:r>
            <a:r>
              <a:rPr lang="en-US" sz="1100" dirty="0" smtClean="0"/>
              <a:t>to serve </a:t>
            </a:r>
            <a:r>
              <a:rPr lang="en-US" sz="1100" dirty="0"/>
              <a:t>as a unique ID for the </a:t>
            </a:r>
            <a:r>
              <a:rPr lang="en-US" sz="1100" dirty="0" smtClean="0"/>
              <a:t>join.</a:t>
            </a:r>
          </a:p>
          <a:p>
            <a:pPr marL="228600" indent="-228600">
              <a:buAutoNum type="arabicPeriod"/>
            </a:pPr>
            <a:r>
              <a:rPr lang="en-US" sz="1100" dirty="0" smtClean="0"/>
              <a:t>Adjusting the </a:t>
            </a:r>
            <a:r>
              <a:rPr lang="en-US" sz="1100" dirty="0"/>
              <a:t>table schema </a:t>
            </a:r>
            <a:r>
              <a:rPr lang="en-US" sz="1100" dirty="0" smtClean="0"/>
              <a:t>to </a:t>
            </a:r>
            <a:r>
              <a:rPr lang="en-US" sz="1100" dirty="0"/>
              <a:t>generate unique Identifier for each row </a:t>
            </a:r>
          </a:p>
        </p:txBody>
      </p:sp>
      <p:sp>
        <p:nvSpPr>
          <p:cNvPr id="15" name="Document 14"/>
          <p:cNvSpPr/>
          <p:nvPr/>
        </p:nvSpPr>
        <p:spPr>
          <a:xfrm>
            <a:off x="7036677" y="3047031"/>
            <a:ext cx="3745185" cy="1411107"/>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marL="228600" lvl="0" indent="-228600">
              <a:buAutoNum type="arabicPeriod"/>
            </a:pPr>
            <a:endParaRPr lang="en-US" sz="1100" dirty="0" smtClean="0"/>
          </a:p>
          <a:p>
            <a:pPr marL="228600" lvl="0" indent="-228600">
              <a:buAutoNum type="arabicPeriod"/>
            </a:pPr>
            <a:r>
              <a:rPr lang="en-US" sz="1100" dirty="0" smtClean="0"/>
              <a:t>Concatenating </a:t>
            </a:r>
            <a:r>
              <a:rPr lang="en-US" sz="1100" dirty="0"/>
              <a:t>the </a:t>
            </a:r>
            <a:r>
              <a:rPr lang="en-US" sz="1100" dirty="0" smtClean="0"/>
              <a:t>latitude </a:t>
            </a:r>
            <a:r>
              <a:rPr lang="en-US" sz="1100" dirty="0"/>
              <a:t>and </a:t>
            </a:r>
            <a:r>
              <a:rPr lang="en-US" sz="1100" dirty="0" smtClean="0"/>
              <a:t>longitude </a:t>
            </a:r>
            <a:r>
              <a:rPr lang="en-US" sz="1100" dirty="0"/>
              <a:t>fields in the </a:t>
            </a:r>
            <a:r>
              <a:rPr lang="en-US" sz="1100" dirty="0" smtClean="0"/>
              <a:t>above table</a:t>
            </a:r>
          </a:p>
          <a:p>
            <a:pPr marL="228600" indent="-228600">
              <a:buFontTx/>
              <a:buAutoNum type="arabicPeriod"/>
            </a:pPr>
            <a:r>
              <a:rPr lang="en-US" sz="1100" dirty="0"/>
              <a:t>C</a:t>
            </a:r>
            <a:r>
              <a:rPr lang="en-US" sz="1100" dirty="0" smtClean="0"/>
              <a:t>ross </a:t>
            </a:r>
            <a:r>
              <a:rPr lang="en-US" sz="1100" dirty="0"/>
              <a:t>join on </a:t>
            </a:r>
            <a:r>
              <a:rPr lang="en-US" sz="1100" dirty="0" smtClean="0"/>
              <a:t>the concatenated table </a:t>
            </a:r>
            <a:r>
              <a:rPr lang="en-US" sz="1100" dirty="0"/>
              <a:t>and </a:t>
            </a:r>
            <a:r>
              <a:rPr lang="en-US" sz="1100" dirty="0" smtClean="0"/>
              <a:t>airports table to get the nearby airport locations</a:t>
            </a:r>
          </a:p>
          <a:p>
            <a:pPr marL="228600" indent="-228600">
              <a:buFontTx/>
              <a:buAutoNum type="arabicPeriod"/>
            </a:pPr>
            <a:r>
              <a:rPr lang="en-US" sz="1100" dirty="0" smtClean="0"/>
              <a:t>Extracting </a:t>
            </a:r>
            <a:r>
              <a:rPr lang="en-US" sz="1100" dirty="0"/>
              <a:t>the details of the airports along with the sum of stop1 </a:t>
            </a:r>
            <a:r>
              <a:rPr lang="en-US" sz="1100" dirty="0" smtClean="0"/>
              <a:t>bird counts and </a:t>
            </a:r>
            <a:r>
              <a:rPr lang="en-US" sz="1100" dirty="0"/>
              <a:t>plotted this with </a:t>
            </a:r>
            <a:r>
              <a:rPr lang="en-US" sz="1100" dirty="0" smtClean="0"/>
              <a:t>tableau</a:t>
            </a:r>
            <a:endParaRPr lang="en-US" sz="1100" dirty="0"/>
          </a:p>
          <a:p>
            <a:pPr marL="228600" lvl="0" indent="-228600">
              <a:buAutoNum type="arabicPeriod"/>
            </a:pPr>
            <a:endParaRPr lang="en-US" sz="1100" dirty="0" smtClean="0"/>
          </a:p>
        </p:txBody>
      </p:sp>
      <p:sp>
        <p:nvSpPr>
          <p:cNvPr id="16" name="Right Arrow 15"/>
          <p:cNvSpPr/>
          <p:nvPr/>
        </p:nvSpPr>
        <p:spPr>
          <a:xfrm flipV="1">
            <a:off x="5433849" y="3668109"/>
            <a:ext cx="1234965" cy="1979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ight Arrow 16"/>
          <p:cNvSpPr/>
          <p:nvPr/>
        </p:nvSpPr>
        <p:spPr>
          <a:xfrm flipV="1">
            <a:off x="5419835" y="4818992"/>
            <a:ext cx="1234965" cy="1979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Document 17"/>
          <p:cNvSpPr/>
          <p:nvPr/>
        </p:nvSpPr>
        <p:spPr>
          <a:xfrm>
            <a:off x="6987628" y="4575503"/>
            <a:ext cx="3731171" cy="793531"/>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marL="228600" indent="-228600">
              <a:buAutoNum type="arabicPeriod"/>
            </a:pPr>
            <a:r>
              <a:rPr lang="en-US" sz="1100" dirty="0" smtClean="0"/>
              <a:t>Summing up the bird population of all species for a location for every year.</a:t>
            </a:r>
            <a:endParaRPr lang="en-US" sz="1100" dirty="0"/>
          </a:p>
        </p:txBody>
      </p:sp>
      <p:sp>
        <p:nvSpPr>
          <p:cNvPr id="19" name="Right Arrow 18"/>
          <p:cNvSpPr/>
          <p:nvPr/>
        </p:nvSpPr>
        <p:spPr>
          <a:xfrm flipV="1">
            <a:off x="5432097" y="5820978"/>
            <a:ext cx="1234965" cy="1979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Document 19"/>
          <p:cNvSpPr/>
          <p:nvPr/>
        </p:nvSpPr>
        <p:spPr>
          <a:xfrm>
            <a:off x="6938580" y="5630041"/>
            <a:ext cx="3731171" cy="860097"/>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marL="228600" indent="-228600">
              <a:buAutoNum type="arabicPeriod"/>
            </a:pPr>
            <a:endParaRPr lang="en-US" sz="1100" dirty="0" smtClean="0"/>
          </a:p>
          <a:p>
            <a:pPr marL="228600" indent="-228600">
              <a:buAutoNum type="arabicPeriod"/>
            </a:pPr>
            <a:r>
              <a:rPr lang="en-US" sz="1100" dirty="0" smtClean="0"/>
              <a:t>Grouping the same airport names and getting the total bird Strikes</a:t>
            </a:r>
          </a:p>
          <a:p>
            <a:pPr marL="228600" indent="-228600">
              <a:buAutoNum type="arabicPeriod"/>
            </a:pPr>
            <a:r>
              <a:rPr lang="en-US" sz="1100" dirty="0" smtClean="0"/>
              <a:t>Getting the airport names that match our output, along with the actual number of strikes</a:t>
            </a:r>
            <a:endParaRPr lang="en-US" sz="1100" dirty="0"/>
          </a:p>
        </p:txBody>
      </p:sp>
      <p:cxnSp>
        <p:nvCxnSpPr>
          <p:cNvPr id="6" name="Straight Arrow Connector 5"/>
          <p:cNvCxnSpPr/>
          <p:nvPr/>
        </p:nvCxnSpPr>
        <p:spPr>
          <a:xfrm>
            <a:off x="3280436" y="2907862"/>
            <a:ext cx="0" cy="546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3" idx="2"/>
          </p:cNvCxnSpPr>
          <p:nvPr/>
        </p:nvCxnSpPr>
        <p:spPr>
          <a:xfrm>
            <a:off x="3280436" y="1805735"/>
            <a:ext cx="0" cy="296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2"/>
            <a:endCxn id="10" idx="0"/>
          </p:cNvCxnSpPr>
          <p:nvPr/>
        </p:nvCxnSpPr>
        <p:spPr>
          <a:xfrm flipH="1">
            <a:off x="3327647" y="4277764"/>
            <a:ext cx="19898" cy="31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3343659" y="5369034"/>
            <a:ext cx="1" cy="31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2517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838200" y="382587"/>
            <a:ext cx="10515600"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000" b="1" dirty="0" smtClean="0">
                <a:latin typeface="Century" panose="02040604050505020304" pitchFamily="18" charset="0"/>
              </a:rPr>
              <a:t>Results</a:t>
            </a:r>
            <a:endParaRPr lang="en-US" sz="2000" b="1" dirty="0">
              <a:latin typeface="Century" panose="02040604050505020304" pitchFamily="18" charset="0"/>
            </a:endParaRPr>
          </a:p>
          <a:p>
            <a:pPr marL="0" indent="0">
              <a:buNone/>
            </a:pPr>
            <a:r>
              <a:rPr lang="en-US" sz="2000" b="1" dirty="0" smtClean="0">
                <a:latin typeface="Century" panose="02040604050505020304" pitchFamily="18" charset="0"/>
              </a:rPr>
              <a:t>1. </a:t>
            </a:r>
            <a:r>
              <a:rPr lang="en-US" dirty="0">
                <a:solidFill>
                  <a:srgbClr val="000090"/>
                </a:solidFill>
              </a:rPr>
              <a:t>Airports in proximity (~18 mi) of areas of bird populations</a:t>
            </a: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5</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6676"/>
            <a:ext cx="10515600" cy="5304799"/>
          </a:xfrm>
          <a:prstGeom prst="rect">
            <a:avLst/>
          </a:prstGeom>
        </p:spPr>
      </p:pic>
      <p:sp>
        <p:nvSpPr>
          <p:cNvPr id="7" name="Rectangle 2"/>
          <p:cNvSpPr txBox="1">
            <a:spLocks noChangeArrowheads="1"/>
          </p:cNvSpPr>
          <p:nvPr/>
        </p:nvSpPr>
        <p:spPr>
          <a:xfrm>
            <a:off x="0" y="-1"/>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752775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838200" y="382587"/>
            <a:ext cx="10515600"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Results:</a:t>
            </a:r>
            <a:endParaRPr lang="en-US" b="1" dirty="0">
              <a:latin typeface="Century" panose="02040604050505020304" pitchFamily="18" charset="0"/>
            </a:endParaRPr>
          </a:p>
          <a:p>
            <a:pPr marL="0" indent="0">
              <a:buNone/>
            </a:pPr>
            <a:r>
              <a:rPr lang="en-US" sz="2000" b="1" dirty="0" smtClean="0">
                <a:latin typeface="Century" panose="02040604050505020304" pitchFamily="18" charset="0"/>
              </a:rPr>
              <a:t>2. </a:t>
            </a:r>
            <a:r>
              <a:rPr lang="en-US" dirty="0">
                <a:solidFill>
                  <a:srgbClr val="000090"/>
                </a:solidFill>
              </a:rPr>
              <a:t>Changes in bird population over the years on bird migration routes</a:t>
            </a: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5</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2238"/>
            <a:ext cx="10752786" cy="4946472"/>
          </a:xfrm>
          <a:prstGeom prst="rect">
            <a:avLst/>
          </a:prstGeom>
        </p:spPr>
      </p:pic>
      <p:sp>
        <p:nvSpPr>
          <p:cNvPr id="7" name="Rectangle 2"/>
          <p:cNvSpPr txBox="1">
            <a:spLocks noChangeArrowheads="1"/>
          </p:cNvSpPr>
          <p:nvPr/>
        </p:nvSpPr>
        <p:spPr>
          <a:xfrm>
            <a:off x="0" y="-1"/>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spTree>
    <p:extLst>
      <p:ext uri="{BB962C8B-B14F-4D97-AF65-F5344CB8AC3E}">
        <p14:creationId xmlns:p14="http://schemas.microsoft.com/office/powerpoint/2010/main" val="3818245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838200" y="382587"/>
            <a:ext cx="10515600"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Results:</a:t>
            </a:r>
            <a:endParaRPr lang="en-US" b="1" dirty="0">
              <a:latin typeface="Century" panose="02040604050505020304" pitchFamily="18" charset="0"/>
            </a:endParaRPr>
          </a:p>
          <a:p>
            <a:pPr marL="0" indent="0">
              <a:buNone/>
            </a:pPr>
            <a:r>
              <a:rPr lang="en-US" sz="2000" b="1" dirty="0" smtClean="0">
                <a:latin typeface="Century" panose="02040604050505020304" pitchFamily="18" charset="0"/>
              </a:rPr>
              <a:t>3. </a:t>
            </a:r>
            <a:r>
              <a:rPr lang="en-US" dirty="0">
                <a:solidFill>
                  <a:srgbClr val="000090"/>
                </a:solidFill>
              </a:rPr>
              <a:t>Analyzing correlation between bird strikes and bird populations close to </a:t>
            </a:r>
            <a:r>
              <a:rPr lang="en-US" dirty="0" smtClean="0">
                <a:solidFill>
                  <a:srgbClr val="000090"/>
                </a:solidFill>
              </a:rPr>
              <a:t>airports</a:t>
            </a:r>
          </a:p>
          <a:p>
            <a:pPr marL="0" indent="0">
              <a:buNone/>
            </a:pPr>
            <a:r>
              <a:rPr lang="en-US" dirty="0" smtClean="0">
                <a:solidFill>
                  <a:srgbClr val="000090"/>
                </a:solidFill>
              </a:rPr>
              <a:t>Correlation : 0.2881409</a:t>
            </a:r>
            <a:endParaRPr lang="en-US" dirty="0">
              <a:solidFill>
                <a:srgbClr val="000090"/>
              </a:solidFill>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5</a:t>
            </a:r>
          </a:p>
        </p:txBody>
      </p:sp>
      <p:sp>
        <p:nvSpPr>
          <p:cNvPr id="7" name="Rectangle 2"/>
          <p:cNvSpPr txBox="1">
            <a:spLocks noChangeArrowheads="1"/>
          </p:cNvSpPr>
          <p:nvPr/>
        </p:nvSpPr>
        <p:spPr>
          <a:xfrm>
            <a:off x="0" y="-1"/>
            <a:ext cx="10515600" cy="765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entury" panose="02040604050505020304" pitchFamily="18" charset="0"/>
              </a:rPr>
              <a:t>Determining Factors That Reduce Bird Strikes With Airplanes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56" y="1825624"/>
            <a:ext cx="10936503" cy="4839161"/>
          </a:xfrm>
          <a:prstGeom prst="rect">
            <a:avLst/>
          </a:prstGeom>
        </p:spPr>
      </p:pic>
      <p:sp>
        <p:nvSpPr>
          <p:cNvPr id="4" name="Rectangle 3"/>
          <p:cNvSpPr/>
          <p:nvPr/>
        </p:nvSpPr>
        <p:spPr>
          <a:xfrm>
            <a:off x="5663953" y="1899821"/>
            <a:ext cx="1003177" cy="3195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419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377</TotalTime>
  <Words>842</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vt:lpstr>
      <vt:lpstr>Trebuchet MS</vt:lpstr>
      <vt:lpstr>Verdana</vt:lpstr>
      <vt:lpstr>Wingdings 3</vt:lpstr>
      <vt:lpstr>Facet</vt:lpstr>
      <vt:lpstr>Analytics Project Presentation - Summer 2015</vt:lpstr>
      <vt:lpstr>Determining Factors That Reduce Bird Strikes With Airplanes</vt:lpstr>
      <vt:lpstr>PowerPoint Presentation</vt:lpstr>
      <vt:lpstr>PowerPoint Presentation</vt:lpstr>
      <vt:lpstr>PowerPoint Presentation</vt:lpstr>
      <vt:lpstr>Determining Factors That Reduce Bird Strikes With Airplanes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 Presentation - Summer 2015</dc:title>
  <dc:creator>Lauren Siegel</dc:creator>
  <cp:lastModifiedBy>shashank singhal</cp:lastModifiedBy>
  <cp:revision>33</cp:revision>
  <dcterms:created xsi:type="dcterms:W3CDTF">2015-08-04T19:02:20Z</dcterms:created>
  <dcterms:modified xsi:type="dcterms:W3CDTF">2015-08-13T02:01:17Z</dcterms:modified>
</cp:coreProperties>
</file>