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94660"/>
  </p:normalViewPr>
  <p:slideViewPr>
    <p:cSldViewPr>
      <p:cViewPr varScale="1">
        <p:scale>
          <a:sx n="70" d="100"/>
          <a:sy n="70" d="100"/>
        </p:scale>
        <p:origin x="62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ownloads\employee_data_1_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[employee_data_1_.xlsx]Sheet1!PivotTable1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1881242117462589E-2"/>
          <c:y val="0.14474040632054175"/>
          <c:w val="0.79259535739850695"/>
          <c:h val="0.785437869927658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13</c:v>
                </c:pt>
                <c:pt idx="1">
                  <c:v>10</c:v>
                </c:pt>
                <c:pt idx="2">
                  <c:v>8</c:v>
                </c:pt>
                <c:pt idx="3">
                  <c:v>6</c:v>
                </c:pt>
                <c:pt idx="4">
                  <c:v>10</c:v>
                </c:pt>
                <c:pt idx="5">
                  <c:v>5</c:v>
                </c:pt>
                <c:pt idx="6">
                  <c:v>6</c:v>
                </c:pt>
                <c:pt idx="7">
                  <c:v>16</c:v>
                </c:pt>
                <c:pt idx="8">
                  <c:v>7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26-41F9-A921-F0EE7715D74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13</c:v>
                </c:pt>
                <c:pt idx="3">
                  <c:v>10</c:v>
                </c:pt>
                <c:pt idx="4">
                  <c:v>10</c:v>
                </c:pt>
                <c:pt idx="5">
                  <c:v>14</c:v>
                </c:pt>
                <c:pt idx="6">
                  <c:v>15</c:v>
                </c:pt>
                <c:pt idx="7">
                  <c:v>11</c:v>
                </c:pt>
                <c:pt idx="8">
                  <c:v>16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26-41F9-A921-F0EE7715D74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27</c:v>
                </c:pt>
                <c:pt idx="1">
                  <c:v>26</c:v>
                </c:pt>
                <c:pt idx="2">
                  <c:v>29</c:v>
                </c:pt>
                <c:pt idx="3">
                  <c:v>39</c:v>
                </c:pt>
                <c:pt idx="4">
                  <c:v>26</c:v>
                </c:pt>
                <c:pt idx="5">
                  <c:v>19</c:v>
                </c:pt>
                <c:pt idx="6">
                  <c:v>33</c:v>
                </c:pt>
                <c:pt idx="7">
                  <c:v>21</c:v>
                </c:pt>
                <c:pt idx="8">
                  <c:v>21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26-41F9-A921-F0EE7715D74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8</c:v>
                </c:pt>
                <c:pt idx="5">
                  <c:v>4</c:v>
                </c:pt>
                <c:pt idx="6">
                  <c:v>7</c:v>
                </c:pt>
                <c:pt idx="7">
                  <c:v>5</c:v>
                </c:pt>
                <c:pt idx="8">
                  <c:v>2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126-41F9-A921-F0EE7715D747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51</c:v>
                </c:pt>
                <c:pt idx="1">
                  <c:v>61</c:v>
                </c:pt>
                <c:pt idx="2">
                  <c:v>45</c:v>
                </c:pt>
                <c:pt idx="3">
                  <c:v>47</c:v>
                </c:pt>
                <c:pt idx="4">
                  <c:v>46</c:v>
                </c:pt>
                <c:pt idx="5">
                  <c:v>63</c:v>
                </c:pt>
                <c:pt idx="6">
                  <c:v>47</c:v>
                </c:pt>
                <c:pt idx="7">
                  <c:v>43</c:v>
                </c:pt>
                <c:pt idx="8">
                  <c:v>53</c:v>
                </c:pt>
                <c:pt idx="9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26-41F9-A921-F0EE7715D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1672944"/>
        <c:axId val="381671184"/>
      </c:barChart>
      <c:catAx>
        <c:axId val="38167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671184"/>
        <c:crosses val="autoZero"/>
        <c:auto val="1"/>
        <c:lblAlgn val="ctr"/>
        <c:lblOffset val="100"/>
        <c:noMultiLvlLbl val="0"/>
      </c:catAx>
      <c:valAx>
        <c:axId val="38167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67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Employee Data</a:t>
            </a:r>
            <a:br>
              <a:rPr lang="en-US" b="1" dirty="0">
                <a:solidFill>
                  <a:srgbClr val="0F0F0F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US" b="1" dirty="0">
                <a:solidFill>
                  <a:srgbClr val="0F0F0F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endParaRPr spc="15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1600" y="2057400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SUGANYA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NO:312216812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B.COM ACCOUNTING &amp;FINANCE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SHRI KRISHNASWAMY COLLEGE          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8"/>
            <a:ext cx="38322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48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4800" b="1" spc="-1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4800" b="1" spc="-3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4800" b="1" spc="-30" dirty="0"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sz="4800" b="1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4800" b="1" spc="3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4800" b="1" spc="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DC2DB7-37B9-D600-569D-56D727BD4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219200"/>
            <a:ext cx="10363200" cy="1752600"/>
          </a:xfrm>
        </p:spPr>
        <p:txBody>
          <a:bodyPr/>
          <a:lstStyle/>
          <a:p>
            <a:pPr algn="just"/>
            <a:endParaRPr lang="en-US" sz="2000" dirty="0"/>
          </a:p>
          <a:p>
            <a:r>
              <a:rPr lang="en-US" dirty="0"/>
              <a:t>Modeling an employee dataset involves creating a structured representation of the data to support analysis, reporting, and decision-making. Here's a general outline for modeling an employee dataset: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8FE1E-B37C-0A03-F5E0-DC2EDB5863C4}"/>
              </a:ext>
            </a:extLst>
          </p:cNvPr>
          <p:cNvSpPr txBox="1"/>
          <p:nvPr/>
        </p:nvSpPr>
        <p:spPr>
          <a:xfrm>
            <a:off x="533401" y="2286000"/>
            <a:ext cx="8534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. Identify Key Entities and Attributes-</a:t>
            </a:r>
          </a:p>
          <a:p>
            <a:r>
              <a:rPr lang="en-US" dirty="0"/>
              <a:t> Employee (ID, Name, Job Title, Department, etc.)-</a:t>
            </a:r>
          </a:p>
          <a:p>
            <a:r>
              <a:rPr lang="en-US" dirty="0"/>
              <a:t> Job (ID, Title, Description, Category, etc.)-</a:t>
            </a:r>
          </a:p>
          <a:p>
            <a:r>
              <a:rPr lang="en-US" dirty="0"/>
              <a:t> Department (ID, Name, Manager, etc.)-</a:t>
            </a:r>
          </a:p>
          <a:p>
            <a:r>
              <a:rPr lang="en-US" dirty="0"/>
              <a:t> Location (ID, Address, City, State, etc.)-</a:t>
            </a:r>
          </a:p>
          <a:p>
            <a:r>
              <a:rPr lang="en-US" dirty="0"/>
              <a:t> Salary (ID, Employee ID, Amount, Frequency, etc.)-</a:t>
            </a:r>
          </a:p>
          <a:p>
            <a:r>
              <a:rPr lang="en-US" dirty="0"/>
              <a:t> Performance (ID, Employee ID, Rating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3140393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</a:t>
            </a:r>
            <a:r>
              <a:rPr spc="-4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</a:t>
            </a:r>
            <a:r>
              <a:rPr spc="15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</a:t>
            </a:r>
            <a:r>
              <a:rPr spc="-3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U</a:t>
            </a:r>
            <a:r>
              <a:rPr spc="-405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</a:t>
            </a:r>
            <a:r>
              <a:rPr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754485A-ABFD-2281-1E35-970BAB4028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764890"/>
              </p:ext>
            </p:extLst>
          </p:nvPr>
        </p:nvGraphicFramePr>
        <p:xfrm>
          <a:off x="685800" y="1509444"/>
          <a:ext cx="5105400" cy="3893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DCCD6-6B11-3D1F-3407-865B19ADF7A0}"/>
              </a:ext>
            </a:extLst>
          </p:cNvPr>
          <p:cNvSpPr txBox="1"/>
          <p:nvPr/>
        </p:nvSpPr>
        <p:spPr>
          <a:xfrm>
            <a:off x="755332" y="1371600"/>
            <a:ext cx="88458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The employee dataset is a valuable asset for our organization, enabling data-driven decision-making and insights to drive business outcomes. By maintaining and updating this dataset, we can continue to leverage our workforce data to drive success and competitiveness.“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conclusion summarizes the key aspects of the employee dataset and highlights its potential uses and benefits for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914399"/>
            <a:ext cx="8102069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74163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 </a:t>
            </a:r>
          </a:p>
          <a:p>
            <a:pPr algn="ctr"/>
            <a:r>
              <a:rPr lang="en-US" sz="4400" b="1" dirty="0">
                <a:solidFill>
                  <a:srgbClr val="0F0F0F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Employee </a:t>
            </a:r>
          </a:p>
          <a:p>
            <a:pPr algn="ctr"/>
            <a:r>
              <a:rPr lang="en-US" sz="4400" b="1" dirty="0">
                <a:solidFill>
                  <a:srgbClr val="0F0F0F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Performance Analysis                               using Excel</a:t>
            </a:r>
            <a:endParaRPr lang="en-IN" sz="2800" dirty="0">
              <a:solidFill>
                <a:srgbClr val="7030A0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1464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Algerian" panose="04020705040A02060702" pitchFamily="82" charset="0"/>
              </a:rPr>
              <a:t>A</a:t>
            </a:r>
            <a:r>
              <a:rPr spc="-5" dirty="0">
                <a:latin typeface="Algerian" panose="04020705040A02060702" pitchFamily="82" charset="0"/>
              </a:rPr>
              <a:t>G</a:t>
            </a:r>
            <a:r>
              <a:rPr spc="-35" dirty="0">
                <a:latin typeface="Algerian" panose="04020705040A02060702" pitchFamily="82" charset="0"/>
              </a:rPr>
              <a:t>E</a:t>
            </a:r>
            <a:r>
              <a:rPr spc="15" dirty="0">
                <a:latin typeface="Algerian" panose="04020705040A02060702" pitchFamily="82" charset="0"/>
              </a:rPr>
              <a:t>N</a:t>
            </a:r>
            <a:r>
              <a:rPr dirty="0">
                <a:latin typeface="Algerian" panose="04020705040A02060702" pitchFamily="82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atin typeface="Algerian" panose="04020705040A02060702" pitchFamily="82" charset="0"/>
              </a:rPr>
              <a:t>P</a:t>
            </a:r>
            <a:r>
              <a:rPr sz="4250" spc="15" dirty="0">
                <a:latin typeface="Algerian" panose="04020705040A02060702" pitchFamily="82" charset="0"/>
              </a:rPr>
              <a:t>ROB</a:t>
            </a:r>
            <a:r>
              <a:rPr sz="4250" spc="55" dirty="0">
                <a:latin typeface="Algerian" panose="04020705040A02060702" pitchFamily="82" charset="0"/>
              </a:rPr>
              <a:t>L</a:t>
            </a:r>
            <a:r>
              <a:rPr sz="4250" spc="-20" dirty="0">
                <a:latin typeface="Algerian" panose="04020705040A02060702" pitchFamily="82" charset="0"/>
              </a:rPr>
              <a:t>E</a:t>
            </a:r>
            <a:r>
              <a:rPr sz="4250" spc="20" dirty="0">
                <a:latin typeface="Algerian" panose="04020705040A02060702" pitchFamily="82" charset="0"/>
              </a:rPr>
              <a:t>M</a:t>
            </a:r>
            <a:r>
              <a:rPr sz="4250" dirty="0">
                <a:latin typeface="Algerian" panose="04020705040A02060702" pitchFamily="82" charset="0"/>
              </a:rPr>
              <a:t>	</a:t>
            </a:r>
            <a:r>
              <a:rPr sz="4250" spc="10" dirty="0">
                <a:latin typeface="Algerian" panose="04020705040A02060702" pitchFamily="82" charset="0"/>
              </a:rPr>
              <a:t>S</a:t>
            </a:r>
            <a:r>
              <a:rPr sz="4250" spc="-370" dirty="0">
                <a:latin typeface="Algerian" panose="04020705040A02060702" pitchFamily="82" charset="0"/>
              </a:rPr>
              <a:t>T</a:t>
            </a:r>
            <a:r>
              <a:rPr sz="4250" spc="-375" dirty="0">
                <a:latin typeface="Algerian" panose="04020705040A02060702" pitchFamily="82" charset="0"/>
              </a:rPr>
              <a:t>A</a:t>
            </a:r>
            <a:r>
              <a:rPr sz="4250" spc="15" dirty="0">
                <a:latin typeface="Algerian" panose="04020705040A02060702" pitchFamily="82" charset="0"/>
              </a:rPr>
              <a:t>T</a:t>
            </a:r>
            <a:r>
              <a:rPr sz="4250" spc="-10" dirty="0">
                <a:latin typeface="Algerian" panose="04020705040A02060702" pitchFamily="82" charset="0"/>
              </a:rPr>
              <a:t>E</a:t>
            </a:r>
            <a:r>
              <a:rPr sz="4250" spc="-20" dirty="0">
                <a:latin typeface="Algerian" panose="04020705040A02060702" pitchFamily="82" charset="0"/>
              </a:rPr>
              <a:t>ME</a:t>
            </a:r>
            <a:r>
              <a:rPr sz="4250" spc="10" dirty="0">
                <a:latin typeface="Algerian" panose="04020705040A02060702" pitchFamily="82" charset="0"/>
              </a:rPr>
              <a:t>NT</a:t>
            </a:r>
            <a:endParaRPr sz="4250" dirty="0">
              <a:latin typeface="Algerian" panose="04020705040A02060702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E82C8D7-DEA8-4008-FFC2-9161647DD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</p:spPr>
        <p:txBody>
          <a:bodyPr/>
          <a:lstStyle/>
          <a:p>
            <a:r>
              <a:rPr lang="en-IN" dirty="0"/>
              <a:t>  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EDD3CC-F9DA-F010-0C94-878782368E27}"/>
              </a:ext>
            </a:extLst>
          </p:cNvPr>
          <p:cNvSpPr txBox="1"/>
          <p:nvPr/>
        </p:nvSpPr>
        <p:spPr>
          <a:xfrm>
            <a:off x="609600" y="1676400"/>
            <a:ext cx="73818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"The organization lacks a comprehensive and accurate employee dataset, leading to: </a:t>
            </a:r>
          </a:p>
          <a:p>
            <a:pPr marL="342900" indent="-342900">
              <a:buAutoNum type="arabicPeriod"/>
            </a:pPr>
            <a:r>
              <a:rPr lang="en-US" dirty="0"/>
              <a:t>Inefficient workforce planning and talent management</a:t>
            </a:r>
          </a:p>
          <a:p>
            <a:r>
              <a:rPr lang="en-US" dirty="0"/>
              <a:t>2. Limited insights into employee skills, performance, and development need</a:t>
            </a:r>
          </a:p>
          <a:p>
            <a:r>
              <a:rPr lang="en-US" dirty="0"/>
              <a:t>3. Difficulty in identifying diversity, equity, and inclusion gaps4. Inaccurate compliance and regulatory report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Algerian" panose="04020705040A02060702" pitchFamily="82" charset="0"/>
              </a:rPr>
              <a:t>PROJECT	</a:t>
            </a:r>
            <a:r>
              <a:rPr sz="4250" spc="-20" dirty="0">
                <a:latin typeface="Algerian" panose="04020705040A02060702" pitchFamily="82" charset="0"/>
              </a:rPr>
              <a:t>OVERVIEW</a:t>
            </a:r>
            <a:endParaRPr sz="4250" dirty="0">
              <a:latin typeface="Algerian" panose="04020705040A02060702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20721-F72E-4361-D077-E5539E218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1577339"/>
            <a:ext cx="7924800" cy="2918461"/>
          </a:xfrm>
        </p:spPr>
        <p:txBody>
          <a:bodyPr/>
          <a:lstStyle/>
          <a:p>
            <a:r>
              <a:rPr lang="en-US" dirty="0"/>
              <a:t>A project review of an employee dataset involves evaluating the quality, accuracy, and completeness of the data, as well as assessing the effectiveness of the data management processes. Here's a general outline to guide the review: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05E473-C891-B78F-1705-F9BA1C7253FE}"/>
              </a:ext>
            </a:extLst>
          </p:cNvPr>
          <p:cNvSpPr txBox="1"/>
          <p:nvPr/>
        </p:nvSpPr>
        <p:spPr>
          <a:xfrm>
            <a:off x="304800" y="2647950"/>
            <a:ext cx="88460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. Data Quality- Accuracy: Check for errors, inconsistencies, and missing values- Completeness: Verify that all required data fields are populated- Consistency: Ensure data formats and conventions are uniform- Validity: Confirm that data values fall within acceptable ranges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43697A-50FE-0122-F46C-52E439C7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4419600" cy="1107996"/>
          </a:xfrm>
        </p:spPr>
        <p:txBody>
          <a:bodyPr/>
          <a:lstStyle/>
          <a:p>
            <a:r>
              <a:rPr lang="en-IN" sz="2400" dirty="0"/>
              <a:t>Researchers</a:t>
            </a:r>
          </a:p>
          <a:p>
            <a:r>
              <a:rPr lang="en-IN" sz="2400" dirty="0"/>
              <a:t>Data analysts</a:t>
            </a:r>
          </a:p>
          <a:p>
            <a:r>
              <a:rPr lang="en-US" sz="2400" dirty="0"/>
              <a:t>managers</a:t>
            </a:r>
            <a:endParaRPr lang="en-IN" sz="24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3600" spc="2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600" spc="5" dirty="0">
                <a:latin typeface="Algerian" panose="04020705040A02060702" pitchFamily="82" charset="0"/>
              </a:rPr>
              <a:t> </a:t>
            </a:r>
            <a:r>
              <a:rPr sz="2800" spc="25" dirty="0">
                <a:latin typeface="Algerian" panose="04020705040A02060702" pitchFamily="82" charset="0"/>
              </a:rPr>
              <a:t>S</a:t>
            </a:r>
            <a:r>
              <a:rPr sz="2800" spc="10" dirty="0">
                <a:latin typeface="Algerian" panose="04020705040A02060702" pitchFamily="82" charset="0"/>
              </a:rPr>
              <a:t>O</a:t>
            </a:r>
            <a:r>
              <a:rPr sz="2800" spc="25" dirty="0">
                <a:latin typeface="Algerian" panose="04020705040A02060702" pitchFamily="82" charset="0"/>
              </a:rPr>
              <a:t>LU</a:t>
            </a:r>
            <a:r>
              <a:rPr sz="2800" spc="-35" dirty="0">
                <a:latin typeface="Algerian" panose="04020705040A02060702" pitchFamily="82" charset="0"/>
              </a:rPr>
              <a:t>T</a:t>
            </a:r>
            <a:r>
              <a:rPr sz="2800" spc="-30" dirty="0">
                <a:latin typeface="Algerian" panose="04020705040A02060702" pitchFamily="82" charset="0"/>
              </a:rPr>
              <a:t>I</a:t>
            </a:r>
            <a:r>
              <a:rPr sz="2800" spc="10" dirty="0">
                <a:latin typeface="Algerian" panose="04020705040A02060702" pitchFamily="82" charset="0"/>
              </a:rPr>
              <a:t>O</a:t>
            </a:r>
            <a:r>
              <a:rPr sz="2800" dirty="0">
                <a:latin typeface="Algerian" panose="04020705040A02060702" pitchFamily="82" charset="0"/>
              </a:rPr>
              <a:t>N</a:t>
            </a:r>
            <a:r>
              <a:rPr sz="3600" spc="-345" dirty="0">
                <a:latin typeface="Algerian" panose="04020705040A02060702" pitchFamily="82" charset="0"/>
              </a:rPr>
              <a:t> </a:t>
            </a:r>
            <a:r>
              <a:rPr sz="3600" spc="-35" dirty="0">
                <a:latin typeface="Algerian" panose="04020705040A02060702" pitchFamily="82" charset="0"/>
              </a:rPr>
              <a:t>A</a:t>
            </a:r>
            <a:r>
              <a:rPr sz="3600" spc="-5" dirty="0">
                <a:latin typeface="Algerian" panose="04020705040A02060702" pitchFamily="82" charset="0"/>
              </a:rPr>
              <a:t>N</a:t>
            </a:r>
            <a:r>
              <a:rPr sz="3600" dirty="0">
                <a:latin typeface="Algerian" panose="04020705040A02060702" pitchFamily="82" charset="0"/>
              </a:rPr>
              <a:t>D</a:t>
            </a:r>
            <a:r>
              <a:rPr sz="3600" spc="35" dirty="0">
                <a:latin typeface="Algerian" panose="04020705040A02060702" pitchFamily="82" charset="0"/>
              </a:rPr>
              <a:t> </a:t>
            </a:r>
            <a:r>
              <a:rPr sz="3600" spc="-30" dirty="0">
                <a:latin typeface="Algerian" panose="04020705040A02060702" pitchFamily="82" charset="0"/>
              </a:rPr>
              <a:t>I</a:t>
            </a:r>
            <a:r>
              <a:rPr sz="3600" spc="-35" dirty="0">
                <a:latin typeface="Algerian" panose="04020705040A02060702" pitchFamily="82" charset="0"/>
              </a:rPr>
              <a:t>T</a:t>
            </a:r>
            <a:r>
              <a:rPr sz="3600" dirty="0">
                <a:latin typeface="Algerian" panose="04020705040A02060702" pitchFamily="82" charset="0"/>
              </a:rPr>
              <a:t>S</a:t>
            </a:r>
            <a:r>
              <a:rPr sz="3600" spc="60" dirty="0">
                <a:latin typeface="Algerian" panose="04020705040A02060702" pitchFamily="82" charset="0"/>
              </a:rPr>
              <a:t> </a:t>
            </a:r>
            <a:r>
              <a:rPr sz="3600" spc="-295" dirty="0">
                <a:latin typeface="Algerian" panose="04020705040A02060702" pitchFamily="82" charset="0"/>
              </a:rPr>
              <a:t>V</a:t>
            </a:r>
            <a:r>
              <a:rPr sz="3600" spc="-35" dirty="0">
                <a:latin typeface="Algerian" panose="04020705040A02060702" pitchFamily="82" charset="0"/>
              </a:rPr>
              <a:t>A</a:t>
            </a:r>
            <a:r>
              <a:rPr sz="3600" spc="25" dirty="0">
                <a:latin typeface="Algerian" panose="04020705040A02060702" pitchFamily="82" charset="0"/>
              </a:rPr>
              <a:t>LU</a:t>
            </a:r>
            <a:r>
              <a:rPr sz="3600" dirty="0">
                <a:latin typeface="Algerian" panose="04020705040A02060702" pitchFamily="82" charset="0"/>
              </a:rPr>
              <a:t>E</a:t>
            </a:r>
            <a:r>
              <a:rPr sz="3600" spc="-65" dirty="0">
                <a:latin typeface="Algerian" panose="04020705040A02060702" pitchFamily="82" charset="0"/>
              </a:rPr>
              <a:t> </a:t>
            </a:r>
            <a:r>
              <a:rPr sz="3600" spc="-15" dirty="0">
                <a:latin typeface="Algerian" panose="04020705040A02060702" pitchFamily="82" charset="0"/>
              </a:rPr>
              <a:t>P</a:t>
            </a:r>
            <a:r>
              <a:rPr sz="3600" spc="-30" dirty="0">
                <a:latin typeface="Algerian" panose="04020705040A02060702" pitchFamily="82" charset="0"/>
              </a:rPr>
              <a:t>R</a:t>
            </a:r>
            <a:r>
              <a:rPr sz="3600" spc="10" dirty="0">
                <a:latin typeface="Algerian" panose="04020705040A02060702" pitchFamily="82" charset="0"/>
              </a:rPr>
              <a:t>O</a:t>
            </a:r>
            <a:r>
              <a:rPr sz="3600" spc="-15" dirty="0">
                <a:latin typeface="Algerian" panose="04020705040A02060702" pitchFamily="82" charset="0"/>
              </a:rPr>
              <a:t>P</a:t>
            </a:r>
            <a:r>
              <a:rPr sz="3600" spc="10" dirty="0">
                <a:latin typeface="Algerian" panose="04020705040A02060702" pitchFamily="82" charset="0"/>
              </a:rPr>
              <a:t>O</a:t>
            </a:r>
            <a:r>
              <a:rPr sz="3600" spc="25" dirty="0">
                <a:latin typeface="Algerian" panose="04020705040A02060702" pitchFamily="82" charset="0"/>
              </a:rPr>
              <a:t>S</a:t>
            </a:r>
            <a:r>
              <a:rPr sz="3600" spc="-30" dirty="0">
                <a:latin typeface="Algerian" panose="04020705040A02060702" pitchFamily="82" charset="0"/>
              </a:rPr>
              <a:t>I</a:t>
            </a:r>
            <a:r>
              <a:rPr sz="3600" spc="-35" dirty="0">
                <a:latin typeface="Algerian" panose="04020705040A02060702" pitchFamily="82" charset="0"/>
              </a:rPr>
              <a:t>T</a:t>
            </a:r>
            <a:r>
              <a:rPr sz="3600" spc="-30" dirty="0">
                <a:latin typeface="Algerian" panose="04020705040A02060702" pitchFamily="82" charset="0"/>
              </a:rPr>
              <a:t>I</a:t>
            </a:r>
            <a:r>
              <a:rPr sz="3600" spc="10" dirty="0">
                <a:latin typeface="Algerian" panose="04020705040A02060702" pitchFamily="82" charset="0"/>
              </a:rPr>
              <a:t>O</a:t>
            </a:r>
            <a:r>
              <a:rPr sz="3600" dirty="0"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18B1746-CEE0-2284-0C7A-46403B521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400" y="1476375"/>
            <a:ext cx="5229225" cy="3262432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Filter-remove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Formula-performance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</a:t>
            </a:r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 Narrow" panose="020B0004020202020204" pitchFamily="34" charset="0"/>
              </a:rPr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8CCF4-AE91-69C1-A37B-6E03BFE1B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1064" y="1577340"/>
            <a:ext cx="10681336" cy="2492990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Employee-Kaggle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id-number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, female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099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371600" y="237650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level=IFS(Z8&gt;=5,”VERY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HIGH”,Z8&gt;=4,”HIGH”,Z8&gt;=3,”MEDIUM”,TRUE,”LOW”)</a:t>
            </a:r>
            <a:endParaRPr lang="en-IN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</TotalTime>
  <Words>468</Words>
  <Application>Microsoft Office PowerPoint</Application>
  <PresentationFormat>Widescreen</PresentationFormat>
  <Paragraphs>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Aptos Narrow</vt:lpstr>
      <vt:lpstr>Arial</vt:lpstr>
      <vt:lpstr>Calibri</vt:lpstr>
      <vt:lpstr>Segoe UI Historic</vt:lpstr>
      <vt:lpstr>Times New Roman</vt:lpstr>
      <vt:lpstr>Trebuchet MS</vt:lpstr>
      <vt:lpstr>Office Theme</vt:lpstr>
      <vt:lpstr>Employee Data Analysis using Excel  </vt:lpstr>
      <vt:lpstr>  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tamil s</cp:lastModifiedBy>
  <cp:revision>15</cp:revision>
  <dcterms:created xsi:type="dcterms:W3CDTF">2024-03-29T15:07:22Z</dcterms:created>
  <dcterms:modified xsi:type="dcterms:W3CDTF">2024-08-31T19:27:10Z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