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Devigaa%20Sree.%20S%20NAAN%20MUDALVAN%201.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6"/>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6.0</c:v>
              </c:pt>
              <c:pt idx="2">
                <c:v>9.0</c:v>
              </c:pt>
              <c:pt idx="3">
                <c:v>8.0</c:v>
              </c:pt>
              <c:pt idx="4">
                <c:v>9.0</c:v>
              </c:pt>
              <c:pt idx="5">
                <c:v>9.0</c:v>
              </c:pt>
              <c:pt idx="6">
                <c:v>8.0</c:v>
              </c:pt>
              <c:pt idx="7">
                <c:v>7.0</c:v>
              </c:pt>
              <c:pt idx="8">
                <c:v>3.0</c:v>
              </c:pt>
              <c:pt idx="9">
                <c:v>6.0</c:v>
              </c:pt>
            </c:numLit>
          </c:val>
        </c:ser>
        <c:ser>
          <c:idx val="1"/>
          <c:order val="1"/>
          <c:tx>
            <c:v>LOW</c:v>
          </c:tx>
          <c:spPr>
            <a:solidFill>
              <a:schemeClr val="accent5"/>
            </a:solidFill>
            <a:ln>
              <a:noFill/>
            </a:ln>
            <a:effectLst/>
          </c:spPr>
          <c:invertIfNegative val="0"/>
          <c:trendline>
            <c:spPr>
              <a:ln w="19050" cap="rnd">
                <a:solidFill>
                  <a:schemeClr val="accent5"/>
                </a:solidFill>
                <a:round/>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6.0</c:v>
              </c:pt>
              <c:pt idx="1">
                <c:v>17.0</c:v>
              </c:pt>
              <c:pt idx="2">
                <c:v>14.0</c:v>
              </c:pt>
              <c:pt idx="3">
                <c:v>15.0</c:v>
              </c:pt>
              <c:pt idx="4">
                <c:v>18.0</c:v>
              </c:pt>
              <c:pt idx="5">
                <c:v>8.0</c:v>
              </c:pt>
              <c:pt idx="6">
                <c:v>10.0</c:v>
              </c:pt>
              <c:pt idx="7">
                <c:v>15.0</c:v>
              </c:pt>
              <c:pt idx="8">
                <c:v>14.0</c:v>
              </c:pt>
              <c:pt idx="9">
                <c:v>13.0</c:v>
              </c:pt>
            </c:numLit>
          </c:val>
        </c:ser>
        <c:ser>
          <c:idx val="2"/>
          <c:order val="2"/>
          <c:tx>
            <c:v>MEDIUM</c:v>
          </c:tx>
          <c:spPr>
            <a:solidFill>
              <a:schemeClr val="accent4"/>
            </a:solidFill>
            <a:ln>
              <a:noFill/>
            </a:ln>
            <a:effectLst/>
          </c:spPr>
          <c:invertIfNegative val="0"/>
          <c:trendline>
            <c:spPr>
              <a:ln w="19050" cap="rnd">
                <a:solidFill>
                  <a:schemeClr val="accent4"/>
                </a:solidFill>
                <a:round/>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26.0</c:v>
              </c:pt>
              <c:pt idx="1">
                <c:v>22.0</c:v>
              </c:pt>
              <c:pt idx="2">
                <c:v>24.0</c:v>
              </c:pt>
              <c:pt idx="3">
                <c:v>31.0</c:v>
              </c:pt>
              <c:pt idx="4">
                <c:v>30.0</c:v>
              </c:pt>
              <c:pt idx="5">
                <c:v>23.0</c:v>
              </c:pt>
              <c:pt idx="6">
                <c:v>19.0</c:v>
              </c:pt>
              <c:pt idx="7">
                <c:v>30.0</c:v>
              </c:pt>
              <c:pt idx="8">
                <c:v>25.0</c:v>
              </c:pt>
              <c:pt idx="9">
                <c:v>33.0</c:v>
              </c:pt>
            </c:numLit>
          </c:val>
        </c:ser>
        <c:ser>
          <c:idx val="3"/>
          <c:order val="3"/>
          <c:tx>
            <c:v>VERY HIGH</c:v>
          </c:tx>
          <c:spPr>
            <a:solidFill>
              <a:schemeClr val="accent6">
                <a:lumMod val="60000"/>
              </a:schemeClr>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3.0</c:v>
              </c:pt>
              <c:pt idx="2">
                <c:v>5.0</c:v>
              </c:pt>
              <c:pt idx="3">
                <c:v>3.0</c:v>
              </c:pt>
              <c:pt idx="4">
                <c:v>7.0</c:v>
              </c:pt>
              <c:pt idx="5">
                <c:v>7.0</c:v>
              </c:pt>
              <c:pt idx="6">
                <c:v>5.0</c:v>
              </c:pt>
              <c:pt idx="7">
                <c:v>5.0</c:v>
              </c:pt>
              <c:pt idx="8">
                <c:v>9.0</c:v>
              </c:pt>
              <c:pt idx="9">
                <c:v>6.0</c:v>
              </c:pt>
            </c:numLit>
          </c:val>
        </c:ser>
        <c:dLbls>
          <c:showLegendKey val="0"/>
          <c:showVal val="0"/>
          <c:showCatName val="0"/>
          <c:showSerName val="0"/>
          <c:showPercent val="0"/>
          <c:showBubbleSize val="0"/>
        </c:dLbls>
        <c:gapWidth val="199"/>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[Devigaa Sree. S NAAN MUDALVAN 1.xlsx]Sheet1!PivotTable3</c:name>
    <c:fmtId val="-1"/>
  </c:pivotSource>
  <c:chart>
    <c:title>
      <c:layout>
        <c:manualLayout>
          <c:xMode val="edge"/>
          <c:yMode val="edge"/>
          <c:x val="0.39882093226718757"/>
          <c:y val="0.1193032689095681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3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4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5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6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7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8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9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0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3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
        <c:idx val="13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sp3d/>
            </c:spPr>
          </c:dPt>
          <c:dPt>
            <c:idx val="5"/>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sp3d/>
            </c:spPr>
          </c:dPt>
          <c:dPt>
            <c:idx val="6"/>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sp3d/>
            </c:spPr>
          </c:dPt>
          <c:dPt>
            <c:idx val="7"/>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sp3d/>
            </c:spPr>
          </c:dPt>
          <c:dPt>
            <c:idx val="8"/>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sp3d/>
            </c:spPr>
          </c:dPt>
          <c:dPt>
            <c:idx val="9"/>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400" lang="en-US"/>
              <a:t>STUDENT NAME:</a:t>
            </a:r>
            <a:r>
              <a:rPr altLang="en-GB" sz="2400" lang="en-US"/>
              <a:t> </a:t>
            </a:r>
            <a:r>
              <a:rPr altLang="en-GB" sz="2400" lang="en-US"/>
              <a:t>K</a:t>
            </a:r>
            <a:r>
              <a:rPr altLang="en-GB" sz="2400" lang="en-US"/>
              <a:t>A</a:t>
            </a:r>
            <a:r>
              <a:rPr altLang="en-GB" sz="2400" lang="en-US"/>
              <a:t>V</a:t>
            </a:r>
            <a:r>
              <a:rPr altLang="en-GB" sz="2400" lang="en-US"/>
              <a:t>I</a:t>
            </a:r>
            <a:r>
              <a:rPr altLang="en-GB" sz="2400" lang="en-US"/>
              <a:t>Y</a:t>
            </a:r>
            <a:r>
              <a:rPr altLang="en-GB" sz="2400" lang="en-US"/>
              <a:t>A</a:t>
            </a:r>
            <a:r>
              <a:rPr altLang="en-GB" sz="2400" lang="en-US"/>
              <a:t> </a:t>
            </a:r>
            <a:r>
              <a:rPr altLang="en-GB" sz="2400" lang="en-US"/>
              <a:t>V</a:t>
            </a:r>
            <a:endParaRPr dirty="0" sz="2400" lang="en-US"/>
          </a:p>
          <a:p>
            <a:r>
              <a:rPr dirty="0" sz="2400" lang="en-US"/>
              <a:t>REGISTER NO:</a:t>
            </a:r>
            <a:r>
              <a:rPr altLang="en-GB" dirty="0" sz="2400" lang="en-US"/>
              <a:t> </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2</a:t>
            </a:r>
            <a:r>
              <a:rPr altLang="en-GB" dirty="0" sz="2400" lang="en-US"/>
              <a:t>0</a:t>
            </a:r>
            <a:r>
              <a:rPr altLang="en-GB" dirty="0" sz="2400" lang="en-US"/>
              <a:t>2</a:t>
            </a:r>
            <a:r>
              <a:rPr altLang="en-GB" dirty="0" sz="2400" lang="en-US"/>
              <a:t>9</a:t>
            </a:r>
            <a:endParaRPr altLang="en-US" lang="zh-CN"/>
          </a:p>
          <a:p>
            <a:r>
              <a:rPr dirty="0" sz="2400" lang="en-US"/>
              <a:t>DEPARTMENT: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a:t>
            </a:r>
            <a:r>
              <a:rPr altLang="en-GB" dirty="0" sz="2400" lang="en-US"/>
              <a:t>C</a:t>
            </a:r>
            <a:r>
              <a:rPr altLang="en-GB" dirty="0" sz="2400" lang="en-US"/>
              <a:t>o</a:t>
            </a:r>
            <a:r>
              <a:rPr altLang="en-GB" dirty="0" sz="2400" lang="en-US"/>
              <a:t>r</a:t>
            </a:r>
            <a:r>
              <a:rPr altLang="en-GB" dirty="0" sz="2400" lang="en-US"/>
              <a:t>p</a:t>
            </a:r>
            <a:r>
              <a:rPr altLang="en-GB" dirty="0" sz="2400" lang="en-US"/>
              <a:t>o</a:t>
            </a:r>
            <a:r>
              <a:rPr altLang="en-GB" dirty="0" sz="2400" lang="en-US"/>
              <a:t>rate </a:t>
            </a:r>
            <a:r>
              <a:rPr altLang="en-GB" dirty="0" sz="2400" lang="en-US"/>
              <a:t>secretaryship</a:t>
            </a:r>
            <a:r>
              <a:rPr altLang="en-GB" dirty="0" sz="2400" lang="en-US"/>
              <a:t>)</a:t>
            </a:r>
            <a:endParaRPr altLang="en-US" lang="zh-CN"/>
          </a:p>
          <a:p>
            <a:r>
              <a:rPr dirty="0" sz="2400" lang="en-US"/>
              <a:t>COLLEGE</a:t>
            </a:r>
            <a:r>
              <a:rPr altLang="en-GB" dirty="0" sz="2400" lang="en-US"/>
              <a:t>:</a:t>
            </a:r>
            <a:r>
              <a:rPr altLang="en-GB" dirty="0" sz="2400" lang="en-US"/>
              <a:t> </a:t>
            </a:r>
            <a:r>
              <a:rPr altLang="en-GB" dirty="0" sz="2400" lang="en-US"/>
              <a:t>A</a:t>
            </a:r>
            <a:r>
              <a:rPr altLang="en-GB" dirty="0" sz="2400" lang="en-US"/>
              <a:t>n</a:t>
            </a:r>
            <a:r>
              <a:rPr altLang="en-GB" dirty="0" sz="2400" lang="en-US"/>
              <a:t>n</a:t>
            </a:r>
            <a:r>
              <a:rPr altLang="en-GB" dirty="0" sz="2400" lang="en-US"/>
              <a:t>a</a:t>
            </a:r>
            <a:r>
              <a:rPr altLang="en-GB" dirty="0" sz="2400" lang="en-US"/>
              <a:t> </a:t>
            </a:r>
            <a:r>
              <a:rPr altLang="en-GB" dirty="0" sz="2400" lang="en-US"/>
              <a:t>a</a:t>
            </a:r>
            <a:r>
              <a:rPr altLang="en-GB" dirty="0" sz="2400" lang="en-US"/>
              <a:t>d</a:t>
            </a:r>
            <a:r>
              <a:rPr altLang="en-GB" dirty="0" sz="2400" lang="en-US"/>
              <a:t>arsh </a:t>
            </a:r>
            <a:r>
              <a:rPr altLang="en-GB" dirty="0" sz="2400" lang="en-US"/>
              <a:t>c</a:t>
            </a:r>
            <a:r>
              <a:rPr altLang="en-GB" dirty="0" sz="2400" lang="en-US"/>
              <a:t>o</a:t>
            </a:r>
            <a:r>
              <a:rPr altLang="en-GB" dirty="0" sz="2400" lang="en-US"/>
              <a:t>l</a:t>
            </a:r>
            <a:r>
              <a:rPr altLang="en-GB" dirty="0" sz="2400" lang="en-US"/>
              <a:t>l</a:t>
            </a:r>
            <a:r>
              <a:rPr altLang="en-GB" dirty="0" sz="2400" lang="en-US"/>
              <a:t>ege </a:t>
            </a:r>
            <a:r>
              <a:rPr altLang="en-GB" dirty="0" sz="2400" lang="en-US"/>
              <a:t>for </a:t>
            </a:r>
            <a:r>
              <a:rPr altLang="en-GB"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a:t>
            </a:r>
            <a:r>
              <a:rPr altLang="en-GB" b="1" dirty="0" sz="4800" lang="en-US" spc="-30">
                <a:latin typeface="Trebuchet MS"/>
                <a:cs typeface="Trebuchet MS"/>
              </a:rPr>
              <a:t>ING </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739775" y="1187814"/>
            <a:ext cx="8849273" cy="2580641"/>
          </a:xfrm>
          <a:prstGeom prst="rect"/>
        </p:spPr>
        <p:txBody>
          <a:bodyPr rtlCol="0" wrap="square">
            <a:spAutoFit/>
          </a:bodyPr>
          <a:p>
            <a:r>
              <a:rPr sz="2800" lang="en-GB">
                <a:solidFill>
                  <a:srgbClr val="000000"/>
                </a:solidFill>
              </a:rPr>
              <a:t>
1. Fact Table
2. </a:t>
            </a:r>
            <a:r>
              <a:rPr sz="2800" lang="en-GB">
                <a:solidFill>
                  <a:srgbClr val="000000"/>
                </a:solidFill>
              </a:rPr>
              <a:t>Dimension Tables
3. Relationships
4. Measures
5. </a:t>
            </a:r>
            <a:r>
              <a:rPr sz="2800" lang="en-GB">
                <a:solidFill>
                  <a:srgbClr val="000000"/>
                </a:solidFill>
              </a:rPr>
              <a:t>Data Hierar</a:t>
            </a:r>
            <a:r>
              <a:rPr altLang="en-GB" sz="2800" lang="en-US">
                <a:solidFill>
                  <a:srgbClr val="000000"/>
                </a:solidFill>
              </a:rPr>
              <a:t>chy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5" name="Chart 9"/>
          <p:cNvGraphicFramePr>
            <a:graphicFrameLocks/>
          </p:cNvGraphicFramePr>
          <p:nvPr/>
        </p:nvGraphicFramePr>
        <p:xfrm>
          <a:off x="883370" y="1519455"/>
          <a:ext cx="4189839" cy="4213882"/>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12"/>
          <p:cNvGraphicFramePr>
            <a:graphicFrameLocks/>
          </p:cNvGraphicFramePr>
          <p:nvPr/>
        </p:nvGraphicFramePr>
        <p:xfrm>
          <a:off x="5500705" y="2106736"/>
          <a:ext cx="3943332" cy="30393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755332" y="1783080"/>
            <a:ext cx="9168370" cy="3291841"/>
          </a:xfrm>
          <a:prstGeom prst="rect"/>
        </p:spPr>
        <p:txBody>
          <a:bodyPr rtlCol="0" wrap="square">
            <a:spAutoFit/>
          </a:bodyPr>
          <a:p>
            <a:r>
              <a:rPr sz="2800" lang="en-GB">
                <a:solidFill>
                  <a:srgbClr val="000000"/>
                </a:solidFill>
              </a:rPr>
              <a:t>
Our Employee Performance Analysis dashboard in Excel provides a comprehensive and user-friendly platform for analyzing and visualizing employee performance data. By leveraging data modeling, interactive dashboards, and automated reporting, organizations can: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059180" y="408658"/>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rot="21594672">
            <a:off x="412752" y="1324125"/>
            <a:ext cx="8039636" cy="4003040"/>
          </a:xfrm>
          <a:prstGeom prst="rect"/>
        </p:spPr>
        <p:txBody>
          <a:bodyPr rtlCol="0" wrap="square">
            <a:spAutoFit/>
          </a:bodyPr>
          <a:p>
            <a:r>
              <a:rPr sz="2800" lang="en-GB">
                <a:solidFill>
                  <a:srgbClr val="000000"/>
                </a:solidFill>
              </a:rPr>
              <a:t>
As an HR Analyst, you have been tasked with evaluating the performance of employees in a company with 500 staff members. The company wants to identify top performers, areas for improvement, and trends in employee performance. You have been provided with a dataset containing employee information, performance metrics, and ratings from their managers</a:t>
            </a:r>
            <a:r>
              <a:rPr altLang="en-GB" sz="2800" lang="en-US">
                <a:solidFill>
                  <a:srgbClr val="000000"/>
                </a:solidFill>
              </a:rPr>
              <a:t>.</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11" name="TextBox 8"/>
          <p:cNvSpPr txBox="1"/>
          <p:nvPr/>
        </p:nvSpPr>
        <p:spPr>
          <a:xfrm>
            <a:off x="659931" y="1939840"/>
            <a:ext cx="4404663" cy="31394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r>
              <a:rPr b="1" dirty="0" sz="2000" lang="en-IN">
                <a:latin typeface="Times New Roman" panose="02020603050405020304" pitchFamily="18" charset="0"/>
                <a:cs typeface="Times New Roman" panose="02020603050405020304" pitchFamily="18" charset="0"/>
              </a:rPr>
              <a:t>To design and implement an Excel-based solution for </a:t>
            </a:r>
            <a:r>
              <a:rPr b="1" dirty="0" sz="2000" lang="en-IN" err="1">
                <a:latin typeface="Times New Roman" panose="02020603050405020304" pitchFamily="18" charset="0"/>
                <a:cs typeface="Times New Roman" panose="02020603050405020304" pitchFamily="18" charset="0"/>
              </a:rPr>
              <a:t>analyzing</a:t>
            </a:r>
            <a:r>
              <a:rPr b="1" dirty="0" sz="2000" lang="en-IN">
                <a:latin typeface="Times New Roman" panose="02020603050405020304" pitchFamily="18" charset="0"/>
                <a:cs typeface="Times New Roman" panose="02020603050405020304" pitchFamily="18" charset="0"/>
              </a:rPr>
              <a:t> employee performance data. The tool will enable the Human Resources (HR) team and management to assess individual and departmental performance, identify high and low performers, monitor key performance metrics, and make informed decisions related to promotions, training, and rewards.</a:t>
            </a:r>
            <a:endParaRPr b="1"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TextBox 6"/>
          <p:cNvSpPr txBox="1"/>
          <p:nvPr/>
        </p:nvSpPr>
        <p:spPr>
          <a:xfrm>
            <a:off x="858167" y="1857374"/>
            <a:ext cx="5237833" cy="23774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r>
              <a:rPr b="1" dirty="0" sz="2000" lang="en-IN">
                <a:latin typeface="Times New Roman" panose="02020603050405020304" pitchFamily="18" charset="0"/>
                <a:cs typeface="Times New Roman" panose="02020603050405020304" pitchFamily="18" charset="0"/>
              </a:rPr>
              <a:t>1.Human Resources (HR) Team</a:t>
            </a:r>
          </a:p>
          <a:p>
            <a:pPr algn="l"/>
            <a:r>
              <a:rPr b="1" dirty="0" sz="2000" lang="en-IN">
                <a:latin typeface="Times New Roman" panose="02020603050405020304" pitchFamily="18" charset="0"/>
                <a:cs typeface="Times New Roman" panose="02020603050405020304" pitchFamily="18" charset="0"/>
              </a:rPr>
              <a:t>2.Management Team (Department Heads and Team Leads)</a:t>
            </a:r>
          </a:p>
          <a:p>
            <a:pPr algn="l"/>
            <a:r>
              <a:rPr b="1" dirty="0" sz="2000" lang="en-IN">
                <a:latin typeface="Times New Roman" panose="02020603050405020304" pitchFamily="18" charset="0"/>
                <a:cs typeface="Times New Roman" panose="02020603050405020304" pitchFamily="18" charset="0"/>
              </a:rPr>
              <a:t>3.Executive Leadership </a:t>
            </a:r>
          </a:p>
          <a:p>
            <a:pPr algn="l"/>
            <a:r>
              <a:rPr b="1" dirty="0" sz="2000" lang="en-IN">
                <a:latin typeface="Times New Roman" panose="02020603050405020304" pitchFamily="18" charset="0"/>
                <a:cs typeface="Times New Roman" panose="02020603050405020304" pitchFamily="18" charset="0"/>
              </a:rPr>
              <a:t>4.Employees</a:t>
            </a:r>
          </a:p>
          <a:p>
            <a:pPr algn="l"/>
            <a:r>
              <a:rPr b="1" dirty="0" sz="2000" lang="en-IN">
                <a:latin typeface="Times New Roman" panose="02020603050405020304" pitchFamily="18" charset="0"/>
                <a:cs typeface="Times New Roman" panose="02020603050405020304" pitchFamily="18" charset="0"/>
              </a:rPr>
              <a:t>5.Talent Management and Development Teams</a:t>
            </a:r>
          </a:p>
          <a:p>
            <a:pPr algn="l"/>
            <a:r>
              <a:rPr b="1" dirty="0" sz="2000" lang="en-IN">
                <a:latin typeface="Times New Roman" panose="02020603050405020304" pitchFamily="18" charset="0"/>
                <a:cs typeface="Times New Roman" panose="02020603050405020304" pitchFamily="18" charset="0"/>
              </a:rPr>
              <a:t>6.Finance Department</a:t>
            </a:r>
          </a:p>
          <a:p>
            <a:pPr algn="l"/>
            <a:r>
              <a:rPr b="1" dirty="0" sz="2000" lang="en-IN">
                <a:latin typeface="Times New Roman" panose="02020603050405020304" pitchFamily="18" charset="0"/>
                <a:cs typeface="Times New Roman" panose="02020603050405020304" pitchFamily="18" charset="0"/>
              </a:rPr>
              <a:t>7.Operations and Strategy Teams</a:t>
            </a:r>
            <a:endParaRPr b="1"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2819400" y="1194581"/>
            <a:ext cx="8416081" cy="5425440"/>
          </a:xfrm>
          <a:prstGeom prst="rect"/>
        </p:spPr>
        <p:txBody>
          <a:bodyPr rtlCol="0" wrap="square">
            <a:spAutoFit/>
          </a:bodyPr>
          <a:p>
            <a:r>
              <a:rPr sz="2800" lang="en-GB">
                <a:solidFill>
                  <a:srgbClr val="000000"/>
                </a:solidFill>
              </a:rPr>
              <a:t>
- Interactive dashboards
- Automated scoring and categorization
- Personalized reports
- Customizable metrics and KPIs
- Integration with HR systems
_Value Proposition:
- Improve employee performance and productivity
- Enhance data-driven decision-making
- Increase employee engagement and retention
- Gain competitive advantage</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09601"/>
          </a:xfrm>
        </p:spPr>
        <p:txBody>
          <a:bodyPr/>
          <a:p>
            <a:r>
              <a:rPr dirty="0" lang="en-IN"/>
              <a:t>Dataset Description</a:t>
            </a:r>
          </a:p>
        </p:txBody>
      </p:sp>
      <p:sp>
        <p:nvSpPr>
          <p:cNvPr id="1048706" name=""/>
          <p:cNvSpPr txBox="1"/>
          <p:nvPr/>
        </p:nvSpPr>
        <p:spPr>
          <a:xfrm>
            <a:off x="755332" y="1331149"/>
            <a:ext cx="9620595" cy="5069840"/>
          </a:xfrm>
          <a:prstGeom prst="rect"/>
        </p:spPr>
        <p:txBody>
          <a:bodyPr rtlCol="0" wrap="square">
            <a:spAutoFit/>
          </a:bodyPr>
          <a:p>
            <a:r>
              <a:rPr sz="2800" lang="en-GB">
                <a:solidFill>
                  <a:srgbClr val="000000"/>
                </a:solidFill>
              </a:rPr>
              <a:t>Employee Information:
    - Employee ID
    - Name
    - Department
    - Job Title
    - Tenure
Performance Metrics:
    - Sales/Revenue
    - Quality Ratings
    - Productivity Measures
Manager Ratings:
    - Overall Performance (1-5 scale)
    - Communication Skills (1-5 scale)
    - Teamwork and Collaboration (1-5 scales</a:t>
            </a:r>
            <a:r>
              <a:rPr altLang="en-GB" sz="2800" lang="en-US">
                <a:solidFill>
                  <a:srgbClr val="000000"/>
                </a:solidFill>
              </a:rPr>
              <a: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7" name="TextBox 8"/>
          <p:cNvSpPr txBox="1"/>
          <p:nvPr/>
        </p:nvSpPr>
        <p:spPr>
          <a:xfrm>
            <a:off x="543435" y="2278825"/>
            <a:ext cx="10568726" cy="11582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r>
              <a:rPr b="0" dirty="0" sz="2800" i="0" lang="en-IN">
                <a:solidFill>
                  <a:srgbClr val="0D0D0D"/>
                </a:solidFill>
                <a:effectLst/>
                <a:latin typeface="Times New Roman" panose="02020603050405020304" pitchFamily="18" charset="0"/>
                <a:cs typeface="Times New Roman" panose="02020603050405020304" pitchFamily="18" charset="0"/>
              </a:rPr>
              <a:t>The FORMULA used for finding the performance level of employee</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TextBox 9"/>
          <p:cNvSpPr txBox="1"/>
          <p:nvPr/>
        </p:nvSpPr>
        <p:spPr>
          <a:xfrm>
            <a:off x="2230300" y="3122488"/>
            <a:ext cx="9566437" cy="320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r>
              <a:rPr b="1" dirty="0" lang="en-IN">
                <a:latin typeface="Times New Roman" panose="02020603050405020304" pitchFamily="18" charset="0"/>
                <a:cs typeface="Times New Roman" panose="02020603050405020304" pitchFamily="18" charset="0"/>
              </a:rPr>
              <a:t>=IFS(Z8&gt;=5, “VERY HIGH ”.Z8&gt;=4, “HIGH, Z8&gt;=3, “MED”, Z8&gt;=2, “LOW”, Z8&gt;=1, “VERY LOW”) </a:t>
            </a:r>
            <a:endParaRPr b="1" dirty="0"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AKSHAYA G</cp:lastModifiedBy>
  <dcterms:created xsi:type="dcterms:W3CDTF">2024-03-29T04:07:22Z</dcterms:created>
  <dcterms:modified xsi:type="dcterms:W3CDTF">2024-08-31T06:42:41Z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7de89b48d297480b959bfb47bae8fc71</vt:lpwstr>
  </property>
</Properties>
</file>