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nva Sans Bold" panose="020B0604020202020204" charset="0"/>
      <p:regular r:id="rId13"/>
    </p:embeddedFont>
    <p:embeddedFont>
      <p:font typeface="Inter Bold" panose="020B0604020202020204" charset="0"/>
      <p:regular r:id="rId14"/>
    </p:embeddedFont>
    <p:embeddedFont>
      <p:font typeface="Poppins" panose="00000500000000000000" pitchFamily="2" charset="0"/>
      <p:regular r:id="rId15"/>
    </p:embeddedFont>
    <p:embeddedFont>
      <p:font typeface="Poppi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48894" y="0"/>
            <a:ext cx="11901490" cy="10287000"/>
          </a:xfrm>
          <a:custGeom>
            <a:avLst/>
            <a:gdLst/>
            <a:ahLst/>
            <a:cxnLst/>
            <a:rect l="l" t="t" r="r" b="b"/>
            <a:pathLst>
              <a:path w="11901490" h="10287000">
                <a:moveTo>
                  <a:pt x="0" y="0"/>
                </a:moveTo>
                <a:lnTo>
                  <a:pt x="11901490" y="0"/>
                </a:lnTo>
                <a:lnTo>
                  <a:pt x="1190149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47" b="-78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392874" y="9258300"/>
            <a:ext cx="2579854" cy="811021"/>
          </a:xfrm>
          <a:custGeom>
            <a:avLst/>
            <a:gdLst/>
            <a:ahLst/>
            <a:cxnLst/>
            <a:rect l="l" t="t" r="r" b="b"/>
            <a:pathLst>
              <a:path w="2579854" h="811021">
                <a:moveTo>
                  <a:pt x="0" y="0"/>
                </a:moveTo>
                <a:lnTo>
                  <a:pt x="2579854" y="0"/>
                </a:lnTo>
                <a:lnTo>
                  <a:pt x="2579854" y="811021"/>
                </a:lnTo>
                <a:lnTo>
                  <a:pt x="0" y="811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08357"/>
            <a:ext cx="18480635" cy="10395357"/>
          </a:xfrm>
          <a:custGeom>
            <a:avLst/>
            <a:gdLst/>
            <a:ahLst/>
            <a:cxnLst/>
            <a:rect l="l" t="t" r="r" b="b"/>
            <a:pathLst>
              <a:path w="18480635" h="10395357">
                <a:moveTo>
                  <a:pt x="0" y="0"/>
                </a:moveTo>
                <a:lnTo>
                  <a:pt x="18480635" y="0"/>
                </a:lnTo>
                <a:lnTo>
                  <a:pt x="18480635" y="10395357"/>
                </a:lnTo>
                <a:lnTo>
                  <a:pt x="0" y="10395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780" b="-966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354037" y="9615974"/>
            <a:ext cx="1933963" cy="607974"/>
          </a:xfrm>
          <a:custGeom>
            <a:avLst/>
            <a:gdLst/>
            <a:ahLst/>
            <a:cxnLst/>
            <a:rect l="l" t="t" r="r" b="b"/>
            <a:pathLst>
              <a:path w="1933963" h="607974">
                <a:moveTo>
                  <a:pt x="0" y="0"/>
                </a:moveTo>
                <a:lnTo>
                  <a:pt x="1933963" y="0"/>
                </a:lnTo>
                <a:lnTo>
                  <a:pt x="1933963" y="607975"/>
                </a:lnTo>
                <a:lnTo>
                  <a:pt x="0" y="6079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392874" y="9258300"/>
            <a:ext cx="2579854" cy="811021"/>
          </a:xfrm>
          <a:custGeom>
            <a:avLst/>
            <a:gdLst/>
            <a:ahLst/>
            <a:cxnLst/>
            <a:rect l="l" t="t" r="r" b="b"/>
            <a:pathLst>
              <a:path w="2579854" h="811021">
                <a:moveTo>
                  <a:pt x="0" y="0"/>
                </a:moveTo>
                <a:lnTo>
                  <a:pt x="2579854" y="0"/>
                </a:lnTo>
                <a:lnTo>
                  <a:pt x="2579854" y="811021"/>
                </a:lnTo>
                <a:lnTo>
                  <a:pt x="0" y="811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1573" y="352619"/>
            <a:ext cx="7479127" cy="9579610"/>
            <a:chOff x="0" y="0"/>
            <a:chExt cx="1969811" cy="25230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69811" cy="2523025"/>
            </a:xfrm>
            <a:custGeom>
              <a:avLst/>
              <a:gdLst/>
              <a:ahLst/>
              <a:cxnLst/>
              <a:rect l="l" t="t" r="r" b="b"/>
              <a:pathLst>
                <a:path w="1969811" h="2523025">
                  <a:moveTo>
                    <a:pt x="52792" y="0"/>
                  </a:moveTo>
                  <a:lnTo>
                    <a:pt x="1917019" y="0"/>
                  </a:lnTo>
                  <a:cubicBezTo>
                    <a:pt x="1931021" y="0"/>
                    <a:pt x="1944448" y="5562"/>
                    <a:pt x="1954349" y="15462"/>
                  </a:cubicBezTo>
                  <a:cubicBezTo>
                    <a:pt x="1964249" y="25363"/>
                    <a:pt x="1969811" y="38791"/>
                    <a:pt x="1969811" y="52792"/>
                  </a:cubicBezTo>
                  <a:lnTo>
                    <a:pt x="1969811" y="2470233"/>
                  </a:lnTo>
                  <a:cubicBezTo>
                    <a:pt x="1969811" y="2499389"/>
                    <a:pt x="1946175" y="2523025"/>
                    <a:pt x="1917019" y="2523025"/>
                  </a:cubicBezTo>
                  <a:lnTo>
                    <a:pt x="52792" y="2523025"/>
                  </a:lnTo>
                  <a:cubicBezTo>
                    <a:pt x="38791" y="2523025"/>
                    <a:pt x="25363" y="2517463"/>
                    <a:pt x="15462" y="2507562"/>
                  </a:cubicBezTo>
                  <a:cubicBezTo>
                    <a:pt x="5562" y="2497662"/>
                    <a:pt x="0" y="2484234"/>
                    <a:pt x="0" y="2470233"/>
                  </a:cubicBezTo>
                  <a:lnTo>
                    <a:pt x="0" y="52792"/>
                  </a:lnTo>
                  <a:cubicBezTo>
                    <a:pt x="0" y="38791"/>
                    <a:pt x="5562" y="25363"/>
                    <a:pt x="15462" y="15462"/>
                  </a:cubicBezTo>
                  <a:cubicBezTo>
                    <a:pt x="25363" y="5562"/>
                    <a:pt x="38791" y="0"/>
                    <a:pt x="52792" y="0"/>
                  </a:cubicBezTo>
                  <a:close/>
                </a:path>
              </a:pathLst>
            </a:custGeom>
            <a:solidFill>
              <a:srgbClr val="2D866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69811" cy="2561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31573" y="1004591"/>
            <a:ext cx="7479127" cy="8006682"/>
          </a:xfrm>
          <a:custGeom>
            <a:avLst/>
            <a:gdLst/>
            <a:ahLst/>
            <a:cxnLst/>
            <a:rect l="l" t="t" r="r" b="b"/>
            <a:pathLst>
              <a:path w="7479127" h="8006682">
                <a:moveTo>
                  <a:pt x="0" y="0"/>
                </a:moveTo>
                <a:lnTo>
                  <a:pt x="7479127" y="0"/>
                </a:lnTo>
                <a:lnTo>
                  <a:pt x="7479127" y="8006682"/>
                </a:lnTo>
                <a:lnTo>
                  <a:pt x="0" y="8006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61" t="-1563" r="-396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805528" y="1090316"/>
            <a:ext cx="7236003" cy="669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1">
                <a:solidFill>
                  <a:srgbClr val="263744"/>
                </a:solidFill>
                <a:latin typeface="Inter Bold"/>
                <a:ea typeface="Inter Bold"/>
                <a:cs typeface="Inter Bold"/>
                <a:sym typeface="Inter Bold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46590" y="1664992"/>
            <a:ext cx="8153878" cy="7519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5"/>
              </a:lnSpc>
            </a:pPr>
            <a:endParaRPr/>
          </a:p>
          <a:p>
            <a:pPr marL="717937" lvl="1" indent="-358968" algn="l">
              <a:lnSpc>
                <a:spcPts val="4655"/>
              </a:lnSpc>
              <a:buFont typeface="Arial"/>
              <a:buChar char="•"/>
            </a:pPr>
            <a:r>
              <a:rPr lang="en-US" sz="332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Investors often face difficulty in evaluating individual stocks.</a:t>
            </a:r>
          </a:p>
          <a:p>
            <a:pPr marL="717937" lvl="1" indent="-358968" algn="l">
              <a:lnSpc>
                <a:spcPts val="4655"/>
              </a:lnSpc>
              <a:buFont typeface="Arial"/>
              <a:buChar char="•"/>
            </a:pPr>
            <a:r>
              <a:rPr lang="en-US" sz="332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 They struggle with managing portfolio concentration effectively.</a:t>
            </a:r>
          </a:p>
          <a:p>
            <a:pPr marL="717937" lvl="1" indent="-358968" algn="l">
              <a:lnSpc>
                <a:spcPts val="4655"/>
              </a:lnSpc>
              <a:buFont typeface="Arial"/>
              <a:buChar char="•"/>
            </a:pPr>
            <a:r>
              <a:rPr lang="en-US" sz="332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 The absence of comprehensive analysis platforms makes decisions harder.</a:t>
            </a:r>
          </a:p>
          <a:p>
            <a:pPr marL="717937" lvl="1" indent="-358968" algn="l">
              <a:lnSpc>
                <a:spcPts val="4655"/>
              </a:lnSpc>
              <a:buFont typeface="Arial"/>
              <a:buChar char="•"/>
            </a:pPr>
            <a:r>
              <a:rPr lang="en-US" sz="3325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 As a result, these challenges lead to suboptimal decisions and higher risk.</a:t>
            </a:r>
          </a:p>
          <a:p>
            <a:pPr algn="l">
              <a:lnSpc>
                <a:spcPts val="4655"/>
              </a:lnSpc>
            </a:pPr>
            <a:endParaRPr lang="en-US" sz="3325">
              <a:solidFill>
                <a:srgbClr val="1C212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255"/>
              </a:lnSpc>
            </a:pPr>
            <a:endParaRPr lang="en-US" sz="3325">
              <a:solidFill>
                <a:srgbClr val="1C2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5392874" y="9258300"/>
            <a:ext cx="2579854" cy="811021"/>
          </a:xfrm>
          <a:custGeom>
            <a:avLst/>
            <a:gdLst/>
            <a:ahLst/>
            <a:cxnLst/>
            <a:rect l="l" t="t" r="r" b="b"/>
            <a:pathLst>
              <a:path w="2579854" h="811021">
                <a:moveTo>
                  <a:pt x="0" y="0"/>
                </a:moveTo>
                <a:lnTo>
                  <a:pt x="2579854" y="0"/>
                </a:lnTo>
                <a:lnTo>
                  <a:pt x="2579854" y="811021"/>
                </a:lnTo>
                <a:lnTo>
                  <a:pt x="0" y="811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94699" y="4259708"/>
            <a:ext cx="11698603" cy="5229198"/>
          </a:xfrm>
          <a:custGeom>
            <a:avLst/>
            <a:gdLst/>
            <a:ahLst/>
            <a:cxnLst/>
            <a:rect l="l" t="t" r="r" b="b"/>
            <a:pathLst>
              <a:path w="11698603" h="5229198">
                <a:moveTo>
                  <a:pt x="0" y="0"/>
                </a:moveTo>
                <a:lnTo>
                  <a:pt x="11698602" y="0"/>
                </a:lnTo>
                <a:lnTo>
                  <a:pt x="11698602" y="5229198"/>
                </a:lnTo>
                <a:lnTo>
                  <a:pt x="0" y="5229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9887" b="-1916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35654" y="342027"/>
            <a:ext cx="7165667" cy="8603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6"/>
              </a:lnSpc>
            </a:pPr>
            <a:r>
              <a:rPr lang="en-US" sz="6436" b="1">
                <a:solidFill>
                  <a:srgbClr val="1C2120"/>
                </a:solidFill>
                <a:latin typeface="Inter Bold"/>
                <a:ea typeface="Inter Bold"/>
                <a:cs typeface="Inter Bold"/>
                <a:sym typeface="Inter Bold"/>
              </a:rPr>
              <a:t>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8086" y="1445387"/>
            <a:ext cx="16161879" cy="2814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69" lvl="1" indent="-345435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Accurate stock evaluation using financial ratios</a:t>
            </a:r>
          </a:p>
          <a:p>
            <a:pPr marL="690869" lvl="1" indent="-345435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Delivering portfolio health analysis (diversification, risk, returns)</a:t>
            </a:r>
          </a:p>
          <a:p>
            <a:pPr marL="690869" lvl="1" indent="-345435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Offering personalized recommendations aligned with risk profile</a:t>
            </a:r>
          </a:p>
          <a:p>
            <a:pPr marL="690869" lvl="1" indent="-345435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Enhanced investor decision-making</a:t>
            </a:r>
          </a:p>
          <a:p>
            <a:pPr algn="l">
              <a:lnSpc>
                <a:spcPts val="4479"/>
              </a:lnSpc>
            </a:pPr>
            <a:endParaRPr lang="en-US" sz="3199">
              <a:solidFill>
                <a:srgbClr val="1C212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92874" y="9258300"/>
            <a:ext cx="2579854" cy="811021"/>
          </a:xfrm>
          <a:custGeom>
            <a:avLst/>
            <a:gdLst/>
            <a:ahLst/>
            <a:cxnLst/>
            <a:rect l="l" t="t" r="r" b="b"/>
            <a:pathLst>
              <a:path w="2579854" h="811021">
                <a:moveTo>
                  <a:pt x="0" y="0"/>
                </a:moveTo>
                <a:lnTo>
                  <a:pt x="2579854" y="0"/>
                </a:lnTo>
                <a:lnTo>
                  <a:pt x="2579854" y="811021"/>
                </a:lnTo>
                <a:lnTo>
                  <a:pt x="0" y="811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568412" y="2302558"/>
            <a:ext cx="10537796" cy="5825403"/>
          </a:xfrm>
          <a:custGeom>
            <a:avLst/>
            <a:gdLst/>
            <a:ahLst/>
            <a:cxnLst/>
            <a:rect l="l" t="t" r="r" b="b"/>
            <a:pathLst>
              <a:path w="10537796" h="5825403">
                <a:moveTo>
                  <a:pt x="0" y="0"/>
                </a:moveTo>
                <a:lnTo>
                  <a:pt x="10537795" y="0"/>
                </a:lnTo>
                <a:lnTo>
                  <a:pt x="10537795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260" b="-1026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1632562" y="170815"/>
            <a:ext cx="11698350" cy="857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 b="1">
                <a:solidFill>
                  <a:srgbClr val="263744"/>
                </a:solidFill>
                <a:latin typeface="Inter Bold"/>
                <a:ea typeface="Inter Bold"/>
                <a:cs typeface="Inter Bold"/>
                <a:sym typeface="Inter Bold"/>
              </a:rPr>
              <a:t>STOCK EVALUATOR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0046" y="2017921"/>
            <a:ext cx="6622349" cy="7240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4"/>
              </a:lnSpc>
            </a:pPr>
            <a:r>
              <a:rPr lang="en-US" sz="219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Actor: </a:t>
            </a:r>
            <a:r>
              <a:rPr lang="en-US" sz="21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Investor’s  portfolio data (stock symbol + key financial parameters) is supplied to the system.</a:t>
            </a:r>
          </a:p>
          <a:p>
            <a:pPr algn="ctr">
              <a:lnSpc>
                <a:spcPts val="3074"/>
              </a:lnSpc>
            </a:pPr>
            <a:endParaRPr lang="en-US" sz="219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074"/>
              </a:lnSpc>
            </a:pPr>
            <a:r>
              <a:rPr lang="en-US" sz="219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Process:</a:t>
            </a:r>
            <a:r>
              <a:rPr lang="en-US" sz="21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Backend services automatically validate and process the data without manual effort.</a:t>
            </a:r>
          </a:p>
          <a:p>
            <a:pPr algn="ctr">
              <a:lnSpc>
                <a:spcPts val="3074"/>
              </a:lnSpc>
            </a:pPr>
            <a:endParaRPr lang="en-US" sz="219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074"/>
              </a:lnSpc>
            </a:pPr>
            <a:r>
              <a:rPr lang="en-US" sz="219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Stock Evaluator:</a:t>
            </a:r>
            <a:r>
              <a:rPr lang="en-US" sz="21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Computes ratios (P/E, EPS, ROE, etc.) and applies financial rules to classify performance.</a:t>
            </a:r>
          </a:p>
          <a:p>
            <a:pPr algn="ctr">
              <a:lnSpc>
                <a:spcPts val="3074"/>
              </a:lnSpc>
            </a:pPr>
            <a:endParaRPr lang="en-US" sz="219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074"/>
              </a:lnSpc>
            </a:pPr>
            <a:r>
              <a:rPr lang="en-US" sz="219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LLM Integration: </a:t>
            </a:r>
            <a:r>
              <a:rPr lang="en-US" sz="21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Converts technical outputs into structured, human-readable feedback and stitched summaries.</a:t>
            </a:r>
          </a:p>
          <a:p>
            <a:pPr algn="ctr">
              <a:lnSpc>
                <a:spcPts val="3074"/>
              </a:lnSpc>
            </a:pPr>
            <a:endParaRPr lang="en-US" sz="219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074"/>
              </a:lnSpc>
            </a:pPr>
            <a:r>
              <a:rPr lang="en-US" sz="219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Output:</a:t>
            </a:r>
            <a:r>
              <a:rPr lang="en-US" sz="219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Stock and portfolio analysis reports are displayed directly on the investor dashboard.</a:t>
            </a:r>
          </a:p>
          <a:p>
            <a:pPr algn="ctr">
              <a:lnSpc>
                <a:spcPts val="3074"/>
              </a:lnSpc>
            </a:pPr>
            <a:endParaRPr lang="en-US" sz="219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27442" y="1060357"/>
            <a:ext cx="17317631" cy="1242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2"/>
              </a:lnSpc>
            </a:pPr>
            <a:r>
              <a:rPr lang="en-US" sz="358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“From JSON input to actionable feedback and dashboard-ready outputs.”</a:t>
            </a:r>
          </a:p>
          <a:p>
            <a:pPr algn="ctr">
              <a:lnSpc>
                <a:spcPts val="5012"/>
              </a:lnSpc>
              <a:spcBef>
                <a:spcPct val="0"/>
              </a:spcBef>
            </a:pPr>
            <a:endParaRPr lang="en-US" sz="358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392874" y="9258300"/>
            <a:ext cx="2579854" cy="811021"/>
          </a:xfrm>
          <a:custGeom>
            <a:avLst/>
            <a:gdLst/>
            <a:ahLst/>
            <a:cxnLst/>
            <a:rect l="l" t="t" r="r" b="b"/>
            <a:pathLst>
              <a:path w="2579854" h="811021">
                <a:moveTo>
                  <a:pt x="0" y="0"/>
                </a:moveTo>
                <a:lnTo>
                  <a:pt x="2579854" y="0"/>
                </a:lnTo>
                <a:lnTo>
                  <a:pt x="2579854" y="811021"/>
                </a:lnTo>
                <a:lnTo>
                  <a:pt x="0" y="811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4623" y="373763"/>
            <a:ext cx="10146297" cy="3403975"/>
          </a:xfrm>
          <a:custGeom>
            <a:avLst/>
            <a:gdLst/>
            <a:ahLst/>
            <a:cxnLst/>
            <a:rect l="l" t="t" r="r" b="b"/>
            <a:pathLst>
              <a:path w="10146297" h="3403975">
                <a:moveTo>
                  <a:pt x="0" y="0"/>
                </a:moveTo>
                <a:lnTo>
                  <a:pt x="10146297" y="0"/>
                </a:lnTo>
                <a:lnTo>
                  <a:pt x="10146297" y="3403975"/>
                </a:lnTo>
                <a:lnTo>
                  <a:pt x="0" y="3403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1" b="-1120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114230" y="4476787"/>
            <a:ext cx="9823334" cy="5390555"/>
          </a:xfrm>
          <a:custGeom>
            <a:avLst/>
            <a:gdLst/>
            <a:ahLst/>
            <a:cxnLst/>
            <a:rect l="l" t="t" r="r" b="b"/>
            <a:pathLst>
              <a:path w="9823334" h="5390555">
                <a:moveTo>
                  <a:pt x="0" y="0"/>
                </a:moveTo>
                <a:lnTo>
                  <a:pt x="9823335" y="0"/>
                </a:lnTo>
                <a:lnTo>
                  <a:pt x="9823335" y="5390555"/>
                </a:lnTo>
                <a:lnTo>
                  <a:pt x="0" y="53905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460842" y="407815"/>
            <a:ext cx="6511886" cy="620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2"/>
              </a:lnSpc>
              <a:spcBef>
                <a:spcPct val="0"/>
              </a:spcBef>
            </a:pPr>
            <a:r>
              <a:rPr lang="en-US" sz="368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Metrics Dashboard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722181" y="1602431"/>
            <a:ext cx="7891131" cy="879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73"/>
              </a:lnSpc>
              <a:spcBef>
                <a:spcPct val="0"/>
              </a:spcBef>
            </a:pPr>
            <a:r>
              <a:rPr lang="en-US" sz="24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Shows key ratios like P/E, EPS, ROE, and liquidity metrics for a given stock.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4891657"/>
            <a:ext cx="7918771" cy="712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2"/>
              </a:lnSpc>
              <a:spcBef>
                <a:spcPct val="0"/>
              </a:spcBef>
            </a:pPr>
            <a:r>
              <a:rPr lang="en-US" sz="418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Rule-Based Analysis  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0941" y="5928827"/>
            <a:ext cx="7666980" cy="96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3"/>
              </a:lnSpc>
              <a:spcBef>
                <a:spcPct val="0"/>
              </a:spcBef>
            </a:pPr>
            <a:r>
              <a:rPr lang="en-US" sz="26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Converts raw financial ratios into simple, rule-based interpretations for investors.</a:t>
            </a:r>
          </a:p>
        </p:txBody>
      </p:sp>
      <p:sp>
        <p:nvSpPr>
          <p:cNvPr id="8" name="Freeform 8"/>
          <p:cNvSpPr/>
          <p:nvPr/>
        </p:nvSpPr>
        <p:spPr>
          <a:xfrm>
            <a:off x="15392874" y="9258300"/>
            <a:ext cx="2579854" cy="811021"/>
          </a:xfrm>
          <a:custGeom>
            <a:avLst/>
            <a:gdLst/>
            <a:ahLst/>
            <a:cxnLst/>
            <a:rect l="l" t="t" r="r" b="b"/>
            <a:pathLst>
              <a:path w="2579854" h="811021">
                <a:moveTo>
                  <a:pt x="0" y="0"/>
                </a:moveTo>
                <a:lnTo>
                  <a:pt x="2579854" y="0"/>
                </a:lnTo>
                <a:lnTo>
                  <a:pt x="2579854" y="811021"/>
                </a:lnTo>
                <a:lnTo>
                  <a:pt x="0" y="8110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69497" y="495300"/>
            <a:ext cx="11361304" cy="7443772"/>
          </a:xfrm>
          <a:custGeom>
            <a:avLst/>
            <a:gdLst/>
            <a:ahLst/>
            <a:cxnLst/>
            <a:rect l="l" t="t" r="r" b="b"/>
            <a:pathLst>
              <a:path w="12011933" h="7443772">
                <a:moveTo>
                  <a:pt x="0" y="0"/>
                </a:moveTo>
                <a:lnTo>
                  <a:pt x="12011933" y="0"/>
                </a:lnTo>
                <a:lnTo>
                  <a:pt x="12011933" y="7443772"/>
                </a:lnTo>
                <a:lnTo>
                  <a:pt x="0" y="7443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67" b="-169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424325"/>
            <a:ext cx="6276067" cy="60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2"/>
              </a:lnSpc>
              <a:spcBef>
                <a:spcPct val="0"/>
              </a:spcBef>
            </a:pPr>
            <a:r>
              <a:rPr lang="en-US" sz="358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Investment Summary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3429" y="1367087"/>
            <a:ext cx="6276067" cy="2419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3"/>
              </a:lnSpc>
              <a:spcBef>
                <a:spcPct val="0"/>
              </a:spcBef>
            </a:pPr>
            <a:r>
              <a:rPr lang="en-US" sz="33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LLM-generated summary stitches all metrics into a clear, human-readable insight.</a:t>
            </a:r>
          </a:p>
        </p:txBody>
      </p:sp>
      <p:sp>
        <p:nvSpPr>
          <p:cNvPr id="5" name="Freeform 5"/>
          <p:cNvSpPr/>
          <p:nvPr/>
        </p:nvSpPr>
        <p:spPr>
          <a:xfrm>
            <a:off x="15392874" y="9258300"/>
            <a:ext cx="2579854" cy="811021"/>
          </a:xfrm>
          <a:custGeom>
            <a:avLst/>
            <a:gdLst/>
            <a:ahLst/>
            <a:cxnLst/>
            <a:rect l="l" t="t" r="r" b="b"/>
            <a:pathLst>
              <a:path w="2579854" h="811021">
                <a:moveTo>
                  <a:pt x="0" y="0"/>
                </a:moveTo>
                <a:lnTo>
                  <a:pt x="2579854" y="0"/>
                </a:lnTo>
                <a:lnTo>
                  <a:pt x="2579854" y="811021"/>
                </a:lnTo>
                <a:lnTo>
                  <a:pt x="0" y="811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65794" y="2230798"/>
            <a:ext cx="8022206" cy="5825403"/>
          </a:xfrm>
          <a:custGeom>
            <a:avLst/>
            <a:gdLst/>
            <a:ahLst/>
            <a:cxnLst/>
            <a:rect l="l" t="t" r="r" b="b"/>
            <a:pathLst>
              <a:path w="8022206" h="5825403">
                <a:moveTo>
                  <a:pt x="0" y="0"/>
                </a:moveTo>
                <a:lnTo>
                  <a:pt x="8022206" y="0"/>
                </a:lnTo>
                <a:lnTo>
                  <a:pt x="8022206" y="5825404"/>
                </a:lnTo>
                <a:lnTo>
                  <a:pt x="0" y="5825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11" t="-9019" r="-94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6813" y="409891"/>
            <a:ext cx="10387387" cy="1104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PORTFOLIO ANALYZER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2154598"/>
            <a:ext cx="10595477" cy="524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4103" lvl="1" indent="-292051" algn="l">
              <a:lnSpc>
                <a:spcPts val="3787"/>
              </a:lnSpc>
              <a:buFont typeface="Arial"/>
              <a:buChar char="•"/>
            </a:pPr>
            <a:r>
              <a:rPr lang="en-US" sz="27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Upload a portfolio → fetch fund holdings and sectors.</a:t>
            </a:r>
          </a:p>
          <a:p>
            <a:pPr algn="l">
              <a:lnSpc>
                <a:spcPts val="3787"/>
              </a:lnSpc>
            </a:pPr>
            <a:endParaRPr lang="en-US" sz="270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84103" lvl="1" indent="-292051" algn="l">
              <a:lnSpc>
                <a:spcPts val="3787"/>
              </a:lnSpc>
              <a:buFont typeface="Arial"/>
              <a:buChar char="•"/>
            </a:pPr>
            <a:r>
              <a:rPr lang="en-US" sz="27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Calculate pairwise fund overlap (common stocks).</a:t>
            </a:r>
          </a:p>
          <a:p>
            <a:pPr algn="l">
              <a:lnSpc>
                <a:spcPts val="3787"/>
              </a:lnSpc>
            </a:pPr>
            <a:endParaRPr lang="en-US" sz="270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84103" lvl="1" indent="-292051" algn="l">
              <a:lnSpc>
                <a:spcPts val="3787"/>
              </a:lnSpc>
              <a:buFont typeface="Arial"/>
              <a:buChar char="•"/>
            </a:pPr>
            <a:r>
              <a:rPr lang="en-US" sz="27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Compute sector mix (IT, Banking, FMCG, Energy, etc.).</a:t>
            </a:r>
          </a:p>
          <a:p>
            <a:pPr algn="l">
              <a:lnSpc>
                <a:spcPts val="3787"/>
              </a:lnSpc>
            </a:pPr>
            <a:endParaRPr lang="en-US" sz="270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84103" lvl="1" indent="-292051" algn="l">
              <a:lnSpc>
                <a:spcPts val="3787"/>
              </a:lnSpc>
              <a:buFont typeface="Arial"/>
              <a:buChar char="•"/>
            </a:pPr>
            <a:r>
              <a:rPr lang="en-US" sz="27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Derive two scores:</a:t>
            </a:r>
          </a:p>
          <a:p>
            <a:pPr algn="l">
              <a:lnSpc>
                <a:spcPts val="3787"/>
              </a:lnSpc>
            </a:pPr>
            <a:r>
              <a:rPr lang="en-US" sz="27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✅ Overlap Score = (1 − average overlap) * 100</a:t>
            </a:r>
          </a:p>
          <a:p>
            <a:pPr algn="l">
              <a:lnSpc>
                <a:spcPts val="3787"/>
              </a:lnSpc>
            </a:pPr>
            <a:r>
              <a:rPr lang="en-US" sz="27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✅ Sector Score = (1 − HHI) * 100</a:t>
            </a:r>
          </a:p>
          <a:p>
            <a:pPr algn="l">
              <a:lnSpc>
                <a:spcPts val="3787"/>
              </a:lnSpc>
            </a:pPr>
            <a:endParaRPr lang="en-US" sz="270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84103" lvl="1" indent="-292051" algn="l">
              <a:lnSpc>
                <a:spcPts val="3787"/>
              </a:lnSpc>
              <a:buFont typeface="Arial"/>
              <a:buChar char="•"/>
            </a:pPr>
            <a:r>
              <a:rPr lang="en-US" sz="270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Combine into Final Diversification Score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8730" y="8148914"/>
            <a:ext cx="10156746" cy="509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Final Score = (0.5 × Overlap Score) + (0.5 × Sector Score) </a:t>
            </a:r>
          </a:p>
        </p:txBody>
      </p:sp>
      <p:sp>
        <p:nvSpPr>
          <p:cNvPr id="6" name="Freeform 6"/>
          <p:cNvSpPr/>
          <p:nvPr/>
        </p:nvSpPr>
        <p:spPr>
          <a:xfrm>
            <a:off x="15392874" y="9258300"/>
            <a:ext cx="2579854" cy="811021"/>
          </a:xfrm>
          <a:custGeom>
            <a:avLst/>
            <a:gdLst/>
            <a:ahLst/>
            <a:cxnLst/>
            <a:rect l="l" t="t" r="r" b="b"/>
            <a:pathLst>
              <a:path w="2579854" h="811021">
                <a:moveTo>
                  <a:pt x="0" y="0"/>
                </a:moveTo>
                <a:lnTo>
                  <a:pt x="2579854" y="0"/>
                </a:lnTo>
                <a:lnTo>
                  <a:pt x="2579854" y="811021"/>
                </a:lnTo>
                <a:lnTo>
                  <a:pt x="0" y="811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9715" y="0"/>
            <a:ext cx="7765266" cy="4600920"/>
          </a:xfrm>
          <a:custGeom>
            <a:avLst/>
            <a:gdLst/>
            <a:ahLst/>
            <a:cxnLst/>
            <a:rect l="l" t="t" r="r" b="b"/>
            <a:pathLst>
              <a:path w="7765266" h="4600920">
                <a:moveTo>
                  <a:pt x="0" y="0"/>
                </a:moveTo>
                <a:lnTo>
                  <a:pt x="7765265" y="0"/>
                </a:lnTo>
                <a:lnTo>
                  <a:pt x="7765265" y="4600920"/>
                </a:lnTo>
                <a:lnTo>
                  <a:pt x="0" y="4600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62161" y="3933678"/>
            <a:ext cx="9099505" cy="6634556"/>
          </a:xfrm>
          <a:custGeom>
            <a:avLst/>
            <a:gdLst/>
            <a:ahLst/>
            <a:cxnLst/>
            <a:rect l="l" t="t" r="r" b="b"/>
            <a:pathLst>
              <a:path w="9099505" h="6634556">
                <a:moveTo>
                  <a:pt x="0" y="0"/>
                </a:moveTo>
                <a:lnTo>
                  <a:pt x="9099505" y="0"/>
                </a:lnTo>
                <a:lnTo>
                  <a:pt x="9099505" y="6634556"/>
                </a:lnTo>
                <a:lnTo>
                  <a:pt x="0" y="6634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375" b="-237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638792" y="424325"/>
            <a:ext cx="9144000" cy="60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2"/>
              </a:lnSpc>
              <a:spcBef>
                <a:spcPct val="0"/>
              </a:spcBef>
            </a:pPr>
            <a:r>
              <a:rPr lang="en-US" sz="358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Diversification Score &amp; Sector Mix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15098" y="1152007"/>
            <a:ext cx="8757630" cy="1745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3"/>
              </a:lnSpc>
              <a:spcBef>
                <a:spcPct val="0"/>
              </a:spcBef>
            </a:pPr>
            <a:r>
              <a:rPr lang="en-US" sz="32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Provides sector-level diversification, sector score, and final portfolio health score.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9146" y="4988636"/>
            <a:ext cx="7283291" cy="60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2"/>
              </a:lnSpc>
              <a:spcBef>
                <a:spcPct val="0"/>
              </a:spcBef>
            </a:pPr>
            <a:r>
              <a:rPr lang="en-US" sz="358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Fund Overlap &amp; Issues Identified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9715" y="5971202"/>
            <a:ext cx="7602154" cy="1462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3"/>
              </a:lnSpc>
              <a:spcBef>
                <a:spcPct val="0"/>
              </a:spcBef>
            </a:pPr>
            <a:r>
              <a:rPr lang="en-US" sz="278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Highlights fund overlap %, sector bias, and flags risks with a concise portfolio summary.</a:t>
            </a:r>
          </a:p>
        </p:txBody>
      </p:sp>
      <p:sp>
        <p:nvSpPr>
          <p:cNvPr id="8" name="Freeform 8"/>
          <p:cNvSpPr/>
          <p:nvPr/>
        </p:nvSpPr>
        <p:spPr>
          <a:xfrm>
            <a:off x="15392874" y="9258300"/>
            <a:ext cx="2579854" cy="811021"/>
          </a:xfrm>
          <a:custGeom>
            <a:avLst/>
            <a:gdLst/>
            <a:ahLst/>
            <a:cxnLst/>
            <a:rect l="l" t="t" r="r" b="b"/>
            <a:pathLst>
              <a:path w="2579854" h="811021">
                <a:moveTo>
                  <a:pt x="0" y="0"/>
                </a:moveTo>
                <a:lnTo>
                  <a:pt x="2579854" y="0"/>
                </a:lnTo>
                <a:lnTo>
                  <a:pt x="2579854" y="811021"/>
                </a:lnTo>
                <a:lnTo>
                  <a:pt x="0" y="8110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78849" y="2089804"/>
            <a:ext cx="7709151" cy="5688613"/>
          </a:xfrm>
          <a:custGeom>
            <a:avLst/>
            <a:gdLst/>
            <a:ahLst/>
            <a:cxnLst/>
            <a:rect l="l" t="t" r="r" b="b"/>
            <a:pathLst>
              <a:path w="7709151" h="5688613">
                <a:moveTo>
                  <a:pt x="0" y="0"/>
                </a:moveTo>
                <a:lnTo>
                  <a:pt x="7709151" y="0"/>
                </a:lnTo>
                <a:lnTo>
                  <a:pt x="7709151" y="5688613"/>
                </a:lnTo>
                <a:lnTo>
                  <a:pt x="0" y="5688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59" t="-1773" r="-63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270959" y="66038"/>
            <a:ext cx="9055894" cy="962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59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IMPACT &amp; FUTURE VISION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201831" y="1576303"/>
            <a:ext cx="10578849" cy="8350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Impact Today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899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📊 Smarter investment decisions with clarity-driven insights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🛡 Reduced risk via diversification awareness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⏱ Faster evaluation → from raw ratios to actionable advice in seconds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Enhancements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899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🌍 Global expansion: Multi-currency &amp; international markets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🤖 Predictive AI: Early risk detection &amp; trend forecasting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📱 Mobile-first dashboard for investors on the go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🔒 Enterprise-ready with security, scalability, and compliance</a:t>
            </a:r>
          </a:p>
        </p:txBody>
      </p:sp>
      <p:sp>
        <p:nvSpPr>
          <p:cNvPr id="5" name="Freeform 5"/>
          <p:cNvSpPr/>
          <p:nvPr/>
        </p:nvSpPr>
        <p:spPr>
          <a:xfrm>
            <a:off x="15392874" y="9258300"/>
            <a:ext cx="2579854" cy="811021"/>
          </a:xfrm>
          <a:custGeom>
            <a:avLst/>
            <a:gdLst/>
            <a:ahLst/>
            <a:cxnLst/>
            <a:rect l="l" t="t" r="r" b="b"/>
            <a:pathLst>
              <a:path w="2579854" h="811021">
                <a:moveTo>
                  <a:pt x="0" y="0"/>
                </a:moveTo>
                <a:lnTo>
                  <a:pt x="2579854" y="0"/>
                </a:lnTo>
                <a:lnTo>
                  <a:pt x="2579854" y="811021"/>
                </a:lnTo>
                <a:lnTo>
                  <a:pt x="0" y="811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418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Poppins</vt:lpstr>
      <vt:lpstr>Inter Bold</vt:lpstr>
      <vt:lpstr>Canva Sans Bold</vt:lpstr>
      <vt:lpstr>Calibri</vt:lpstr>
      <vt:lpstr>Arial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Modern Pitch Deck Presentation</dc:title>
  <cp:lastModifiedBy>Kaviya S</cp:lastModifiedBy>
  <cp:revision>3</cp:revision>
  <dcterms:created xsi:type="dcterms:W3CDTF">2006-08-16T00:00:00Z</dcterms:created>
  <dcterms:modified xsi:type="dcterms:W3CDTF">2025-09-28T04:08:27Z</dcterms:modified>
  <dc:identifier>DAG0Mck3e3o</dc:identifier>
</cp:coreProperties>
</file>