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3494" y="972692"/>
            <a:ext cx="86050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4417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1708" y="1179068"/>
            <a:ext cx="9228582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607" y="2100198"/>
            <a:ext cx="8812784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300" y="1441831"/>
            <a:ext cx="77171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EMPL</a:t>
            </a:r>
            <a:r>
              <a:rPr dirty="0" spc="-235"/>
              <a:t>0</a:t>
            </a:r>
            <a:r>
              <a:rPr dirty="0" spc="-250"/>
              <a:t>Y</a:t>
            </a:r>
            <a:r>
              <a:rPr dirty="0" spc="-220"/>
              <a:t>E</a:t>
            </a:r>
            <a:r>
              <a:rPr dirty="0" spc="-305"/>
              <a:t>E</a:t>
            </a:r>
            <a:r>
              <a:rPr dirty="0" spc="-85"/>
              <a:t> </a:t>
            </a:r>
            <a:r>
              <a:rPr dirty="0" spc="-10"/>
              <a:t>D</a:t>
            </a:r>
            <a:r>
              <a:rPr dirty="0"/>
              <a:t>A</a:t>
            </a:r>
            <a:r>
              <a:rPr dirty="0" spc="-220"/>
              <a:t>TA</a:t>
            </a:r>
            <a:r>
              <a:rPr dirty="0" spc="-60"/>
              <a:t> </a:t>
            </a:r>
            <a:r>
              <a:rPr dirty="0" spc="35"/>
              <a:t>A</a:t>
            </a:r>
            <a:r>
              <a:rPr dirty="0" spc="50"/>
              <a:t>N</a:t>
            </a:r>
            <a:r>
              <a:rPr dirty="0" spc="-195"/>
              <a:t>ALY</a:t>
            </a:r>
            <a:r>
              <a:rPr dirty="0" spc="-180"/>
              <a:t>S</a:t>
            </a:r>
            <a:r>
              <a:rPr dirty="0" spc="-509"/>
              <a:t>IS</a:t>
            </a:r>
            <a:r>
              <a:rPr dirty="0" spc="-85"/>
              <a:t> </a:t>
            </a:r>
            <a:r>
              <a:rPr dirty="0" spc="-340"/>
              <a:t>USI</a:t>
            </a:r>
            <a:r>
              <a:rPr dirty="0" spc="-409"/>
              <a:t>N</a:t>
            </a:r>
            <a:r>
              <a:rPr dirty="0" spc="305"/>
              <a:t>G</a:t>
            </a:r>
            <a:r>
              <a:rPr dirty="0" spc="-65"/>
              <a:t> </a:t>
            </a:r>
            <a:r>
              <a:rPr dirty="0" spc="-70"/>
              <a:t>EXC</a:t>
            </a:r>
            <a:r>
              <a:rPr dirty="0" spc="-60"/>
              <a:t>E</a:t>
            </a:r>
            <a:r>
              <a:rPr dirty="0" spc="-425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985" y="2794762"/>
            <a:ext cx="650176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493770">
              <a:lnSpc>
                <a:spcPct val="100000"/>
              </a:lnSpc>
              <a:spcBef>
                <a:spcPts val="105"/>
              </a:spcBef>
            </a:pPr>
            <a:r>
              <a:rPr dirty="0" sz="2000" spc="80">
                <a:solidFill>
                  <a:srgbClr val="A2A2A2"/>
                </a:solidFill>
                <a:latin typeface="Verdana"/>
                <a:cs typeface="Verdana"/>
              </a:rPr>
              <a:t>NA</a:t>
            </a:r>
            <a:r>
              <a:rPr dirty="0" sz="2000" spc="85">
                <a:solidFill>
                  <a:srgbClr val="A2A2A2"/>
                </a:solidFill>
                <a:latin typeface="Verdana"/>
                <a:cs typeface="Verdana"/>
              </a:rPr>
              <a:t>M</a:t>
            </a:r>
            <a:r>
              <a:rPr dirty="0" sz="2000" spc="-325">
                <a:solidFill>
                  <a:srgbClr val="A2A2A2"/>
                </a:solidFill>
                <a:latin typeface="Verdana"/>
                <a:cs typeface="Verdana"/>
              </a:rPr>
              <a:t>E</a:t>
            </a:r>
            <a:r>
              <a:rPr dirty="0" sz="2000" spc="-229">
                <a:solidFill>
                  <a:srgbClr val="A2A2A2"/>
                </a:solidFill>
                <a:latin typeface="Verdana"/>
                <a:cs typeface="Verdana"/>
              </a:rPr>
              <a:t>:</a:t>
            </a:r>
            <a:r>
              <a:rPr dirty="0" sz="2000" spc="-175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85">
                <a:solidFill>
                  <a:srgbClr val="A2A2A2"/>
                </a:solidFill>
                <a:latin typeface="Verdana"/>
                <a:cs typeface="Verdana"/>
              </a:rPr>
              <a:t>G</a:t>
            </a:r>
            <a:r>
              <a:rPr dirty="0" sz="2000" spc="95">
                <a:solidFill>
                  <a:srgbClr val="A2A2A2"/>
                </a:solidFill>
                <a:latin typeface="Verdana"/>
                <a:cs typeface="Verdana"/>
              </a:rPr>
              <a:t>N</a:t>
            </a:r>
            <a:r>
              <a:rPr dirty="0" sz="2000" spc="105">
                <a:solidFill>
                  <a:srgbClr val="A2A2A2"/>
                </a:solidFill>
                <a:latin typeface="Verdana"/>
                <a:cs typeface="Verdana"/>
              </a:rPr>
              <a:t>A</a:t>
            </a:r>
            <a:r>
              <a:rPr dirty="0" sz="2000" spc="-155">
                <a:solidFill>
                  <a:srgbClr val="A2A2A2"/>
                </a:solidFill>
                <a:latin typeface="Verdana"/>
                <a:cs typeface="Verdana"/>
              </a:rPr>
              <a:t>NAST</a:t>
            </a:r>
            <a:r>
              <a:rPr dirty="0" sz="2000" spc="-180">
                <a:solidFill>
                  <a:srgbClr val="A2A2A2"/>
                </a:solidFill>
                <a:latin typeface="Verdana"/>
                <a:cs typeface="Verdana"/>
              </a:rPr>
              <a:t>H</a:t>
            </a:r>
            <a:r>
              <a:rPr dirty="0" sz="2000" spc="-220">
                <a:solidFill>
                  <a:srgbClr val="A2A2A2"/>
                </a:solidFill>
                <a:latin typeface="Verdana"/>
                <a:cs typeface="Verdana"/>
              </a:rPr>
              <a:t>I</a:t>
            </a:r>
            <a:r>
              <a:rPr dirty="0" sz="2000" spc="-370">
                <a:solidFill>
                  <a:srgbClr val="A2A2A2"/>
                </a:solidFill>
                <a:latin typeface="Verdana"/>
                <a:cs typeface="Verdana"/>
              </a:rPr>
              <a:t>R</a:t>
            </a:r>
            <a:r>
              <a:rPr dirty="0" sz="2000" spc="-390">
                <a:solidFill>
                  <a:srgbClr val="A2A2A2"/>
                </a:solidFill>
                <a:latin typeface="Verdana"/>
                <a:cs typeface="Verdana"/>
              </a:rPr>
              <a:t>I</a:t>
            </a:r>
            <a:r>
              <a:rPr dirty="0" sz="2000" spc="-185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A2A2A2"/>
                </a:solidFill>
                <a:latin typeface="Verdana"/>
                <a:cs typeface="Verdana"/>
              </a:rPr>
              <a:t>V  </a:t>
            </a:r>
            <a:r>
              <a:rPr dirty="0" sz="2000" spc="-155">
                <a:solidFill>
                  <a:srgbClr val="A2A2A2"/>
                </a:solidFill>
                <a:latin typeface="Verdana"/>
                <a:cs typeface="Verdana"/>
              </a:rPr>
              <a:t>REG</a:t>
            </a:r>
            <a:r>
              <a:rPr dirty="0" sz="2000" spc="-80">
                <a:solidFill>
                  <a:srgbClr val="A2A2A2"/>
                </a:solidFill>
                <a:latin typeface="Verdana"/>
                <a:cs typeface="Verdana"/>
              </a:rPr>
              <a:t>I</a:t>
            </a:r>
            <a:r>
              <a:rPr dirty="0" sz="2000" spc="-280">
                <a:solidFill>
                  <a:srgbClr val="A2A2A2"/>
                </a:solidFill>
                <a:latin typeface="Verdana"/>
                <a:cs typeface="Verdana"/>
              </a:rPr>
              <a:t>STE</a:t>
            </a:r>
            <a:r>
              <a:rPr dirty="0" sz="2000" spc="-295">
                <a:solidFill>
                  <a:srgbClr val="A2A2A2"/>
                </a:solidFill>
                <a:latin typeface="Verdana"/>
                <a:cs typeface="Verdana"/>
              </a:rPr>
              <a:t>R</a:t>
            </a:r>
            <a:r>
              <a:rPr dirty="0" sz="2000" spc="-18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75">
                <a:solidFill>
                  <a:srgbClr val="A2A2A2"/>
                </a:solidFill>
                <a:latin typeface="Verdana"/>
                <a:cs typeface="Verdana"/>
              </a:rPr>
              <a:t>N</a:t>
            </a:r>
            <a:r>
              <a:rPr dirty="0" sz="2000" spc="80">
                <a:solidFill>
                  <a:srgbClr val="A2A2A2"/>
                </a:solidFill>
                <a:latin typeface="Verdana"/>
                <a:cs typeface="Verdana"/>
              </a:rPr>
              <a:t>O</a:t>
            </a:r>
            <a:r>
              <a:rPr dirty="0" sz="2000" spc="-355">
                <a:solidFill>
                  <a:srgbClr val="A2A2A2"/>
                </a:solidFill>
                <a:latin typeface="Verdana"/>
                <a:cs typeface="Verdana"/>
              </a:rPr>
              <a:t>:</a:t>
            </a:r>
            <a:r>
              <a:rPr dirty="0" sz="2000" spc="-18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A2A2A2"/>
                </a:solidFill>
                <a:latin typeface="Verdana"/>
                <a:cs typeface="Verdana"/>
              </a:rPr>
              <a:t>3</a:t>
            </a:r>
            <a:r>
              <a:rPr dirty="0" sz="2000" spc="-160">
                <a:solidFill>
                  <a:srgbClr val="A2A2A2"/>
                </a:solidFill>
                <a:latin typeface="Verdana"/>
                <a:cs typeface="Verdana"/>
              </a:rPr>
              <a:t>1</a:t>
            </a:r>
            <a:r>
              <a:rPr dirty="0" sz="2000" spc="-170">
                <a:solidFill>
                  <a:srgbClr val="A2A2A2"/>
                </a:solidFill>
                <a:latin typeface="Verdana"/>
                <a:cs typeface="Verdana"/>
              </a:rPr>
              <a:t>2</a:t>
            </a:r>
            <a:r>
              <a:rPr dirty="0" sz="2000" spc="-160">
                <a:solidFill>
                  <a:srgbClr val="A2A2A2"/>
                </a:solidFill>
                <a:latin typeface="Verdana"/>
                <a:cs typeface="Verdana"/>
              </a:rPr>
              <a:t>2</a:t>
            </a:r>
            <a:r>
              <a:rPr dirty="0" sz="2000" spc="-170">
                <a:solidFill>
                  <a:srgbClr val="A2A2A2"/>
                </a:solidFill>
                <a:latin typeface="Verdana"/>
                <a:cs typeface="Verdana"/>
              </a:rPr>
              <a:t>1</a:t>
            </a:r>
            <a:r>
              <a:rPr dirty="0" sz="2000" spc="-160">
                <a:solidFill>
                  <a:srgbClr val="A2A2A2"/>
                </a:solidFill>
                <a:latin typeface="Verdana"/>
                <a:cs typeface="Verdana"/>
              </a:rPr>
              <a:t>7</a:t>
            </a:r>
            <a:r>
              <a:rPr dirty="0" sz="2000" spc="-170">
                <a:solidFill>
                  <a:srgbClr val="A2A2A2"/>
                </a:solidFill>
                <a:latin typeface="Verdana"/>
                <a:cs typeface="Verdana"/>
              </a:rPr>
              <a:t>9</a:t>
            </a:r>
            <a:r>
              <a:rPr dirty="0" sz="2000" spc="-160">
                <a:solidFill>
                  <a:srgbClr val="A2A2A2"/>
                </a:solidFill>
                <a:latin typeface="Verdana"/>
                <a:cs typeface="Verdana"/>
              </a:rPr>
              <a:t>2</a:t>
            </a:r>
            <a:r>
              <a:rPr dirty="0" sz="2000" spc="-165">
                <a:solidFill>
                  <a:srgbClr val="A2A2A2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40">
                <a:solidFill>
                  <a:srgbClr val="A2A2A2"/>
                </a:solidFill>
                <a:latin typeface="Verdana"/>
                <a:cs typeface="Verdana"/>
              </a:rPr>
              <a:t>DEPARTMENT:</a:t>
            </a:r>
            <a:r>
              <a:rPr dirty="0" sz="2000" spc="-195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A2A2A2"/>
                </a:solidFill>
                <a:latin typeface="Verdana"/>
                <a:cs typeface="Verdana"/>
              </a:rPr>
              <a:t>B.COM</a:t>
            </a:r>
            <a:r>
              <a:rPr dirty="0" sz="2000" spc="-155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A2A2A2"/>
                </a:solidFill>
                <a:latin typeface="Verdana"/>
                <a:cs typeface="Verdana"/>
              </a:rPr>
              <a:t>(</a:t>
            </a:r>
            <a:r>
              <a:rPr dirty="0" sz="2000" spc="-15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A2A2A2"/>
                </a:solidFill>
                <a:latin typeface="Verdana"/>
                <a:cs typeface="Verdana"/>
              </a:rPr>
              <a:t>ACCOUNTING</a:t>
            </a:r>
            <a:r>
              <a:rPr dirty="0" sz="2000" spc="-195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A2A2A2"/>
                </a:solidFill>
                <a:latin typeface="Verdana"/>
                <a:cs typeface="Verdana"/>
              </a:rPr>
              <a:t>AND</a:t>
            </a:r>
            <a:r>
              <a:rPr dirty="0" sz="2000" spc="-16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A2A2A2"/>
                </a:solidFill>
                <a:latin typeface="Verdana"/>
                <a:cs typeface="Verdana"/>
              </a:rPr>
              <a:t>FINANCE)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65">
                <a:solidFill>
                  <a:srgbClr val="A2A2A2"/>
                </a:solidFill>
                <a:latin typeface="Verdana"/>
                <a:cs typeface="Verdana"/>
              </a:rPr>
              <a:t>COLLEGE:</a:t>
            </a:r>
            <a:r>
              <a:rPr dirty="0" sz="2000" spc="-175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A2A2A2"/>
                </a:solidFill>
                <a:latin typeface="Verdana"/>
                <a:cs typeface="Verdana"/>
              </a:rPr>
              <a:t>ST.ANNE’S</a:t>
            </a:r>
            <a:r>
              <a:rPr dirty="0" sz="2000" spc="-18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A2A2A2"/>
                </a:solidFill>
                <a:latin typeface="Verdana"/>
                <a:cs typeface="Verdana"/>
              </a:rPr>
              <a:t>ARTS</a:t>
            </a:r>
            <a:r>
              <a:rPr dirty="0" sz="2000" spc="-15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A2A2A2"/>
                </a:solidFill>
                <a:latin typeface="Verdana"/>
                <a:cs typeface="Verdana"/>
              </a:rPr>
              <a:t>AND</a:t>
            </a:r>
            <a:r>
              <a:rPr dirty="0" sz="2000" spc="-175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A2A2A2"/>
                </a:solidFill>
                <a:latin typeface="Verdana"/>
                <a:cs typeface="Verdana"/>
              </a:rPr>
              <a:t>SCIENCE</a:t>
            </a:r>
            <a:r>
              <a:rPr dirty="0" sz="2000" spc="-19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A2A2A2"/>
                </a:solidFill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620" y="1776221"/>
            <a:ext cx="591629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85" b="1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dirty="0" sz="12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05" b="1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dirty="0" sz="1200" spc="-75" b="1">
                <a:solidFill>
                  <a:srgbClr val="FFFFFF"/>
                </a:solidFill>
                <a:latin typeface="Tahoma"/>
                <a:cs typeface="Tahoma"/>
              </a:rPr>
              <a:t>LLEC</a:t>
            </a:r>
            <a:r>
              <a:rPr dirty="0" sz="1200" spc="-110" b="1">
                <a:solidFill>
                  <a:srgbClr val="FFFFFF"/>
                </a:solidFill>
                <a:latin typeface="Tahoma"/>
                <a:cs typeface="Tahoma"/>
              </a:rPr>
              <a:t>TION</a:t>
            </a:r>
            <a:endParaRPr sz="1200">
              <a:latin typeface="Tahoma"/>
              <a:cs typeface="Tahoma"/>
            </a:endParaRPr>
          </a:p>
          <a:p>
            <a:pPr marL="12700" marR="2473960">
              <a:lnSpc>
                <a:spcPct val="100000"/>
              </a:lnSpc>
            </a:pPr>
            <a:r>
              <a:rPr dirty="0" sz="1200" spc="15">
                <a:solidFill>
                  <a:srgbClr val="AC1E1A"/>
                </a:solidFill>
                <a:latin typeface="Verdana"/>
                <a:cs typeface="Verdana"/>
              </a:rPr>
              <a:t>Data</a:t>
            </a:r>
            <a:r>
              <a:rPr dirty="0" sz="1200" spc="-45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AC1E1A"/>
                </a:solidFill>
                <a:latin typeface="Verdana"/>
                <a:cs typeface="Verdana"/>
              </a:rPr>
              <a:t>source</a:t>
            </a:r>
            <a:r>
              <a:rPr dirty="0" sz="1200" spc="-105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21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2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Verdana"/>
                <a:cs typeface="Verdana"/>
              </a:rPr>
              <a:t>edunet</a:t>
            </a:r>
            <a:r>
              <a:rPr dirty="0" sz="1200" spc="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Foundation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Dashboard </a:t>
            </a:r>
            <a:r>
              <a:rPr dirty="0" sz="12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AC1E1A"/>
                </a:solidFill>
                <a:latin typeface="Verdana"/>
                <a:cs typeface="Verdana"/>
              </a:rPr>
              <a:t>Ba</a:t>
            </a:r>
            <a:r>
              <a:rPr dirty="0" sz="1200" spc="-130">
                <a:solidFill>
                  <a:srgbClr val="AC1E1A"/>
                </a:solidFill>
                <a:latin typeface="Verdana"/>
                <a:cs typeface="Verdana"/>
              </a:rPr>
              <a:t>si</a:t>
            </a:r>
            <a:r>
              <a:rPr dirty="0" sz="1200" spc="-165">
                <a:solidFill>
                  <a:srgbClr val="AC1E1A"/>
                </a:solidFill>
                <a:latin typeface="Verdana"/>
                <a:cs typeface="Verdana"/>
              </a:rPr>
              <a:t>s</a:t>
            </a:r>
            <a:r>
              <a:rPr dirty="0" sz="1200" spc="-215">
                <a:solidFill>
                  <a:srgbClr val="AC1E1A"/>
                </a:solidFill>
                <a:latin typeface="Verdana"/>
                <a:cs typeface="Verdana"/>
              </a:rPr>
              <a:t>:</a:t>
            </a:r>
            <a:r>
              <a:rPr dirty="0" sz="1200" spc="-85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12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 spc="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6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85" b="1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dirty="0" sz="12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14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200" spc="-15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120" b="1">
                <a:solidFill>
                  <a:srgbClr val="FFFFFF"/>
                </a:solidFill>
                <a:latin typeface="Tahoma"/>
                <a:cs typeface="Tahoma"/>
              </a:rPr>
              <a:t>EP</a:t>
            </a:r>
            <a:r>
              <a:rPr dirty="0" sz="1200" spc="-55" b="1">
                <a:solidFill>
                  <a:srgbClr val="FFFFFF"/>
                </a:solidFill>
                <a:latin typeface="Tahoma"/>
                <a:cs typeface="Tahoma"/>
              </a:rPr>
              <a:t>AR</a:t>
            </a:r>
            <a:r>
              <a:rPr dirty="0" sz="1200" spc="-85" b="1">
                <a:solidFill>
                  <a:srgbClr val="FFFFFF"/>
                </a:solidFill>
                <a:latin typeface="Tahoma"/>
                <a:cs typeface="Tahoma"/>
              </a:rPr>
              <a:t>ATIO</a:t>
            </a:r>
            <a:r>
              <a:rPr dirty="0" sz="1200" spc="-4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AC1E1A"/>
                </a:solidFill>
                <a:latin typeface="Verdana"/>
                <a:cs typeface="Verdana"/>
              </a:rPr>
              <a:t>Feature</a:t>
            </a:r>
            <a:r>
              <a:rPr dirty="0" sz="1200" spc="-45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AC1E1A"/>
                </a:solidFill>
                <a:latin typeface="Verdana"/>
                <a:cs typeface="Verdana"/>
              </a:rPr>
              <a:t>selection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Selected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2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endParaRPr sz="1200">
              <a:latin typeface="Verdana"/>
              <a:cs typeface="Verdana"/>
            </a:endParaRPr>
          </a:p>
          <a:p>
            <a:pPr marL="12700" marR="53340">
              <a:lnSpc>
                <a:spcPct val="100000"/>
              </a:lnSpc>
            </a:pPr>
            <a:r>
              <a:rPr dirty="0" sz="1200" spc="-120">
                <a:solidFill>
                  <a:srgbClr val="AC1E1A"/>
                </a:solidFill>
                <a:latin typeface="Verdana"/>
                <a:cs typeface="Verdana"/>
              </a:rPr>
              <a:t>F</a:t>
            </a:r>
            <a:r>
              <a:rPr dirty="0" sz="1200" spc="35">
                <a:solidFill>
                  <a:srgbClr val="AC1E1A"/>
                </a:solidFill>
                <a:latin typeface="Verdana"/>
                <a:cs typeface="Verdana"/>
              </a:rPr>
              <a:t>ea</a:t>
            </a:r>
            <a:r>
              <a:rPr dirty="0" sz="1200" spc="-5">
                <a:solidFill>
                  <a:srgbClr val="AC1E1A"/>
                </a:solidFill>
                <a:latin typeface="Verdana"/>
                <a:cs typeface="Verdana"/>
              </a:rPr>
              <a:t>t</a:t>
            </a:r>
            <a:r>
              <a:rPr dirty="0" sz="1200" spc="-30">
                <a:solidFill>
                  <a:srgbClr val="AC1E1A"/>
                </a:solidFill>
                <a:latin typeface="Verdana"/>
                <a:cs typeface="Verdana"/>
              </a:rPr>
              <a:t>u</a:t>
            </a:r>
            <a:r>
              <a:rPr dirty="0" sz="1200" spc="-85">
                <a:solidFill>
                  <a:srgbClr val="AC1E1A"/>
                </a:solidFill>
                <a:latin typeface="Verdana"/>
                <a:cs typeface="Verdana"/>
              </a:rPr>
              <a:t>re</a:t>
            </a:r>
            <a:r>
              <a:rPr dirty="0" sz="1200" spc="-90">
                <a:solidFill>
                  <a:srgbClr val="AC1E1A"/>
                </a:solidFill>
                <a:latin typeface="Verdana"/>
                <a:cs typeface="Verdana"/>
              </a:rPr>
              <a:t>s</a:t>
            </a:r>
            <a:r>
              <a:rPr dirty="0" sz="1200" spc="-21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200" spc="-125">
                <a:solidFill>
                  <a:srgbClr val="FFFFFF"/>
                </a:solidFill>
                <a:latin typeface="Verdana"/>
                <a:cs typeface="Verdana"/>
              </a:rPr>
              <a:t>irs</a:t>
            </a:r>
            <a:r>
              <a:rPr dirty="0" sz="12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200" spc="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e,</a:t>
            </a: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Dep</a:t>
            </a:r>
            <a:r>
              <a:rPr dirty="0" sz="12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-1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10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Verdana"/>
                <a:cs typeface="Verdana"/>
              </a:rPr>
              <a:t>Gen</a:t>
            </a:r>
            <a:r>
              <a:rPr dirty="0" sz="120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e,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-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-1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60">
                <a:solidFill>
                  <a:srgbClr val="FFFFFF"/>
                </a:solidFill>
                <a:latin typeface="Verdana"/>
                <a:cs typeface="Verdana"/>
              </a:rPr>
              <a:t>nc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200" spc="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-10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200" spc="50">
                <a:solidFill>
                  <a:srgbClr val="FFFFFF"/>
                </a:solidFill>
                <a:latin typeface="Verdana"/>
                <a:cs typeface="Verdana"/>
              </a:rPr>
              <a:t>ee  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85" b="1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dirty="0" sz="12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Tahoma"/>
                <a:cs typeface="Tahoma"/>
              </a:rPr>
              <a:t>CLE</a:t>
            </a:r>
            <a:r>
              <a:rPr dirty="0" sz="1200" spc="10" b="1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1200" spc="-60" b="1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2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2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200" spc="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iona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200" spc="-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2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200" spc="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200" spc="-21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-13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200" spc="-1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Verdana"/>
                <a:cs typeface="Verdana"/>
              </a:rPr>
              <a:t>va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 spc="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7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1200" spc="10">
                <a:solidFill>
                  <a:srgbClr val="FFFFFF"/>
                </a:solidFill>
                <a:latin typeface="Verdana"/>
                <a:cs typeface="Verdana"/>
              </a:rPr>
              <a:t>ied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85" b="1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dirty="0" sz="12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85" b="1">
                <a:solidFill>
                  <a:srgbClr val="FFFFFF"/>
                </a:solidFill>
                <a:latin typeface="Tahoma"/>
                <a:cs typeface="Tahoma"/>
              </a:rPr>
              <a:t>AG</a:t>
            </a:r>
            <a:r>
              <a:rPr dirty="0" sz="1200" spc="-35" b="1">
                <a:solidFill>
                  <a:srgbClr val="FFFFFF"/>
                </a:solidFill>
                <a:latin typeface="Tahoma"/>
                <a:cs typeface="Tahoma"/>
              </a:rPr>
              <a:t>GR</a:t>
            </a:r>
            <a:r>
              <a:rPr dirty="0" sz="1200" spc="-5" b="1">
                <a:solidFill>
                  <a:srgbClr val="FFFFFF"/>
                </a:solidFill>
                <a:latin typeface="Tahoma"/>
                <a:cs typeface="Tahoma"/>
              </a:rPr>
              <a:t>EG</a:t>
            </a:r>
            <a:r>
              <a:rPr dirty="0" sz="1200" spc="-85" b="1">
                <a:solidFill>
                  <a:srgbClr val="FFFFFF"/>
                </a:solidFill>
                <a:latin typeface="Tahoma"/>
                <a:cs typeface="Tahoma"/>
              </a:rPr>
              <a:t>ATIO</a:t>
            </a:r>
            <a:r>
              <a:rPr dirty="0" sz="1200" spc="-4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Excel</a:t>
            </a:r>
            <a:r>
              <a:rPr dirty="0" sz="12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function: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85">
                <a:solidFill>
                  <a:srgbClr val="FFFFFF"/>
                </a:solidFill>
                <a:latin typeface="Verdana"/>
                <a:cs typeface="Verdana"/>
              </a:rPr>
              <a:t>IFS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2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categorizing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employees</a:t>
            </a:r>
            <a:r>
              <a:rPr dirty="0" sz="1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2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Verdana"/>
                <a:cs typeface="Verdana"/>
              </a:rPr>
              <a:t>basis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dirty="0" sz="12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40">
                <a:solidFill>
                  <a:srgbClr val="AC1E1A"/>
                </a:solidFill>
                <a:latin typeface="Verdana"/>
                <a:cs typeface="Verdana"/>
              </a:rPr>
              <a:t>Per</a:t>
            </a:r>
            <a:r>
              <a:rPr dirty="0" sz="1200" spc="-35">
                <a:solidFill>
                  <a:srgbClr val="AC1E1A"/>
                </a:solidFill>
                <a:latin typeface="Verdana"/>
                <a:cs typeface="Verdana"/>
              </a:rPr>
              <a:t>f</a:t>
            </a:r>
            <a:r>
              <a:rPr dirty="0" sz="1200" spc="-55">
                <a:solidFill>
                  <a:srgbClr val="AC1E1A"/>
                </a:solidFill>
                <a:latin typeface="Verdana"/>
                <a:cs typeface="Verdana"/>
              </a:rPr>
              <a:t>o</a:t>
            </a:r>
            <a:r>
              <a:rPr dirty="0" sz="1200" spc="-45">
                <a:solidFill>
                  <a:srgbClr val="AC1E1A"/>
                </a:solidFill>
                <a:latin typeface="Verdana"/>
                <a:cs typeface="Verdana"/>
              </a:rPr>
              <a:t>r</a:t>
            </a:r>
            <a:r>
              <a:rPr dirty="0" sz="1200" spc="-30">
                <a:solidFill>
                  <a:srgbClr val="AC1E1A"/>
                </a:solidFill>
                <a:latin typeface="Verdana"/>
                <a:cs typeface="Verdana"/>
              </a:rPr>
              <a:t>m</a:t>
            </a:r>
            <a:r>
              <a:rPr dirty="0" sz="1200" spc="70">
                <a:solidFill>
                  <a:srgbClr val="AC1E1A"/>
                </a:solidFill>
                <a:latin typeface="Verdana"/>
                <a:cs typeface="Verdana"/>
              </a:rPr>
              <a:t>an</a:t>
            </a:r>
            <a:r>
              <a:rPr dirty="0" sz="1200" spc="70">
                <a:solidFill>
                  <a:srgbClr val="AC1E1A"/>
                </a:solidFill>
                <a:latin typeface="Verdana"/>
                <a:cs typeface="Verdana"/>
              </a:rPr>
              <a:t>c</a:t>
            </a:r>
            <a:r>
              <a:rPr dirty="0" sz="1200" spc="65">
                <a:solidFill>
                  <a:srgbClr val="AC1E1A"/>
                </a:solidFill>
                <a:latin typeface="Verdana"/>
                <a:cs typeface="Verdana"/>
              </a:rPr>
              <a:t>e</a:t>
            </a:r>
            <a:r>
              <a:rPr dirty="0" sz="1200" spc="-85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70">
                <a:solidFill>
                  <a:srgbClr val="AC1E1A"/>
                </a:solidFill>
                <a:latin typeface="Verdana"/>
                <a:cs typeface="Verdana"/>
              </a:rPr>
              <a:t>l</a:t>
            </a:r>
            <a:r>
              <a:rPr dirty="0" sz="1200" spc="25">
                <a:solidFill>
                  <a:srgbClr val="AC1E1A"/>
                </a:solidFill>
                <a:latin typeface="Verdana"/>
                <a:cs typeface="Verdana"/>
              </a:rPr>
              <a:t>ev</a:t>
            </a:r>
            <a:r>
              <a:rPr dirty="0" sz="1200" spc="15">
                <a:solidFill>
                  <a:srgbClr val="AC1E1A"/>
                </a:solidFill>
                <a:latin typeface="Verdana"/>
                <a:cs typeface="Verdana"/>
              </a:rPr>
              <a:t>e</a:t>
            </a:r>
            <a:r>
              <a:rPr dirty="0" sz="1200" spc="-90">
                <a:solidFill>
                  <a:srgbClr val="AC1E1A"/>
                </a:solidFill>
                <a:latin typeface="Verdana"/>
                <a:cs typeface="Verdana"/>
              </a:rPr>
              <a:t>l</a:t>
            </a:r>
            <a:r>
              <a:rPr dirty="0" sz="1200" spc="-8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155">
                <a:solidFill>
                  <a:srgbClr val="AC1E1A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AC1E1A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AC1E1A"/>
                </a:solidFill>
                <a:latin typeface="Verdana"/>
                <a:cs typeface="Verdana"/>
              </a:rPr>
              <a:t>t</a:t>
            </a:r>
            <a:r>
              <a:rPr dirty="0" sz="1200" spc="-25">
                <a:solidFill>
                  <a:srgbClr val="AC1E1A"/>
                </a:solidFill>
                <a:latin typeface="Verdana"/>
                <a:cs typeface="Verdana"/>
              </a:rPr>
              <a:t>egories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ery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6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igh</a:t>
            </a:r>
            <a:endParaRPr sz="1200">
              <a:latin typeface="Verdana"/>
              <a:cs typeface="Verdana"/>
            </a:endParaRPr>
          </a:p>
          <a:p>
            <a:pPr marL="12700" marR="5062855">
              <a:lnSpc>
                <a:spcPct val="100000"/>
              </a:lnSpc>
            </a:pP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ium  </a:t>
            </a: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6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1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85" b="1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dirty="0" sz="12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1200" spc="-55" b="1">
                <a:solidFill>
                  <a:srgbClr val="FFFFFF"/>
                </a:solidFill>
                <a:latin typeface="Tahoma"/>
                <a:cs typeface="Tahoma"/>
              </a:rPr>
              <a:t>ALY</a:t>
            </a:r>
            <a:r>
              <a:rPr dirty="0" sz="1200" spc="-175" b="1">
                <a:solidFill>
                  <a:srgbClr val="FFFFFF"/>
                </a:solidFill>
                <a:latin typeface="Tahoma"/>
                <a:cs typeface="Tahoma"/>
              </a:rPr>
              <a:t>SIS</a:t>
            </a:r>
            <a:endParaRPr sz="1200">
              <a:latin typeface="Tahoma"/>
              <a:cs typeface="Tahoma"/>
            </a:endParaRPr>
          </a:p>
          <a:p>
            <a:pPr marL="12700" marR="78105">
              <a:lnSpc>
                <a:spcPct val="100000"/>
              </a:lnSpc>
            </a:pPr>
            <a:r>
              <a:rPr dirty="0" sz="1200" spc="-35">
                <a:solidFill>
                  <a:srgbClr val="AC1E1A"/>
                </a:solidFill>
                <a:latin typeface="Verdana"/>
                <a:cs typeface="Verdana"/>
              </a:rPr>
              <a:t>Pivot</a:t>
            </a:r>
            <a:r>
              <a:rPr dirty="0" sz="1200" spc="-7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solidFill>
                  <a:srgbClr val="AC1E1A"/>
                </a:solidFill>
                <a:latin typeface="Verdana"/>
                <a:cs typeface="Verdana"/>
              </a:rPr>
              <a:t>table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Pivot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Verdana"/>
                <a:cs typeface="Verdana"/>
              </a:rPr>
              <a:t>summarize</a:t>
            </a: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Verdana"/>
                <a:cs typeface="Verdana"/>
              </a:rPr>
              <a:t>cross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tabulation </a:t>
            </a:r>
            <a:r>
              <a:rPr dirty="0" sz="12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0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perf</a:t>
            </a:r>
            <a:r>
              <a:rPr dirty="0" sz="1200" spc="-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7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20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25">
                <a:solidFill>
                  <a:srgbClr val="FFFFFF"/>
                </a:solidFill>
                <a:latin typeface="Verdana"/>
                <a:cs typeface="Verdana"/>
              </a:rPr>
              <a:t>ev</a:t>
            </a:r>
            <a:r>
              <a:rPr dirty="0" sz="1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epar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215">
                <a:solidFill>
                  <a:srgbClr val="FFFFFF"/>
                </a:solidFill>
                <a:latin typeface="Verdana"/>
                <a:cs typeface="Verdana"/>
              </a:rPr>
              <a:t>;</a:t>
            </a:r>
            <a:r>
              <a:rPr dirty="0" sz="12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ere</a:t>
            </a:r>
            <a:r>
              <a:rPr dirty="0" sz="120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14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200" spc="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200" spc="7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er)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80">
                <a:solidFill>
                  <a:srgbClr val="AC1E1A"/>
                </a:solidFill>
                <a:latin typeface="Verdana"/>
                <a:cs typeface="Verdana"/>
              </a:rPr>
              <a:t>Slicer:</a:t>
            </a:r>
            <a:r>
              <a:rPr dirty="0" sz="1200" spc="-12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Verdana"/>
                <a:cs typeface="Verdana"/>
              </a:rPr>
              <a:t>filter/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Verdana"/>
                <a:cs typeface="Verdana"/>
              </a:rPr>
              <a:t>slice</a:t>
            </a:r>
            <a:r>
              <a:rPr dirty="0" sz="12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2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Verdana"/>
                <a:cs typeface="Verdana"/>
              </a:rPr>
              <a:t>scrutinize 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2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dirty="0" sz="12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3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200" spc="-11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200" spc="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0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20" b="1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dirty="0" sz="1200" spc="-12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3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-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125" b="1">
                <a:solidFill>
                  <a:srgbClr val="FFFFFF"/>
                </a:solidFill>
                <a:latin typeface="Tahoma"/>
                <a:cs typeface="Tahoma"/>
              </a:rPr>
              <a:t>LIZA</a:t>
            </a:r>
            <a:r>
              <a:rPr dirty="0" sz="1200" spc="-110" b="1">
                <a:solidFill>
                  <a:srgbClr val="FFFFFF"/>
                </a:solidFill>
                <a:latin typeface="Tahoma"/>
                <a:cs typeface="Tahoma"/>
              </a:rPr>
              <a:t>TION</a:t>
            </a:r>
            <a:r>
              <a:rPr dirty="0" sz="12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2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35" b="1">
                <a:solidFill>
                  <a:srgbClr val="FFFFFF"/>
                </a:solidFill>
                <a:latin typeface="Tahoma"/>
                <a:cs typeface="Tahoma"/>
              </a:rPr>
              <a:t>ATA</a:t>
            </a:r>
            <a:endParaRPr sz="1200">
              <a:latin typeface="Tahoma"/>
              <a:cs typeface="Tahoma"/>
            </a:endParaRPr>
          </a:p>
          <a:p>
            <a:pPr marL="12700" marR="1812289">
              <a:lnSpc>
                <a:spcPct val="100000"/>
              </a:lnSpc>
            </a:pPr>
            <a:r>
              <a:rPr dirty="0" sz="1200" spc="-5">
                <a:solidFill>
                  <a:srgbClr val="AC1E1A"/>
                </a:solidFill>
                <a:latin typeface="Verdana"/>
                <a:cs typeface="Verdana"/>
              </a:rPr>
              <a:t>Char</a:t>
            </a:r>
            <a:r>
              <a:rPr dirty="0" sz="1200" spc="-30">
                <a:solidFill>
                  <a:srgbClr val="AC1E1A"/>
                </a:solidFill>
                <a:latin typeface="Verdana"/>
                <a:cs typeface="Verdana"/>
              </a:rPr>
              <a:t>t</a:t>
            </a:r>
            <a:r>
              <a:rPr dirty="0" sz="1200" spc="-215">
                <a:solidFill>
                  <a:srgbClr val="AC1E1A"/>
                </a:solidFill>
                <a:latin typeface="Verdana"/>
                <a:cs typeface="Verdana"/>
              </a:rPr>
              <a:t>:</a:t>
            </a:r>
            <a:r>
              <a:rPr dirty="0" sz="1200" spc="-4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1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105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1200" spc="35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dirty="0" sz="1200" spc="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200" spc="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-1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1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3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200" spc="1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20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2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200" spc="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-1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10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12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200" spc="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1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1200" spc="55">
                <a:solidFill>
                  <a:srgbClr val="FFFFFF"/>
                </a:solidFill>
                <a:latin typeface="Verdana"/>
                <a:cs typeface="Verdana"/>
              </a:rPr>
              <a:t>ed  </a:t>
            </a:r>
            <a:r>
              <a:rPr dirty="0" sz="1200" spc="-5">
                <a:solidFill>
                  <a:srgbClr val="AC1E1A"/>
                </a:solidFill>
                <a:latin typeface="Verdana"/>
                <a:cs typeface="Verdana"/>
              </a:rPr>
              <a:t>Chart</a:t>
            </a:r>
            <a:r>
              <a:rPr dirty="0" sz="1200" spc="-65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114">
                <a:solidFill>
                  <a:srgbClr val="AC1E1A"/>
                </a:solidFill>
                <a:latin typeface="Verdana"/>
                <a:cs typeface="Verdana"/>
              </a:rPr>
              <a:t>E</a:t>
            </a:r>
            <a:r>
              <a:rPr dirty="0" sz="1200" spc="-70">
                <a:solidFill>
                  <a:srgbClr val="AC1E1A"/>
                </a:solidFill>
                <a:latin typeface="Verdana"/>
                <a:cs typeface="Verdana"/>
              </a:rPr>
              <a:t>l</a:t>
            </a:r>
            <a:r>
              <a:rPr dirty="0" sz="1200" spc="55">
                <a:solidFill>
                  <a:srgbClr val="AC1E1A"/>
                </a:solidFill>
                <a:latin typeface="Verdana"/>
                <a:cs typeface="Verdana"/>
              </a:rPr>
              <a:t>e</a:t>
            </a:r>
            <a:r>
              <a:rPr dirty="0" sz="1200" spc="-45">
                <a:solidFill>
                  <a:srgbClr val="AC1E1A"/>
                </a:solidFill>
                <a:latin typeface="Verdana"/>
                <a:cs typeface="Verdana"/>
              </a:rPr>
              <a:t>m</a:t>
            </a:r>
            <a:r>
              <a:rPr dirty="0" sz="1200" spc="15">
                <a:solidFill>
                  <a:srgbClr val="AC1E1A"/>
                </a:solidFill>
                <a:latin typeface="Verdana"/>
                <a:cs typeface="Verdana"/>
              </a:rPr>
              <a:t>en</a:t>
            </a:r>
            <a:r>
              <a:rPr dirty="0" sz="1200" spc="-105">
                <a:solidFill>
                  <a:srgbClr val="AC1E1A"/>
                </a:solidFill>
                <a:latin typeface="Verdana"/>
                <a:cs typeface="Verdana"/>
              </a:rPr>
              <a:t>t</a:t>
            </a:r>
            <a:r>
              <a:rPr dirty="0" sz="1200" spc="-21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1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200" spc="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200" spc="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110">
                <a:solidFill>
                  <a:srgbClr val="FFFFFF"/>
                </a:solidFill>
                <a:latin typeface="Verdana"/>
                <a:cs typeface="Verdana"/>
              </a:rPr>
              <a:t>rt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200" spc="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-1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2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dirty="0" sz="1200" spc="65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65">
                <a:solidFill>
                  <a:srgbClr val="AC1E1A"/>
                </a:solidFill>
                <a:latin typeface="Verdana"/>
                <a:cs typeface="Verdana"/>
              </a:rPr>
              <a:t>Trendline:</a:t>
            </a:r>
            <a:r>
              <a:rPr dirty="0" sz="1200" spc="-10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AC1E1A"/>
                </a:solidFill>
                <a:latin typeface="Verdana"/>
                <a:cs typeface="Verdana"/>
              </a:rPr>
              <a:t>Linear</a:t>
            </a:r>
            <a:r>
              <a:rPr dirty="0" sz="1200" spc="-95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exponential</a:t>
            </a: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 line</a:t>
            </a:r>
            <a:r>
              <a:rPr dirty="0" sz="12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12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638" y="910590"/>
            <a:ext cx="4979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5"/>
              <a:t>MODELLING</a:t>
            </a:r>
            <a:r>
              <a:rPr dirty="0" sz="2800" spc="-20"/>
              <a:t> </a:t>
            </a:r>
            <a:r>
              <a:rPr dirty="0" sz="2800" spc="-35"/>
              <a:t>AND</a:t>
            </a:r>
            <a:r>
              <a:rPr dirty="0" sz="2800" spc="-25"/>
              <a:t> </a:t>
            </a:r>
            <a:r>
              <a:rPr dirty="0" sz="2800" spc="-55"/>
              <a:t>APPROACH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824" y="878789"/>
            <a:ext cx="13182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65"/>
              <a:t>RESULTS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265932" y="2144267"/>
            <a:ext cx="3876040" cy="0"/>
          </a:xfrm>
          <a:custGeom>
            <a:avLst/>
            <a:gdLst/>
            <a:ahLst/>
            <a:cxnLst/>
            <a:rect l="l" t="t" r="r" b="b"/>
            <a:pathLst>
              <a:path w="3876040" h="0">
                <a:moveTo>
                  <a:pt x="0" y="0"/>
                </a:moveTo>
                <a:lnTo>
                  <a:pt x="3875532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265932" y="2439923"/>
            <a:ext cx="3876040" cy="3039110"/>
            <a:chOff x="3265932" y="2439923"/>
            <a:chExt cx="3876040" cy="3039110"/>
          </a:xfrm>
        </p:grpSpPr>
        <p:sp>
          <p:nvSpPr>
            <p:cNvPr id="5" name="object 5"/>
            <p:cNvSpPr/>
            <p:nvPr/>
          </p:nvSpPr>
          <p:spPr>
            <a:xfrm>
              <a:off x="3265932" y="4735067"/>
              <a:ext cx="131445" cy="368935"/>
            </a:xfrm>
            <a:custGeom>
              <a:avLst/>
              <a:gdLst/>
              <a:ahLst/>
              <a:cxnLst/>
              <a:rect l="l" t="t" r="r" b="b"/>
              <a:pathLst>
                <a:path w="131445" h="368935">
                  <a:moveTo>
                    <a:pt x="0" y="368807"/>
                  </a:moveTo>
                  <a:lnTo>
                    <a:pt x="60959" y="368807"/>
                  </a:lnTo>
                </a:path>
                <a:path w="131445" h="368935">
                  <a:moveTo>
                    <a:pt x="115823" y="368807"/>
                  </a:moveTo>
                  <a:lnTo>
                    <a:pt x="131063" y="368807"/>
                  </a:lnTo>
                </a:path>
                <a:path w="131445" h="368935">
                  <a:moveTo>
                    <a:pt x="0" y="0"/>
                  </a:moveTo>
                  <a:lnTo>
                    <a:pt x="60959" y="0"/>
                  </a:lnTo>
                </a:path>
                <a:path w="131445" h="368935">
                  <a:moveTo>
                    <a:pt x="115823" y="0"/>
                  </a:moveTo>
                  <a:lnTo>
                    <a:pt x="131063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26892" y="4605527"/>
              <a:ext cx="55244" cy="868680"/>
            </a:xfrm>
            <a:custGeom>
              <a:avLst/>
              <a:gdLst/>
              <a:ahLst/>
              <a:cxnLst/>
              <a:rect l="l" t="t" r="r" b="b"/>
              <a:pathLst>
                <a:path w="55245" h="868679">
                  <a:moveTo>
                    <a:pt x="54863" y="0"/>
                  </a:moveTo>
                  <a:lnTo>
                    <a:pt x="0" y="0"/>
                  </a:lnTo>
                  <a:lnTo>
                    <a:pt x="0" y="868680"/>
                  </a:lnTo>
                  <a:lnTo>
                    <a:pt x="54863" y="86868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5932" y="4364735"/>
              <a:ext cx="201295" cy="739140"/>
            </a:xfrm>
            <a:custGeom>
              <a:avLst/>
              <a:gdLst/>
              <a:ahLst/>
              <a:cxnLst/>
              <a:rect l="l" t="t" r="r" b="b"/>
              <a:pathLst>
                <a:path w="201295" h="739139">
                  <a:moveTo>
                    <a:pt x="187451" y="739139"/>
                  </a:moveTo>
                  <a:lnTo>
                    <a:pt x="201167" y="739139"/>
                  </a:lnTo>
                </a:path>
                <a:path w="201295" h="739139">
                  <a:moveTo>
                    <a:pt x="187451" y="370331"/>
                  </a:moveTo>
                  <a:lnTo>
                    <a:pt x="201167" y="370331"/>
                  </a:lnTo>
                </a:path>
                <a:path w="201295" h="739139">
                  <a:moveTo>
                    <a:pt x="0" y="0"/>
                  </a:moveTo>
                  <a:lnTo>
                    <a:pt x="131063" y="0"/>
                  </a:lnTo>
                </a:path>
                <a:path w="201295" h="739139">
                  <a:moveTo>
                    <a:pt x="187451" y="0"/>
                  </a:moveTo>
                  <a:lnTo>
                    <a:pt x="20116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96996" y="4160519"/>
              <a:ext cx="56515" cy="1313815"/>
            </a:xfrm>
            <a:custGeom>
              <a:avLst/>
              <a:gdLst/>
              <a:ahLst/>
              <a:cxnLst/>
              <a:rect l="l" t="t" r="r" b="b"/>
              <a:pathLst>
                <a:path w="56514" h="1313814">
                  <a:moveTo>
                    <a:pt x="56387" y="0"/>
                  </a:moveTo>
                  <a:lnTo>
                    <a:pt x="0" y="0"/>
                  </a:lnTo>
                  <a:lnTo>
                    <a:pt x="0" y="1313687"/>
                  </a:lnTo>
                  <a:lnTo>
                    <a:pt x="56387" y="1313687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23488" y="4735067"/>
              <a:ext cx="260985" cy="368935"/>
            </a:xfrm>
            <a:custGeom>
              <a:avLst/>
              <a:gdLst/>
              <a:ahLst/>
              <a:cxnLst/>
              <a:rect l="l" t="t" r="r" b="b"/>
              <a:pathLst>
                <a:path w="260985" h="368935">
                  <a:moveTo>
                    <a:pt x="0" y="368807"/>
                  </a:moveTo>
                  <a:lnTo>
                    <a:pt x="13715" y="368807"/>
                  </a:lnTo>
                </a:path>
                <a:path w="260985" h="368935">
                  <a:moveTo>
                    <a:pt x="70103" y="368807"/>
                  </a:moveTo>
                  <a:lnTo>
                    <a:pt x="190500" y="368807"/>
                  </a:lnTo>
                </a:path>
                <a:path w="260985" h="368935">
                  <a:moveTo>
                    <a:pt x="246887" y="368807"/>
                  </a:moveTo>
                  <a:lnTo>
                    <a:pt x="260603" y="368807"/>
                  </a:lnTo>
                </a:path>
                <a:path w="260985" h="368935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70376" y="473268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762"/>
                  </a:moveTo>
                  <a:lnTo>
                    <a:pt x="13715" y="4762"/>
                  </a:lnTo>
                </a:path>
                <a:path w="13970" h="5079">
                  <a:moveTo>
                    <a:pt x="0" y="0"/>
                  </a:moveTo>
                  <a:lnTo>
                    <a:pt x="13715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13988" y="4678679"/>
              <a:ext cx="56515" cy="795655"/>
            </a:xfrm>
            <a:custGeom>
              <a:avLst/>
              <a:gdLst/>
              <a:ahLst/>
              <a:cxnLst/>
              <a:rect l="l" t="t" r="r" b="b"/>
              <a:pathLst>
                <a:path w="56514" h="795654">
                  <a:moveTo>
                    <a:pt x="56387" y="0"/>
                  </a:moveTo>
                  <a:lnTo>
                    <a:pt x="0" y="0"/>
                  </a:lnTo>
                  <a:lnTo>
                    <a:pt x="0" y="795528"/>
                  </a:lnTo>
                  <a:lnTo>
                    <a:pt x="56387" y="79552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480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40" y="4762"/>
                  </a:lnTo>
                </a:path>
                <a:path w="15239" h="507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23488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0603" y="370332"/>
                  </a:lnTo>
                </a:path>
                <a:path w="332739" h="370839">
                  <a:moveTo>
                    <a:pt x="316991" y="370332"/>
                  </a:moveTo>
                  <a:lnTo>
                    <a:pt x="332232" y="370332"/>
                  </a:lnTo>
                </a:path>
                <a:path w="332739" h="370839">
                  <a:moveTo>
                    <a:pt x="0" y="0"/>
                  </a:moveTo>
                  <a:lnTo>
                    <a:pt x="260603" y="0"/>
                  </a:lnTo>
                </a:path>
                <a:path w="332739" h="370839">
                  <a:moveTo>
                    <a:pt x="316991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84092" y="3864863"/>
              <a:ext cx="56515" cy="1609725"/>
            </a:xfrm>
            <a:custGeom>
              <a:avLst/>
              <a:gdLst/>
              <a:ahLst/>
              <a:cxnLst/>
              <a:rect l="l" t="t" r="r" b="b"/>
              <a:pathLst>
                <a:path w="56514" h="1609725">
                  <a:moveTo>
                    <a:pt x="56387" y="0"/>
                  </a:moveTo>
                  <a:lnTo>
                    <a:pt x="0" y="0"/>
                  </a:lnTo>
                  <a:lnTo>
                    <a:pt x="0" y="1609344"/>
                  </a:lnTo>
                  <a:lnTo>
                    <a:pt x="56387" y="1609344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65932" y="2884931"/>
              <a:ext cx="589915" cy="1109980"/>
            </a:xfrm>
            <a:custGeom>
              <a:avLst/>
              <a:gdLst/>
              <a:ahLst/>
              <a:cxnLst/>
              <a:rect l="l" t="t" r="r" b="b"/>
              <a:pathLst>
                <a:path w="589914" h="1109979">
                  <a:moveTo>
                    <a:pt x="0" y="1109471"/>
                  </a:moveTo>
                  <a:lnTo>
                    <a:pt x="201167" y="1109471"/>
                  </a:lnTo>
                </a:path>
                <a:path w="589914" h="1109979">
                  <a:moveTo>
                    <a:pt x="0" y="739139"/>
                  </a:moveTo>
                  <a:lnTo>
                    <a:pt x="201167" y="739139"/>
                  </a:lnTo>
                </a:path>
                <a:path w="589914" h="1109979">
                  <a:moveTo>
                    <a:pt x="257555" y="739139"/>
                  </a:moveTo>
                  <a:lnTo>
                    <a:pt x="589788" y="739139"/>
                  </a:lnTo>
                </a:path>
                <a:path w="589914" h="1109979">
                  <a:moveTo>
                    <a:pt x="0" y="368807"/>
                  </a:moveTo>
                  <a:lnTo>
                    <a:pt x="201167" y="368807"/>
                  </a:lnTo>
                </a:path>
                <a:path w="589914" h="1109979">
                  <a:moveTo>
                    <a:pt x="257555" y="368807"/>
                  </a:moveTo>
                  <a:lnTo>
                    <a:pt x="589788" y="368807"/>
                  </a:lnTo>
                </a:path>
                <a:path w="589914" h="1109979">
                  <a:moveTo>
                    <a:pt x="0" y="0"/>
                  </a:moveTo>
                  <a:lnTo>
                    <a:pt x="201167" y="0"/>
                  </a:lnTo>
                </a:path>
                <a:path w="589914" h="1109979">
                  <a:moveTo>
                    <a:pt x="257555" y="0"/>
                  </a:moveTo>
                  <a:lnTo>
                    <a:pt x="589788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67100" y="2680715"/>
              <a:ext cx="56515" cy="2794000"/>
            </a:xfrm>
            <a:custGeom>
              <a:avLst/>
              <a:gdLst/>
              <a:ahLst/>
              <a:cxnLst/>
              <a:rect l="l" t="t" r="r" b="b"/>
              <a:pathLst>
                <a:path w="56514" h="2794000">
                  <a:moveTo>
                    <a:pt x="56387" y="0"/>
                  </a:moveTo>
                  <a:lnTo>
                    <a:pt x="0" y="0"/>
                  </a:lnTo>
                  <a:lnTo>
                    <a:pt x="0" y="2793492"/>
                  </a:lnTo>
                  <a:lnTo>
                    <a:pt x="56387" y="2793492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10584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15239" y="0"/>
                  </a:lnTo>
                </a:path>
                <a:path w="262254" h="0">
                  <a:moveTo>
                    <a:pt x="70103" y="0"/>
                  </a:moveTo>
                  <a:lnTo>
                    <a:pt x="192024" y="0"/>
                  </a:lnTo>
                </a:path>
                <a:path w="262254" h="0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10584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262127" y="4762"/>
                  </a:lnTo>
                </a:path>
                <a:path w="262254" h="5079">
                  <a:moveTo>
                    <a:pt x="0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02608" y="4735067"/>
              <a:ext cx="55244" cy="739140"/>
            </a:xfrm>
            <a:custGeom>
              <a:avLst/>
              <a:gdLst/>
              <a:ahLst/>
              <a:cxnLst/>
              <a:rect l="l" t="t" r="r" b="b"/>
              <a:pathLst>
                <a:path w="55245" h="739139">
                  <a:moveTo>
                    <a:pt x="54863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54863" y="7391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27576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27576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39" y="4762"/>
                  </a:lnTo>
                </a:path>
                <a:path w="15239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10584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2127" y="370332"/>
                  </a:lnTo>
                </a:path>
                <a:path w="332739" h="370839">
                  <a:moveTo>
                    <a:pt x="316991" y="370332"/>
                  </a:moveTo>
                  <a:lnTo>
                    <a:pt x="332231" y="370332"/>
                  </a:lnTo>
                </a:path>
                <a:path w="332739" h="370839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72712" y="4012691"/>
              <a:ext cx="55244" cy="1461770"/>
            </a:xfrm>
            <a:custGeom>
              <a:avLst/>
              <a:gdLst/>
              <a:ahLst/>
              <a:cxnLst/>
              <a:rect l="l" t="t" r="r" b="b"/>
              <a:pathLst>
                <a:path w="55245" h="1461770">
                  <a:moveTo>
                    <a:pt x="54863" y="0"/>
                  </a:moveTo>
                  <a:lnTo>
                    <a:pt x="0" y="0"/>
                  </a:lnTo>
                  <a:lnTo>
                    <a:pt x="0" y="1461515"/>
                  </a:lnTo>
                  <a:lnTo>
                    <a:pt x="54863" y="146151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10584" y="2884931"/>
              <a:ext cx="332740" cy="739140"/>
            </a:xfrm>
            <a:custGeom>
              <a:avLst/>
              <a:gdLst/>
              <a:ahLst/>
              <a:cxnLst/>
              <a:rect l="l" t="t" r="r" b="b"/>
              <a:pathLst>
                <a:path w="332739" h="739139">
                  <a:moveTo>
                    <a:pt x="0" y="739139"/>
                  </a:moveTo>
                  <a:lnTo>
                    <a:pt x="332231" y="739139"/>
                  </a:lnTo>
                </a:path>
                <a:path w="332739" h="739139">
                  <a:moveTo>
                    <a:pt x="0" y="368807"/>
                  </a:moveTo>
                  <a:lnTo>
                    <a:pt x="332231" y="368807"/>
                  </a:lnTo>
                </a:path>
                <a:path w="332739" h="739139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55720" y="2828543"/>
              <a:ext cx="55244" cy="2646045"/>
            </a:xfrm>
            <a:custGeom>
              <a:avLst/>
              <a:gdLst/>
              <a:ahLst/>
              <a:cxnLst/>
              <a:rect l="l" t="t" r="r" b="b"/>
              <a:pathLst>
                <a:path w="55245" h="2646045">
                  <a:moveTo>
                    <a:pt x="54863" y="0"/>
                  </a:moveTo>
                  <a:lnTo>
                    <a:pt x="0" y="0"/>
                  </a:lnTo>
                  <a:lnTo>
                    <a:pt x="0" y="2645664"/>
                  </a:lnTo>
                  <a:lnTo>
                    <a:pt x="54863" y="26456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97680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192024" y="0"/>
                  </a:lnTo>
                </a:path>
                <a:path w="262254" h="0">
                  <a:moveTo>
                    <a:pt x="246887" y="0"/>
                  </a:moveTo>
                  <a:lnTo>
                    <a:pt x="262128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97680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246887" y="4762"/>
                  </a:moveTo>
                  <a:lnTo>
                    <a:pt x="262128" y="4762"/>
                  </a:lnTo>
                </a:path>
                <a:path w="262254" h="5079">
                  <a:moveTo>
                    <a:pt x="0" y="0"/>
                  </a:moveTo>
                  <a:lnTo>
                    <a:pt x="262128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89704" y="4735067"/>
              <a:ext cx="55244" cy="739140"/>
            </a:xfrm>
            <a:custGeom>
              <a:avLst/>
              <a:gdLst/>
              <a:ahLst/>
              <a:cxnLst/>
              <a:rect l="l" t="t" r="r" b="b"/>
              <a:pathLst>
                <a:path w="55245" h="739139">
                  <a:moveTo>
                    <a:pt x="54863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54863" y="7391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614672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14672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39" y="4762"/>
                  </a:lnTo>
                </a:path>
                <a:path w="15239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97680" y="4364735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39" h="0">
                  <a:moveTo>
                    <a:pt x="0" y="0"/>
                  </a:moveTo>
                  <a:lnTo>
                    <a:pt x="262128" y="0"/>
                  </a:lnTo>
                </a:path>
                <a:path w="332739" h="0">
                  <a:moveTo>
                    <a:pt x="316992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559808" y="4105655"/>
              <a:ext cx="55244" cy="1369060"/>
            </a:xfrm>
            <a:custGeom>
              <a:avLst/>
              <a:gdLst/>
              <a:ahLst/>
              <a:cxnLst/>
              <a:rect l="l" t="t" r="r" b="b"/>
              <a:pathLst>
                <a:path w="55245" h="1369060">
                  <a:moveTo>
                    <a:pt x="54863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54863" y="1368552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65932" y="2514599"/>
              <a:ext cx="3876040" cy="1480185"/>
            </a:xfrm>
            <a:custGeom>
              <a:avLst/>
              <a:gdLst/>
              <a:ahLst/>
              <a:cxnLst/>
              <a:rect l="l" t="t" r="r" b="b"/>
              <a:pathLst>
                <a:path w="3876040" h="1480185">
                  <a:moveTo>
                    <a:pt x="1031747" y="1479804"/>
                  </a:moveTo>
                  <a:lnTo>
                    <a:pt x="1363979" y="1479804"/>
                  </a:lnTo>
                </a:path>
                <a:path w="3876040" h="1480185">
                  <a:moveTo>
                    <a:pt x="1031747" y="1109472"/>
                  </a:moveTo>
                  <a:lnTo>
                    <a:pt x="1363979" y="1109472"/>
                  </a:lnTo>
                </a:path>
                <a:path w="3876040" h="1480185">
                  <a:moveTo>
                    <a:pt x="1031747" y="739139"/>
                  </a:moveTo>
                  <a:lnTo>
                    <a:pt x="1363979" y="739139"/>
                  </a:lnTo>
                </a:path>
                <a:path w="3876040" h="1480185">
                  <a:moveTo>
                    <a:pt x="1031747" y="370332"/>
                  </a:moveTo>
                  <a:lnTo>
                    <a:pt x="1363979" y="370332"/>
                  </a:lnTo>
                </a:path>
                <a:path w="3876040" h="1480185">
                  <a:moveTo>
                    <a:pt x="0" y="0"/>
                  </a:moveTo>
                  <a:lnTo>
                    <a:pt x="976883" y="0"/>
                  </a:lnTo>
                </a:path>
                <a:path w="3876040" h="1480185">
                  <a:moveTo>
                    <a:pt x="1031747" y="0"/>
                  </a:moveTo>
                  <a:lnTo>
                    <a:pt x="38755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42816" y="2439923"/>
              <a:ext cx="55244" cy="3034665"/>
            </a:xfrm>
            <a:custGeom>
              <a:avLst/>
              <a:gdLst/>
              <a:ahLst/>
              <a:cxnLst/>
              <a:rect l="l" t="t" r="r" b="b"/>
              <a:pathLst>
                <a:path w="55245" h="3034665">
                  <a:moveTo>
                    <a:pt x="54863" y="0"/>
                  </a:moveTo>
                  <a:lnTo>
                    <a:pt x="0" y="0"/>
                  </a:lnTo>
                  <a:lnTo>
                    <a:pt x="0" y="3034284"/>
                  </a:lnTo>
                  <a:lnTo>
                    <a:pt x="54863" y="303428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684776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15239" y="0"/>
                  </a:lnTo>
                </a:path>
                <a:path w="262254" h="0">
                  <a:moveTo>
                    <a:pt x="71627" y="0"/>
                  </a:moveTo>
                  <a:lnTo>
                    <a:pt x="192024" y="0"/>
                  </a:lnTo>
                </a:path>
                <a:path w="262254" h="0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684776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0" y="0"/>
                  </a:moveTo>
                  <a:lnTo>
                    <a:pt x="192024" y="0"/>
                  </a:lnTo>
                </a:path>
                <a:path w="262254" h="5079">
                  <a:moveTo>
                    <a:pt x="246887" y="4762"/>
                  </a:moveTo>
                  <a:lnTo>
                    <a:pt x="262127" y="4762"/>
                  </a:lnTo>
                </a:path>
                <a:path w="262254" h="5079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76800" y="4678679"/>
              <a:ext cx="55244" cy="795655"/>
            </a:xfrm>
            <a:custGeom>
              <a:avLst/>
              <a:gdLst/>
              <a:ahLst/>
              <a:cxnLst/>
              <a:rect l="l" t="t" r="r" b="b"/>
              <a:pathLst>
                <a:path w="55245" h="795654">
                  <a:moveTo>
                    <a:pt x="54863" y="0"/>
                  </a:moveTo>
                  <a:lnTo>
                    <a:pt x="0" y="0"/>
                  </a:lnTo>
                  <a:lnTo>
                    <a:pt x="0" y="795528"/>
                  </a:lnTo>
                  <a:lnTo>
                    <a:pt x="54863" y="79552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03292" y="5103875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 h="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03292" y="473268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762"/>
                  </a:moveTo>
                  <a:lnTo>
                    <a:pt x="13716" y="4762"/>
                  </a:lnTo>
                </a:path>
                <a:path w="13970" h="5079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84776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2127" y="370332"/>
                  </a:lnTo>
                </a:path>
                <a:path w="332739" h="370839">
                  <a:moveTo>
                    <a:pt x="318515" y="370332"/>
                  </a:moveTo>
                  <a:lnTo>
                    <a:pt x="332232" y="370332"/>
                  </a:lnTo>
                </a:path>
                <a:path w="332739" h="37083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946904" y="4012691"/>
              <a:ext cx="56515" cy="1461770"/>
            </a:xfrm>
            <a:custGeom>
              <a:avLst/>
              <a:gdLst/>
              <a:ahLst/>
              <a:cxnLst/>
              <a:rect l="l" t="t" r="r" b="b"/>
              <a:pathLst>
                <a:path w="56514" h="1461770">
                  <a:moveTo>
                    <a:pt x="56387" y="0"/>
                  </a:moveTo>
                  <a:lnTo>
                    <a:pt x="0" y="0"/>
                  </a:lnTo>
                  <a:lnTo>
                    <a:pt x="0" y="1461515"/>
                  </a:lnTo>
                  <a:lnTo>
                    <a:pt x="56387" y="1461515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84776" y="2884931"/>
              <a:ext cx="332740" cy="739140"/>
            </a:xfrm>
            <a:custGeom>
              <a:avLst/>
              <a:gdLst/>
              <a:ahLst/>
              <a:cxnLst/>
              <a:rect l="l" t="t" r="r" b="b"/>
              <a:pathLst>
                <a:path w="332739" h="739139">
                  <a:moveTo>
                    <a:pt x="0" y="739139"/>
                  </a:moveTo>
                  <a:lnTo>
                    <a:pt x="332232" y="739139"/>
                  </a:lnTo>
                </a:path>
                <a:path w="332739" h="739139">
                  <a:moveTo>
                    <a:pt x="0" y="368807"/>
                  </a:moveTo>
                  <a:lnTo>
                    <a:pt x="332232" y="368807"/>
                  </a:lnTo>
                </a:path>
                <a:path w="332739" h="73913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629912" y="2607563"/>
              <a:ext cx="55244" cy="2867025"/>
            </a:xfrm>
            <a:custGeom>
              <a:avLst/>
              <a:gdLst/>
              <a:ahLst/>
              <a:cxnLst/>
              <a:rect l="l" t="t" r="r" b="b"/>
              <a:pathLst>
                <a:path w="55245" h="2867025">
                  <a:moveTo>
                    <a:pt x="54863" y="0"/>
                  </a:moveTo>
                  <a:lnTo>
                    <a:pt x="0" y="0"/>
                  </a:lnTo>
                  <a:lnTo>
                    <a:pt x="0" y="2866644"/>
                  </a:lnTo>
                  <a:lnTo>
                    <a:pt x="54863" y="286664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073396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15239" y="0"/>
                  </a:lnTo>
                </a:path>
                <a:path w="262254" h="0">
                  <a:moveTo>
                    <a:pt x="70103" y="0"/>
                  </a:moveTo>
                  <a:lnTo>
                    <a:pt x="190500" y="0"/>
                  </a:lnTo>
                </a:path>
                <a:path w="262254" h="0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073396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262127" y="4762"/>
                  </a:lnTo>
                </a:path>
                <a:path w="262254" h="5079">
                  <a:moveTo>
                    <a:pt x="0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263896" y="4771644"/>
              <a:ext cx="56515" cy="702945"/>
            </a:xfrm>
            <a:custGeom>
              <a:avLst/>
              <a:gdLst/>
              <a:ahLst/>
              <a:cxnLst/>
              <a:rect l="l" t="t" r="r" b="b"/>
              <a:pathLst>
                <a:path w="56514" h="702945">
                  <a:moveTo>
                    <a:pt x="56387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56387" y="702563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90388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390388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39" y="4762"/>
                  </a:lnTo>
                </a:path>
                <a:path w="15239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073396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2127" y="370332"/>
                  </a:lnTo>
                </a:path>
                <a:path w="332739" h="370839">
                  <a:moveTo>
                    <a:pt x="316991" y="370332"/>
                  </a:moveTo>
                  <a:lnTo>
                    <a:pt x="332231" y="370332"/>
                  </a:lnTo>
                </a:path>
                <a:path w="332739" h="370839">
                  <a:moveTo>
                    <a:pt x="0" y="0"/>
                  </a:moveTo>
                  <a:lnTo>
                    <a:pt x="262127" y="0"/>
                  </a:lnTo>
                </a:path>
                <a:path w="332739" h="370839">
                  <a:moveTo>
                    <a:pt x="316991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335524" y="3957827"/>
              <a:ext cx="55244" cy="1516380"/>
            </a:xfrm>
            <a:custGeom>
              <a:avLst/>
              <a:gdLst/>
              <a:ahLst/>
              <a:cxnLst/>
              <a:rect l="l" t="t" r="r" b="b"/>
              <a:pathLst>
                <a:path w="55245" h="1516379">
                  <a:moveTo>
                    <a:pt x="54863" y="0"/>
                  </a:moveTo>
                  <a:lnTo>
                    <a:pt x="0" y="0"/>
                  </a:lnTo>
                  <a:lnTo>
                    <a:pt x="0" y="1516380"/>
                  </a:lnTo>
                  <a:lnTo>
                    <a:pt x="54863" y="151638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73396" y="2884931"/>
              <a:ext cx="332740" cy="739140"/>
            </a:xfrm>
            <a:custGeom>
              <a:avLst/>
              <a:gdLst/>
              <a:ahLst/>
              <a:cxnLst/>
              <a:rect l="l" t="t" r="r" b="b"/>
              <a:pathLst>
                <a:path w="332739" h="739139">
                  <a:moveTo>
                    <a:pt x="0" y="739139"/>
                  </a:moveTo>
                  <a:lnTo>
                    <a:pt x="332231" y="739139"/>
                  </a:lnTo>
                </a:path>
                <a:path w="332739" h="739139">
                  <a:moveTo>
                    <a:pt x="0" y="368807"/>
                  </a:moveTo>
                  <a:lnTo>
                    <a:pt x="332231" y="368807"/>
                  </a:lnTo>
                </a:path>
                <a:path w="332739" h="739139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17008" y="2551175"/>
              <a:ext cx="56515" cy="2923540"/>
            </a:xfrm>
            <a:custGeom>
              <a:avLst/>
              <a:gdLst/>
              <a:ahLst/>
              <a:cxnLst/>
              <a:rect l="l" t="t" r="r" b="b"/>
              <a:pathLst>
                <a:path w="56514" h="2923540">
                  <a:moveTo>
                    <a:pt x="56387" y="0"/>
                  </a:moveTo>
                  <a:lnTo>
                    <a:pt x="0" y="0"/>
                  </a:lnTo>
                  <a:lnTo>
                    <a:pt x="0" y="2923032"/>
                  </a:lnTo>
                  <a:lnTo>
                    <a:pt x="56387" y="2923032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460492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15240" y="0"/>
                  </a:lnTo>
                </a:path>
                <a:path w="262254" h="0">
                  <a:moveTo>
                    <a:pt x="70104" y="0"/>
                  </a:moveTo>
                  <a:lnTo>
                    <a:pt x="192024" y="0"/>
                  </a:lnTo>
                </a:path>
                <a:path w="262254" h="0">
                  <a:moveTo>
                    <a:pt x="246887" y="0"/>
                  </a:moveTo>
                  <a:lnTo>
                    <a:pt x="262128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460492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0" y="0"/>
                  </a:moveTo>
                  <a:lnTo>
                    <a:pt x="192024" y="0"/>
                  </a:lnTo>
                </a:path>
                <a:path w="262254" h="5079">
                  <a:moveTo>
                    <a:pt x="246887" y="4762"/>
                  </a:moveTo>
                  <a:lnTo>
                    <a:pt x="262128" y="4762"/>
                  </a:lnTo>
                </a:path>
                <a:path w="262254" h="5079">
                  <a:moveTo>
                    <a:pt x="246887" y="0"/>
                  </a:moveTo>
                  <a:lnTo>
                    <a:pt x="262128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652516" y="4660391"/>
              <a:ext cx="55244" cy="814069"/>
            </a:xfrm>
            <a:custGeom>
              <a:avLst/>
              <a:gdLst/>
              <a:ahLst/>
              <a:cxnLst/>
              <a:rect l="l" t="t" r="r" b="b"/>
              <a:pathLst>
                <a:path w="55245" h="814070">
                  <a:moveTo>
                    <a:pt x="54863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54863" y="81381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777483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777483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39" y="4762"/>
                  </a:lnTo>
                </a:path>
                <a:path w="15239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460492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2128" y="370332"/>
                  </a:lnTo>
                </a:path>
                <a:path w="332739" h="370839">
                  <a:moveTo>
                    <a:pt x="316992" y="370332"/>
                  </a:moveTo>
                  <a:lnTo>
                    <a:pt x="332232" y="370332"/>
                  </a:lnTo>
                </a:path>
                <a:path w="332739" h="370839">
                  <a:moveTo>
                    <a:pt x="0" y="0"/>
                  </a:moveTo>
                  <a:lnTo>
                    <a:pt x="262128" y="0"/>
                  </a:lnTo>
                </a:path>
                <a:path w="332739" h="370839">
                  <a:moveTo>
                    <a:pt x="316992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722620" y="3883151"/>
              <a:ext cx="55244" cy="1591310"/>
            </a:xfrm>
            <a:custGeom>
              <a:avLst/>
              <a:gdLst/>
              <a:ahLst/>
              <a:cxnLst/>
              <a:rect l="l" t="t" r="r" b="b"/>
              <a:pathLst>
                <a:path w="55245" h="1591310">
                  <a:moveTo>
                    <a:pt x="54863" y="0"/>
                  </a:moveTo>
                  <a:lnTo>
                    <a:pt x="0" y="0"/>
                  </a:lnTo>
                  <a:lnTo>
                    <a:pt x="0" y="1591056"/>
                  </a:lnTo>
                  <a:lnTo>
                    <a:pt x="54863" y="159105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460492" y="2884931"/>
              <a:ext cx="332740" cy="739140"/>
            </a:xfrm>
            <a:custGeom>
              <a:avLst/>
              <a:gdLst/>
              <a:ahLst/>
              <a:cxnLst/>
              <a:rect l="l" t="t" r="r" b="b"/>
              <a:pathLst>
                <a:path w="332739" h="739139">
                  <a:moveTo>
                    <a:pt x="0" y="739139"/>
                  </a:moveTo>
                  <a:lnTo>
                    <a:pt x="332232" y="739139"/>
                  </a:lnTo>
                </a:path>
                <a:path w="332739" h="739139">
                  <a:moveTo>
                    <a:pt x="0" y="368807"/>
                  </a:moveTo>
                  <a:lnTo>
                    <a:pt x="332232" y="368807"/>
                  </a:lnTo>
                </a:path>
                <a:path w="332739" h="73913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405627" y="2680715"/>
              <a:ext cx="55244" cy="2794000"/>
            </a:xfrm>
            <a:custGeom>
              <a:avLst/>
              <a:gdLst/>
              <a:ahLst/>
              <a:cxnLst/>
              <a:rect l="l" t="t" r="r" b="b"/>
              <a:pathLst>
                <a:path w="55245" h="2794000">
                  <a:moveTo>
                    <a:pt x="54863" y="0"/>
                  </a:moveTo>
                  <a:lnTo>
                    <a:pt x="0" y="0"/>
                  </a:lnTo>
                  <a:lnTo>
                    <a:pt x="0" y="2793492"/>
                  </a:lnTo>
                  <a:lnTo>
                    <a:pt x="54863" y="2793492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847588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15239" y="0"/>
                  </a:lnTo>
                </a:path>
                <a:path w="262254" h="0">
                  <a:moveTo>
                    <a:pt x="70103" y="0"/>
                  </a:moveTo>
                  <a:lnTo>
                    <a:pt x="192024" y="0"/>
                  </a:lnTo>
                </a:path>
                <a:path w="262254" h="0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847588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0" y="0"/>
                  </a:moveTo>
                  <a:lnTo>
                    <a:pt x="192024" y="0"/>
                  </a:lnTo>
                </a:path>
                <a:path w="262254" h="5079">
                  <a:moveTo>
                    <a:pt x="246887" y="4762"/>
                  </a:moveTo>
                  <a:lnTo>
                    <a:pt x="262127" y="4762"/>
                  </a:lnTo>
                </a:path>
                <a:path w="262254" h="5079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039611" y="4660391"/>
              <a:ext cx="55244" cy="814069"/>
            </a:xfrm>
            <a:custGeom>
              <a:avLst/>
              <a:gdLst/>
              <a:ahLst/>
              <a:cxnLst/>
              <a:rect l="l" t="t" r="r" b="b"/>
              <a:pathLst>
                <a:path w="55245" h="814070">
                  <a:moveTo>
                    <a:pt x="54863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54863" y="81381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164580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164580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40" y="4762"/>
                  </a:lnTo>
                </a:path>
                <a:path w="15239" h="507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847588" y="4364735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39" h="0">
                  <a:moveTo>
                    <a:pt x="0" y="0"/>
                  </a:moveTo>
                  <a:lnTo>
                    <a:pt x="262127" y="0"/>
                  </a:lnTo>
                </a:path>
                <a:path w="332739" h="0">
                  <a:moveTo>
                    <a:pt x="316991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109716" y="4087367"/>
              <a:ext cx="55244" cy="1386840"/>
            </a:xfrm>
            <a:custGeom>
              <a:avLst/>
              <a:gdLst/>
              <a:ahLst/>
              <a:cxnLst/>
              <a:rect l="l" t="t" r="r" b="b"/>
              <a:pathLst>
                <a:path w="55245" h="1386839">
                  <a:moveTo>
                    <a:pt x="54863" y="0"/>
                  </a:moveTo>
                  <a:lnTo>
                    <a:pt x="0" y="0"/>
                  </a:lnTo>
                  <a:lnTo>
                    <a:pt x="0" y="1386839"/>
                  </a:lnTo>
                  <a:lnTo>
                    <a:pt x="54863" y="13868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847588" y="2884931"/>
              <a:ext cx="332740" cy="1109980"/>
            </a:xfrm>
            <a:custGeom>
              <a:avLst/>
              <a:gdLst/>
              <a:ahLst/>
              <a:cxnLst/>
              <a:rect l="l" t="t" r="r" b="b"/>
              <a:pathLst>
                <a:path w="332739" h="1109979">
                  <a:moveTo>
                    <a:pt x="0" y="1109471"/>
                  </a:moveTo>
                  <a:lnTo>
                    <a:pt x="332232" y="1109471"/>
                  </a:lnTo>
                </a:path>
                <a:path w="332739" h="1109979">
                  <a:moveTo>
                    <a:pt x="0" y="739139"/>
                  </a:moveTo>
                  <a:lnTo>
                    <a:pt x="332232" y="739139"/>
                  </a:lnTo>
                </a:path>
                <a:path w="332739" h="1109979">
                  <a:moveTo>
                    <a:pt x="0" y="368807"/>
                  </a:moveTo>
                  <a:lnTo>
                    <a:pt x="332232" y="368807"/>
                  </a:lnTo>
                </a:path>
                <a:path w="332739" h="110997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92724" y="2737103"/>
              <a:ext cx="55244" cy="2737485"/>
            </a:xfrm>
            <a:custGeom>
              <a:avLst/>
              <a:gdLst/>
              <a:ahLst/>
              <a:cxnLst/>
              <a:rect l="l" t="t" r="r" b="b"/>
              <a:pathLst>
                <a:path w="55245" h="2737485">
                  <a:moveTo>
                    <a:pt x="54863" y="0"/>
                  </a:moveTo>
                  <a:lnTo>
                    <a:pt x="0" y="0"/>
                  </a:lnTo>
                  <a:lnTo>
                    <a:pt x="0" y="2737104"/>
                  </a:lnTo>
                  <a:lnTo>
                    <a:pt x="54863" y="273710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236208" y="5103875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5" h="0">
                  <a:moveTo>
                    <a:pt x="0" y="0"/>
                  </a:moveTo>
                  <a:lnTo>
                    <a:pt x="13715" y="0"/>
                  </a:lnTo>
                </a:path>
                <a:path w="260985" h="0">
                  <a:moveTo>
                    <a:pt x="70103" y="0"/>
                  </a:moveTo>
                  <a:lnTo>
                    <a:pt x="190500" y="0"/>
                  </a:lnTo>
                </a:path>
                <a:path w="260985" h="0">
                  <a:moveTo>
                    <a:pt x="246887" y="0"/>
                  </a:moveTo>
                  <a:lnTo>
                    <a:pt x="260603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426708" y="4789931"/>
              <a:ext cx="56515" cy="684530"/>
            </a:xfrm>
            <a:custGeom>
              <a:avLst/>
              <a:gdLst/>
              <a:ahLst/>
              <a:cxnLst/>
              <a:rect l="l" t="t" r="r" b="b"/>
              <a:pathLst>
                <a:path w="56514" h="684529">
                  <a:moveTo>
                    <a:pt x="56387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56387" y="684276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553200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 h="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236208" y="4732686"/>
              <a:ext cx="332740" cy="5080"/>
            </a:xfrm>
            <a:custGeom>
              <a:avLst/>
              <a:gdLst/>
              <a:ahLst/>
              <a:cxnLst/>
              <a:rect l="l" t="t" r="r" b="b"/>
              <a:pathLst>
                <a:path w="332740" h="5079">
                  <a:moveTo>
                    <a:pt x="0" y="4762"/>
                  </a:moveTo>
                  <a:lnTo>
                    <a:pt x="260603" y="4762"/>
                  </a:lnTo>
                </a:path>
                <a:path w="332740" h="5079">
                  <a:moveTo>
                    <a:pt x="0" y="0"/>
                  </a:moveTo>
                  <a:lnTo>
                    <a:pt x="260603" y="0"/>
                  </a:lnTo>
                </a:path>
                <a:path w="332740" h="5079">
                  <a:moveTo>
                    <a:pt x="316991" y="4762"/>
                  </a:moveTo>
                  <a:lnTo>
                    <a:pt x="332232" y="4762"/>
                  </a:lnTo>
                </a:path>
                <a:path w="332740" h="5079">
                  <a:moveTo>
                    <a:pt x="316991" y="0"/>
                  </a:moveTo>
                  <a:lnTo>
                    <a:pt x="332232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236208" y="4364735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40" h="0">
                  <a:moveTo>
                    <a:pt x="0" y="0"/>
                  </a:moveTo>
                  <a:lnTo>
                    <a:pt x="260603" y="0"/>
                  </a:lnTo>
                </a:path>
                <a:path w="332740" h="0">
                  <a:moveTo>
                    <a:pt x="316991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496811" y="4105655"/>
              <a:ext cx="56515" cy="1369060"/>
            </a:xfrm>
            <a:custGeom>
              <a:avLst/>
              <a:gdLst/>
              <a:ahLst/>
              <a:cxnLst/>
              <a:rect l="l" t="t" r="r" b="b"/>
              <a:pathLst>
                <a:path w="56515" h="1369060">
                  <a:moveTo>
                    <a:pt x="56387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56387" y="1368552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236208" y="2884931"/>
              <a:ext cx="332740" cy="1109980"/>
            </a:xfrm>
            <a:custGeom>
              <a:avLst/>
              <a:gdLst/>
              <a:ahLst/>
              <a:cxnLst/>
              <a:rect l="l" t="t" r="r" b="b"/>
              <a:pathLst>
                <a:path w="332740" h="1109979">
                  <a:moveTo>
                    <a:pt x="0" y="1109471"/>
                  </a:moveTo>
                  <a:lnTo>
                    <a:pt x="332232" y="1109471"/>
                  </a:lnTo>
                </a:path>
                <a:path w="332740" h="1109979">
                  <a:moveTo>
                    <a:pt x="0" y="739139"/>
                  </a:moveTo>
                  <a:lnTo>
                    <a:pt x="332232" y="739139"/>
                  </a:lnTo>
                </a:path>
                <a:path w="332740" h="1109979">
                  <a:moveTo>
                    <a:pt x="0" y="368807"/>
                  </a:moveTo>
                  <a:lnTo>
                    <a:pt x="332232" y="368807"/>
                  </a:lnTo>
                </a:path>
                <a:path w="332740" h="110997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79820" y="2625851"/>
              <a:ext cx="56515" cy="2848610"/>
            </a:xfrm>
            <a:custGeom>
              <a:avLst/>
              <a:gdLst/>
              <a:ahLst/>
              <a:cxnLst/>
              <a:rect l="l" t="t" r="r" b="b"/>
              <a:pathLst>
                <a:path w="56514" h="2848610">
                  <a:moveTo>
                    <a:pt x="56387" y="0"/>
                  </a:moveTo>
                  <a:lnTo>
                    <a:pt x="0" y="0"/>
                  </a:lnTo>
                  <a:lnTo>
                    <a:pt x="0" y="2848356"/>
                  </a:lnTo>
                  <a:lnTo>
                    <a:pt x="56387" y="2848356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623303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15240" y="0"/>
                  </a:lnTo>
                </a:path>
                <a:path w="262254" h="0">
                  <a:moveTo>
                    <a:pt x="70103" y="0"/>
                  </a:moveTo>
                  <a:lnTo>
                    <a:pt x="192024" y="0"/>
                  </a:lnTo>
                </a:path>
                <a:path w="262254" h="0">
                  <a:moveTo>
                    <a:pt x="246888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623303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0" y="0"/>
                  </a:moveTo>
                  <a:lnTo>
                    <a:pt x="192024" y="0"/>
                  </a:lnTo>
                </a:path>
                <a:path w="262254" h="5079">
                  <a:moveTo>
                    <a:pt x="246888" y="4762"/>
                  </a:moveTo>
                  <a:lnTo>
                    <a:pt x="262127" y="4762"/>
                  </a:lnTo>
                </a:path>
                <a:path w="262254" h="5079">
                  <a:moveTo>
                    <a:pt x="246888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815328" y="4660391"/>
              <a:ext cx="55244" cy="814069"/>
            </a:xfrm>
            <a:custGeom>
              <a:avLst/>
              <a:gdLst/>
              <a:ahLst/>
              <a:cxnLst/>
              <a:rect l="l" t="t" r="r" b="b"/>
              <a:pathLst>
                <a:path w="55245" h="814070">
                  <a:moveTo>
                    <a:pt x="54864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54864" y="813815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940296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 h="0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940296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40" h="5079">
                  <a:moveTo>
                    <a:pt x="0" y="4762"/>
                  </a:moveTo>
                  <a:lnTo>
                    <a:pt x="15239" y="4762"/>
                  </a:lnTo>
                </a:path>
                <a:path w="15240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623303" y="4364735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40" h="0">
                  <a:moveTo>
                    <a:pt x="0" y="0"/>
                  </a:moveTo>
                  <a:lnTo>
                    <a:pt x="262127" y="0"/>
                  </a:lnTo>
                </a:path>
                <a:path w="332740" h="0">
                  <a:moveTo>
                    <a:pt x="316992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885432" y="4198619"/>
              <a:ext cx="55244" cy="1275715"/>
            </a:xfrm>
            <a:custGeom>
              <a:avLst/>
              <a:gdLst/>
              <a:ahLst/>
              <a:cxnLst/>
              <a:rect l="l" t="t" r="r" b="b"/>
              <a:pathLst>
                <a:path w="55245" h="1275714">
                  <a:moveTo>
                    <a:pt x="54864" y="0"/>
                  </a:moveTo>
                  <a:lnTo>
                    <a:pt x="0" y="0"/>
                  </a:lnTo>
                  <a:lnTo>
                    <a:pt x="0" y="1275587"/>
                  </a:lnTo>
                  <a:lnTo>
                    <a:pt x="54864" y="1275587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23303" y="2884931"/>
              <a:ext cx="332740" cy="1109980"/>
            </a:xfrm>
            <a:custGeom>
              <a:avLst/>
              <a:gdLst/>
              <a:ahLst/>
              <a:cxnLst/>
              <a:rect l="l" t="t" r="r" b="b"/>
              <a:pathLst>
                <a:path w="332740" h="1109979">
                  <a:moveTo>
                    <a:pt x="0" y="1109471"/>
                  </a:moveTo>
                  <a:lnTo>
                    <a:pt x="332231" y="1109471"/>
                  </a:lnTo>
                </a:path>
                <a:path w="332740" h="1109979">
                  <a:moveTo>
                    <a:pt x="0" y="739139"/>
                  </a:moveTo>
                  <a:lnTo>
                    <a:pt x="332231" y="739139"/>
                  </a:lnTo>
                </a:path>
                <a:path w="332740" h="1109979">
                  <a:moveTo>
                    <a:pt x="0" y="368807"/>
                  </a:moveTo>
                  <a:lnTo>
                    <a:pt x="332231" y="368807"/>
                  </a:lnTo>
                </a:path>
                <a:path w="332740" h="1109979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568440" y="2569463"/>
              <a:ext cx="55244" cy="2905125"/>
            </a:xfrm>
            <a:custGeom>
              <a:avLst/>
              <a:gdLst/>
              <a:ahLst/>
              <a:cxnLst/>
              <a:rect l="l" t="t" r="r" b="b"/>
              <a:pathLst>
                <a:path w="55245" h="2905125">
                  <a:moveTo>
                    <a:pt x="54863" y="0"/>
                  </a:moveTo>
                  <a:lnTo>
                    <a:pt x="0" y="0"/>
                  </a:lnTo>
                  <a:lnTo>
                    <a:pt x="0" y="2904744"/>
                  </a:lnTo>
                  <a:lnTo>
                    <a:pt x="54863" y="290474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010400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 h="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010400" y="4732686"/>
              <a:ext cx="131445" cy="5080"/>
            </a:xfrm>
            <a:custGeom>
              <a:avLst/>
              <a:gdLst/>
              <a:ahLst/>
              <a:cxnLst/>
              <a:rect l="l" t="t" r="r" b="b"/>
              <a:pathLst>
                <a:path w="131445" h="5079">
                  <a:moveTo>
                    <a:pt x="0" y="4762"/>
                  </a:moveTo>
                  <a:lnTo>
                    <a:pt x="131064" y="4762"/>
                  </a:lnTo>
                </a:path>
                <a:path w="131445" h="5079">
                  <a:moveTo>
                    <a:pt x="0" y="0"/>
                  </a:moveTo>
                  <a:lnTo>
                    <a:pt x="131064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010400" y="2884931"/>
              <a:ext cx="131445" cy="1480185"/>
            </a:xfrm>
            <a:custGeom>
              <a:avLst/>
              <a:gdLst/>
              <a:ahLst/>
              <a:cxnLst/>
              <a:rect l="l" t="t" r="r" b="b"/>
              <a:pathLst>
                <a:path w="131445" h="1480185">
                  <a:moveTo>
                    <a:pt x="0" y="1479803"/>
                  </a:moveTo>
                  <a:lnTo>
                    <a:pt x="131064" y="1479803"/>
                  </a:lnTo>
                </a:path>
                <a:path w="131445" h="1480185">
                  <a:moveTo>
                    <a:pt x="0" y="1109471"/>
                  </a:moveTo>
                  <a:lnTo>
                    <a:pt x="131064" y="1109471"/>
                  </a:lnTo>
                </a:path>
                <a:path w="131445" h="1480185">
                  <a:moveTo>
                    <a:pt x="0" y="368807"/>
                  </a:moveTo>
                  <a:lnTo>
                    <a:pt x="131064" y="368807"/>
                  </a:lnTo>
                </a:path>
                <a:path w="131445" h="1480185">
                  <a:moveTo>
                    <a:pt x="0" y="0"/>
                  </a:moveTo>
                  <a:lnTo>
                    <a:pt x="131064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955535" y="2644139"/>
              <a:ext cx="55244" cy="2830195"/>
            </a:xfrm>
            <a:custGeom>
              <a:avLst/>
              <a:gdLst/>
              <a:ahLst/>
              <a:cxnLst/>
              <a:rect l="l" t="t" r="r" b="b"/>
              <a:pathLst>
                <a:path w="55245" h="2830195">
                  <a:moveTo>
                    <a:pt x="54864" y="0"/>
                  </a:moveTo>
                  <a:lnTo>
                    <a:pt x="0" y="0"/>
                  </a:lnTo>
                  <a:lnTo>
                    <a:pt x="0" y="2830068"/>
                  </a:lnTo>
                  <a:lnTo>
                    <a:pt x="54864" y="2830068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537204" y="4844795"/>
              <a:ext cx="3156585" cy="629920"/>
            </a:xfrm>
            <a:custGeom>
              <a:avLst/>
              <a:gdLst/>
              <a:ahLst/>
              <a:cxnLst/>
              <a:rect l="l" t="t" r="r" b="b"/>
              <a:pathLst>
                <a:path w="3156584" h="629920">
                  <a:moveTo>
                    <a:pt x="56388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56388" y="629412"/>
                  </a:lnTo>
                  <a:lnTo>
                    <a:pt x="56388" y="0"/>
                  </a:lnTo>
                  <a:close/>
                </a:path>
                <a:path w="3156584" h="629920">
                  <a:moveTo>
                    <a:pt x="443484" y="129540"/>
                  </a:moveTo>
                  <a:lnTo>
                    <a:pt x="388620" y="129540"/>
                  </a:lnTo>
                  <a:lnTo>
                    <a:pt x="388620" y="629412"/>
                  </a:lnTo>
                  <a:lnTo>
                    <a:pt x="443484" y="629412"/>
                  </a:lnTo>
                  <a:lnTo>
                    <a:pt x="443484" y="129540"/>
                  </a:lnTo>
                  <a:close/>
                </a:path>
                <a:path w="3156584" h="629920">
                  <a:moveTo>
                    <a:pt x="830580" y="277368"/>
                  </a:moveTo>
                  <a:lnTo>
                    <a:pt x="775716" y="277368"/>
                  </a:lnTo>
                  <a:lnTo>
                    <a:pt x="775716" y="629412"/>
                  </a:lnTo>
                  <a:lnTo>
                    <a:pt x="830580" y="629412"/>
                  </a:lnTo>
                  <a:lnTo>
                    <a:pt x="830580" y="277368"/>
                  </a:lnTo>
                  <a:close/>
                </a:path>
                <a:path w="3156584" h="629920">
                  <a:moveTo>
                    <a:pt x="1219200" y="129540"/>
                  </a:moveTo>
                  <a:lnTo>
                    <a:pt x="1162812" y="129540"/>
                  </a:lnTo>
                  <a:lnTo>
                    <a:pt x="1162812" y="629412"/>
                  </a:lnTo>
                  <a:lnTo>
                    <a:pt x="1219200" y="629412"/>
                  </a:lnTo>
                  <a:lnTo>
                    <a:pt x="1219200" y="129540"/>
                  </a:lnTo>
                  <a:close/>
                </a:path>
                <a:path w="3156584" h="629920">
                  <a:moveTo>
                    <a:pt x="1606296" y="185928"/>
                  </a:moveTo>
                  <a:lnTo>
                    <a:pt x="1551432" y="185928"/>
                  </a:lnTo>
                  <a:lnTo>
                    <a:pt x="1551432" y="629412"/>
                  </a:lnTo>
                  <a:lnTo>
                    <a:pt x="1606296" y="629412"/>
                  </a:lnTo>
                  <a:lnTo>
                    <a:pt x="1606296" y="185928"/>
                  </a:lnTo>
                  <a:close/>
                </a:path>
                <a:path w="3156584" h="629920">
                  <a:moveTo>
                    <a:pt x="1993392" y="74676"/>
                  </a:moveTo>
                  <a:lnTo>
                    <a:pt x="1938528" y="74676"/>
                  </a:lnTo>
                  <a:lnTo>
                    <a:pt x="1938528" y="629412"/>
                  </a:lnTo>
                  <a:lnTo>
                    <a:pt x="1993392" y="629412"/>
                  </a:lnTo>
                  <a:lnTo>
                    <a:pt x="1993392" y="74676"/>
                  </a:lnTo>
                  <a:close/>
                </a:path>
                <a:path w="3156584" h="629920">
                  <a:moveTo>
                    <a:pt x="2380488" y="240792"/>
                  </a:moveTo>
                  <a:lnTo>
                    <a:pt x="2325624" y="240792"/>
                  </a:lnTo>
                  <a:lnTo>
                    <a:pt x="2325624" y="629412"/>
                  </a:lnTo>
                  <a:lnTo>
                    <a:pt x="2380488" y="629412"/>
                  </a:lnTo>
                  <a:lnTo>
                    <a:pt x="2380488" y="240792"/>
                  </a:lnTo>
                  <a:close/>
                </a:path>
                <a:path w="3156584" h="629920">
                  <a:moveTo>
                    <a:pt x="2769108" y="56388"/>
                  </a:moveTo>
                  <a:lnTo>
                    <a:pt x="2712720" y="56388"/>
                  </a:lnTo>
                  <a:lnTo>
                    <a:pt x="2712720" y="629412"/>
                  </a:lnTo>
                  <a:lnTo>
                    <a:pt x="2769108" y="629412"/>
                  </a:lnTo>
                  <a:lnTo>
                    <a:pt x="2769108" y="56388"/>
                  </a:lnTo>
                  <a:close/>
                </a:path>
                <a:path w="3156584" h="629920">
                  <a:moveTo>
                    <a:pt x="3156204" y="92964"/>
                  </a:moveTo>
                  <a:lnTo>
                    <a:pt x="3101340" y="92964"/>
                  </a:lnTo>
                  <a:lnTo>
                    <a:pt x="3101340" y="629412"/>
                  </a:lnTo>
                  <a:lnTo>
                    <a:pt x="3156204" y="629412"/>
                  </a:lnTo>
                  <a:lnTo>
                    <a:pt x="3156204" y="92964"/>
                  </a:lnTo>
                  <a:close/>
                </a:path>
              </a:pathLst>
            </a:custGeom>
            <a:solidFill>
              <a:srgbClr val="81BA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080503" y="5103875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0" y="0"/>
                  </a:moveTo>
                  <a:lnTo>
                    <a:pt x="6096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025640" y="4956047"/>
              <a:ext cx="55244" cy="518159"/>
            </a:xfrm>
            <a:custGeom>
              <a:avLst/>
              <a:gdLst/>
              <a:ahLst/>
              <a:cxnLst/>
              <a:rect l="l" t="t" r="r" b="b"/>
              <a:pathLst>
                <a:path w="55245" h="518160">
                  <a:moveTo>
                    <a:pt x="54863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54863" y="51815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1BA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265932" y="5474207"/>
              <a:ext cx="3876040" cy="0"/>
            </a:xfrm>
            <a:custGeom>
              <a:avLst/>
              <a:gdLst/>
              <a:ahLst/>
              <a:cxnLst/>
              <a:rect l="l" t="t" r="r" b="b"/>
              <a:pathLst>
                <a:path w="3876040" h="0">
                  <a:moveTo>
                    <a:pt x="0" y="0"/>
                  </a:moveTo>
                  <a:lnTo>
                    <a:pt x="38755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3460242" y="3996689"/>
              <a:ext cx="3487420" cy="91440"/>
            </a:xfrm>
            <a:custGeom>
              <a:avLst/>
              <a:gdLst/>
              <a:ahLst/>
              <a:cxnLst/>
              <a:rect l="l" t="t" r="r" b="b"/>
              <a:pathLst>
                <a:path w="3487420" h="91439">
                  <a:moveTo>
                    <a:pt x="0" y="0"/>
                  </a:moveTo>
                  <a:lnTo>
                    <a:pt x="9144" y="0"/>
                  </a:lnTo>
                  <a:lnTo>
                    <a:pt x="16763" y="0"/>
                  </a:lnTo>
                  <a:lnTo>
                    <a:pt x="25908" y="0"/>
                  </a:lnTo>
                  <a:lnTo>
                    <a:pt x="33528" y="1524"/>
                  </a:lnTo>
                  <a:lnTo>
                    <a:pt x="85344" y="1524"/>
                  </a:lnTo>
                  <a:lnTo>
                    <a:pt x="94487" y="3048"/>
                  </a:lnTo>
                  <a:lnTo>
                    <a:pt x="137160" y="3048"/>
                  </a:lnTo>
                  <a:lnTo>
                    <a:pt x="146304" y="4572"/>
                  </a:lnTo>
                  <a:lnTo>
                    <a:pt x="198120" y="4572"/>
                  </a:lnTo>
                  <a:lnTo>
                    <a:pt x="205740" y="6096"/>
                  </a:lnTo>
                  <a:lnTo>
                    <a:pt x="248412" y="6096"/>
                  </a:lnTo>
                  <a:lnTo>
                    <a:pt x="257556" y="7620"/>
                  </a:lnTo>
                  <a:lnTo>
                    <a:pt x="309372" y="7620"/>
                  </a:lnTo>
                  <a:lnTo>
                    <a:pt x="318516" y="9143"/>
                  </a:lnTo>
                  <a:lnTo>
                    <a:pt x="368808" y="9143"/>
                  </a:lnTo>
                  <a:lnTo>
                    <a:pt x="377952" y="10668"/>
                  </a:lnTo>
                  <a:lnTo>
                    <a:pt x="420624" y="10668"/>
                  </a:lnTo>
                  <a:lnTo>
                    <a:pt x="429768" y="12192"/>
                  </a:lnTo>
                  <a:lnTo>
                    <a:pt x="481584" y="12192"/>
                  </a:lnTo>
                  <a:lnTo>
                    <a:pt x="489204" y="13716"/>
                  </a:lnTo>
                  <a:lnTo>
                    <a:pt x="541020" y="13716"/>
                  </a:lnTo>
                  <a:lnTo>
                    <a:pt x="550163" y="15240"/>
                  </a:lnTo>
                  <a:lnTo>
                    <a:pt x="592836" y="15240"/>
                  </a:lnTo>
                  <a:lnTo>
                    <a:pt x="601980" y="16764"/>
                  </a:lnTo>
                  <a:lnTo>
                    <a:pt x="652272" y="16764"/>
                  </a:lnTo>
                  <a:lnTo>
                    <a:pt x="661416" y="18287"/>
                  </a:lnTo>
                  <a:lnTo>
                    <a:pt x="713232" y="18287"/>
                  </a:lnTo>
                  <a:lnTo>
                    <a:pt x="720852" y="19812"/>
                  </a:lnTo>
                  <a:lnTo>
                    <a:pt x="772668" y="19812"/>
                  </a:lnTo>
                  <a:lnTo>
                    <a:pt x="781812" y="21336"/>
                  </a:lnTo>
                  <a:lnTo>
                    <a:pt x="824484" y="21336"/>
                  </a:lnTo>
                  <a:lnTo>
                    <a:pt x="833628" y="22860"/>
                  </a:lnTo>
                  <a:lnTo>
                    <a:pt x="885444" y="22860"/>
                  </a:lnTo>
                  <a:lnTo>
                    <a:pt x="893063" y="24384"/>
                  </a:lnTo>
                  <a:lnTo>
                    <a:pt x="944880" y="24384"/>
                  </a:lnTo>
                  <a:lnTo>
                    <a:pt x="954024" y="25908"/>
                  </a:lnTo>
                  <a:lnTo>
                    <a:pt x="996696" y="25908"/>
                  </a:lnTo>
                  <a:lnTo>
                    <a:pt x="1004316" y="27432"/>
                  </a:lnTo>
                  <a:lnTo>
                    <a:pt x="1056132" y="27432"/>
                  </a:lnTo>
                  <a:lnTo>
                    <a:pt x="1065276" y="28956"/>
                  </a:lnTo>
                  <a:lnTo>
                    <a:pt x="1117092" y="28956"/>
                  </a:lnTo>
                  <a:lnTo>
                    <a:pt x="1124712" y="30480"/>
                  </a:lnTo>
                  <a:lnTo>
                    <a:pt x="1176528" y="30480"/>
                  </a:lnTo>
                  <a:lnTo>
                    <a:pt x="1185672" y="32004"/>
                  </a:lnTo>
                  <a:lnTo>
                    <a:pt x="1228344" y="32004"/>
                  </a:lnTo>
                  <a:lnTo>
                    <a:pt x="1237488" y="33528"/>
                  </a:lnTo>
                  <a:lnTo>
                    <a:pt x="1287780" y="33528"/>
                  </a:lnTo>
                  <a:lnTo>
                    <a:pt x="1296924" y="35052"/>
                  </a:lnTo>
                  <a:lnTo>
                    <a:pt x="1348740" y="35052"/>
                  </a:lnTo>
                  <a:lnTo>
                    <a:pt x="1357884" y="36576"/>
                  </a:lnTo>
                  <a:lnTo>
                    <a:pt x="1408176" y="36576"/>
                  </a:lnTo>
                  <a:lnTo>
                    <a:pt x="1417320" y="38100"/>
                  </a:lnTo>
                  <a:lnTo>
                    <a:pt x="1459992" y="38100"/>
                  </a:lnTo>
                  <a:lnTo>
                    <a:pt x="1469136" y="39624"/>
                  </a:lnTo>
                  <a:lnTo>
                    <a:pt x="1520952" y="39624"/>
                  </a:lnTo>
                  <a:lnTo>
                    <a:pt x="1528572" y="41148"/>
                  </a:lnTo>
                  <a:lnTo>
                    <a:pt x="1580388" y="41148"/>
                  </a:lnTo>
                  <a:lnTo>
                    <a:pt x="1589532" y="42672"/>
                  </a:lnTo>
                  <a:lnTo>
                    <a:pt x="1641348" y="42672"/>
                  </a:lnTo>
                  <a:lnTo>
                    <a:pt x="1648968" y="44196"/>
                  </a:lnTo>
                  <a:lnTo>
                    <a:pt x="1700784" y="44196"/>
                  </a:lnTo>
                  <a:lnTo>
                    <a:pt x="1709928" y="45720"/>
                  </a:lnTo>
                  <a:lnTo>
                    <a:pt x="1752600" y="45720"/>
                  </a:lnTo>
                  <a:lnTo>
                    <a:pt x="1760220" y="47243"/>
                  </a:lnTo>
                  <a:lnTo>
                    <a:pt x="1812036" y="47243"/>
                  </a:lnTo>
                  <a:lnTo>
                    <a:pt x="1821180" y="48768"/>
                  </a:lnTo>
                  <a:lnTo>
                    <a:pt x="1872996" y="48768"/>
                  </a:lnTo>
                  <a:lnTo>
                    <a:pt x="1880616" y="50292"/>
                  </a:lnTo>
                  <a:lnTo>
                    <a:pt x="1932432" y="50292"/>
                  </a:lnTo>
                  <a:lnTo>
                    <a:pt x="1941576" y="51816"/>
                  </a:lnTo>
                  <a:lnTo>
                    <a:pt x="1993392" y="51816"/>
                  </a:lnTo>
                  <a:lnTo>
                    <a:pt x="2001012" y="53340"/>
                  </a:lnTo>
                  <a:lnTo>
                    <a:pt x="2052828" y="53340"/>
                  </a:lnTo>
                  <a:lnTo>
                    <a:pt x="2061972" y="54864"/>
                  </a:lnTo>
                  <a:lnTo>
                    <a:pt x="2113788" y="54864"/>
                  </a:lnTo>
                  <a:lnTo>
                    <a:pt x="2121408" y="56387"/>
                  </a:lnTo>
                  <a:lnTo>
                    <a:pt x="2164080" y="56387"/>
                  </a:lnTo>
                  <a:lnTo>
                    <a:pt x="2173224" y="57912"/>
                  </a:lnTo>
                  <a:lnTo>
                    <a:pt x="2225040" y="57912"/>
                  </a:lnTo>
                  <a:lnTo>
                    <a:pt x="2232660" y="59436"/>
                  </a:lnTo>
                  <a:lnTo>
                    <a:pt x="2284476" y="59436"/>
                  </a:lnTo>
                  <a:lnTo>
                    <a:pt x="2293620" y="60960"/>
                  </a:lnTo>
                  <a:lnTo>
                    <a:pt x="2345436" y="60960"/>
                  </a:lnTo>
                  <a:lnTo>
                    <a:pt x="2353056" y="62484"/>
                  </a:lnTo>
                  <a:lnTo>
                    <a:pt x="2404872" y="62484"/>
                  </a:lnTo>
                  <a:lnTo>
                    <a:pt x="2414016" y="64008"/>
                  </a:lnTo>
                  <a:lnTo>
                    <a:pt x="2465832" y="64008"/>
                  </a:lnTo>
                  <a:lnTo>
                    <a:pt x="2473452" y="65532"/>
                  </a:lnTo>
                  <a:lnTo>
                    <a:pt x="2525268" y="65532"/>
                  </a:lnTo>
                  <a:lnTo>
                    <a:pt x="2534412" y="67056"/>
                  </a:lnTo>
                  <a:lnTo>
                    <a:pt x="2586228" y="67056"/>
                  </a:lnTo>
                  <a:lnTo>
                    <a:pt x="2593848" y="68580"/>
                  </a:lnTo>
                  <a:lnTo>
                    <a:pt x="2645664" y="68580"/>
                  </a:lnTo>
                  <a:lnTo>
                    <a:pt x="2654808" y="70104"/>
                  </a:lnTo>
                  <a:lnTo>
                    <a:pt x="2705100" y="70104"/>
                  </a:lnTo>
                  <a:lnTo>
                    <a:pt x="2714244" y="71628"/>
                  </a:lnTo>
                  <a:lnTo>
                    <a:pt x="2766060" y="71628"/>
                  </a:lnTo>
                  <a:lnTo>
                    <a:pt x="2775204" y="73152"/>
                  </a:lnTo>
                  <a:lnTo>
                    <a:pt x="2817876" y="73152"/>
                  </a:lnTo>
                  <a:lnTo>
                    <a:pt x="2825496" y="74676"/>
                  </a:lnTo>
                  <a:lnTo>
                    <a:pt x="2877312" y="74676"/>
                  </a:lnTo>
                  <a:lnTo>
                    <a:pt x="2886456" y="76200"/>
                  </a:lnTo>
                  <a:lnTo>
                    <a:pt x="2938272" y="76200"/>
                  </a:lnTo>
                  <a:lnTo>
                    <a:pt x="2945892" y="77724"/>
                  </a:lnTo>
                  <a:lnTo>
                    <a:pt x="2997708" y="77724"/>
                  </a:lnTo>
                  <a:lnTo>
                    <a:pt x="3006852" y="79248"/>
                  </a:lnTo>
                  <a:lnTo>
                    <a:pt x="3058667" y="79248"/>
                  </a:lnTo>
                  <a:lnTo>
                    <a:pt x="3066288" y="80772"/>
                  </a:lnTo>
                  <a:lnTo>
                    <a:pt x="3118104" y="80772"/>
                  </a:lnTo>
                  <a:lnTo>
                    <a:pt x="3127248" y="82296"/>
                  </a:lnTo>
                  <a:lnTo>
                    <a:pt x="3177540" y="82296"/>
                  </a:lnTo>
                  <a:lnTo>
                    <a:pt x="3186684" y="83820"/>
                  </a:lnTo>
                  <a:lnTo>
                    <a:pt x="3238500" y="83820"/>
                  </a:lnTo>
                  <a:lnTo>
                    <a:pt x="3247643" y="85343"/>
                  </a:lnTo>
                  <a:lnTo>
                    <a:pt x="3297936" y="85343"/>
                  </a:lnTo>
                  <a:lnTo>
                    <a:pt x="3307080" y="86868"/>
                  </a:lnTo>
                  <a:lnTo>
                    <a:pt x="3358896" y="86868"/>
                  </a:lnTo>
                  <a:lnTo>
                    <a:pt x="3366516" y="88392"/>
                  </a:lnTo>
                  <a:lnTo>
                    <a:pt x="3418332" y="88392"/>
                  </a:lnTo>
                  <a:lnTo>
                    <a:pt x="3427476" y="89916"/>
                  </a:lnTo>
                  <a:lnTo>
                    <a:pt x="3479291" y="89916"/>
                  </a:lnTo>
                  <a:lnTo>
                    <a:pt x="3486912" y="91440"/>
                  </a:lnTo>
                </a:path>
              </a:pathLst>
            </a:custGeom>
            <a:ln w="19050">
              <a:solidFill>
                <a:srgbClr val="FD801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460242" y="2617469"/>
              <a:ext cx="3487420" cy="38100"/>
            </a:xfrm>
            <a:custGeom>
              <a:avLst/>
              <a:gdLst/>
              <a:ahLst/>
              <a:cxnLst/>
              <a:rect l="l" t="t" r="r" b="b"/>
              <a:pathLst>
                <a:path w="3487420" h="38100">
                  <a:moveTo>
                    <a:pt x="0" y="38100"/>
                  </a:moveTo>
                  <a:lnTo>
                    <a:pt x="3486912" y="0"/>
                  </a:lnTo>
                </a:path>
              </a:pathLst>
            </a:custGeom>
            <a:ln w="19050">
              <a:solidFill>
                <a:srgbClr val="E9BE35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3022219" y="4645914"/>
            <a:ext cx="153670" cy="9029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>
                <a:solidFill>
                  <a:srgbClr val="FFFFFF"/>
                </a:solidFill>
                <a:latin typeface="Verdana"/>
                <a:cs typeface="Verdana"/>
              </a:rPr>
              <a:t>40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7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</a:pP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022219" y="4275835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>
                <a:solidFill>
                  <a:srgbClr val="FFFFFF"/>
                </a:solidFill>
                <a:latin typeface="Verdana"/>
                <a:cs typeface="Verdana"/>
              </a:rPr>
              <a:t>60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022219" y="3905757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>
                <a:solidFill>
                  <a:srgbClr val="FFFFFF"/>
                </a:solidFill>
                <a:latin typeface="Verdana"/>
                <a:cs typeface="Verdana"/>
              </a:rPr>
              <a:t>80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958845" y="3535807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900" spc="-8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958845" y="3165728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900" spc="-8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958845" y="2055621"/>
            <a:ext cx="215265" cy="9029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900" spc="-8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900" spc="-8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900" spc="-8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334892" y="5533745"/>
            <a:ext cx="9988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705" algn="l"/>
              </a:tabLst>
            </a:pP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9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CCD</a:t>
            </a:r>
            <a:r>
              <a:rPr dirty="0" sz="9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EW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83100" y="5533745"/>
            <a:ext cx="25927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90" algn="l"/>
                <a:tab pos="854710" algn="l"/>
                <a:tab pos="1207135" algn="l"/>
                <a:tab pos="1571625" algn="l"/>
                <a:tab pos="1982470" algn="l"/>
                <a:tab pos="2350770" algn="l"/>
              </a:tabLst>
            </a:pPr>
            <a:r>
              <a:rPr dirty="0" sz="900" spc="-5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-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900" spc="-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spc="-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00" spc="-18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900" spc="-1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00" spc="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900" spc="-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1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WBL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421885" y="1755394"/>
            <a:ext cx="27838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ye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1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80">
                <a:solidFill>
                  <a:srgbClr val="FFFFFF"/>
                </a:solidFill>
                <a:latin typeface="Verdana"/>
                <a:cs typeface="Verdana"/>
              </a:rPr>
              <a:t>anc</a:t>
            </a:r>
            <a:r>
              <a:rPr dirty="0" sz="14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400" spc="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1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155">
                <a:solidFill>
                  <a:srgbClr val="FFFFFF"/>
                </a:solidFill>
                <a:latin typeface="Verdana"/>
                <a:cs typeface="Verdana"/>
              </a:rPr>
              <a:t>ys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350252" y="3328415"/>
            <a:ext cx="320040" cy="60960"/>
          </a:xfrm>
          <a:custGeom>
            <a:avLst/>
            <a:gdLst/>
            <a:ahLst/>
            <a:cxnLst/>
            <a:rect l="l" t="t" r="r" b="b"/>
            <a:pathLst>
              <a:path w="320040" h="60960">
                <a:moveTo>
                  <a:pt x="320040" y="0"/>
                </a:moveTo>
                <a:lnTo>
                  <a:pt x="0" y="0"/>
                </a:lnTo>
                <a:lnTo>
                  <a:pt x="0" y="60960"/>
                </a:lnTo>
                <a:lnTo>
                  <a:pt x="320040" y="60960"/>
                </a:lnTo>
                <a:lnTo>
                  <a:pt x="32004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350252" y="3538728"/>
            <a:ext cx="320040" cy="60960"/>
          </a:xfrm>
          <a:custGeom>
            <a:avLst/>
            <a:gdLst/>
            <a:ahLst/>
            <a:cxnLst/>
            <a:rect l="l" t="t" r="r" b="b"/>
            <a:pathLst>
              <a:path w="320040" h="60960">
                <a:moveTo>
                  <a:pt x="320040" y="0"/>
                </a:moveTo>
                <a:lnTo>
                  <a:pt x="0" y="0"/>
                </a:lnTo>
                <a:lnTo>
                  <a:pt x="0" y="60960"/>
                </a:lnTo>
                <a:lnTo>
                  <a:pt x="320040" y="60960"/>
                </a:lnTo>
                <a:lnTo>
                  <a:pt x="320040" y="0"/>
                </a:lnTo>
                <a:close/>
              </a:path>
            </a:pathLst>
          </a:custGeom>
          <a:solidFill>
            <a:srgbClr val="FD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6997700" y="3480942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450" algn="l"/>
              </a:tabLst>
            </a:pPr>
            <a:r>
              <a:rPr dirty="0" u="sng" sz="9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9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350252" y="3749040"/>
            <a:ext cx="320040" cy="62865"/>
          </a:xfrm>
          <a:custGeom>
            <a:avLst/>
            <a:gdLst/>
            <a:ahLst/>
            <a:cxnLst/>
            <a:rect l="l" t="t" r="r" b="b"/>
            <a:pathLst>
              <a:path w="320040" h="62864">
                <a:moveTo>
                  <a:pt x="320040" y="0"/>
                </a:moveTo>
                <a:lnTo>
                  <a:pt x="0" y="0"/>
                </a:lnTo>
                <a:lnTo>
                  <a:pt x="0" y="62483"/>
                </a:lnTo>
                <a:lnTo>
                  <a:pt x="320040" y="62483"/>
                </a:lnTo>
                <a:lnTo>
                  <a:pt x="320040" y="0"/>
                </a:lnTo>
                <a:close/>
              </a:path>
            </a:pathLst>
          </a:custGeom>
          <a:solidFill>
            <a:srgbClr val="E9BE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50252" y="3960876"/>
            <a:ext cx="320040" cy="60960"/>
          </a:xfrm>
          <a:custGeom>
            <a:avLst/>
            <a:gdLst/>
            <a:ahLst/>
            <a:cxnLst/>
            <a:rect l="l" t="t" r="r" b="b"/>
            <a:pathLst>
              <a:path w="320040" h="60960">
                <a:moveTo>
                  <a:pt x="320040" y="0"/>
                </a:moveTo>
                <a:lnTo>
                  <a:pt x="0" y="0"/>
                </a:lnTo>
                <a:lnTo>
                  <a:pt x="0" y="60960"/>
                </a:lnTo>
                <a:lnTo>
                  <a:pt x="320040" y="60960"/>
                </a:lnTo>
                <a:lnTo>
                  <a:pt x="320040" y="0"/>
                </a:lnTo>
                <a:close/>
              </a:path>
            </a:pathLst>
          </a:custGeom>
          <a:solidFill>
            <a:srgbClr val="81BA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7693279" y="3196209"/>
            <a:ext cx="617220" cy="86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9065">
              <a:lnSpc>
                <a:spcPct val="153800"/>
              </a:lnSpc>
              <a:spcBef>
                <a:spcPts val="100"/>
              </a:spcBef>
            </a:pPr>
            <a:r>
              <a:rPr dirty="0" sz="900" spc="-55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dirty="0" sz="9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LOW 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Verdana"/>
                <a:cs typeface="Verdana"/>
              </a:rPr>
              <a:t>MEDIUM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900" spc="-55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dirty="0" sz="900" spc="-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336790" y="4040378"/>
            <a:ext cx="1286510" cy="4470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60680" algn="l"/>
              </a:tabLst>
            </a:pPr>
            <a:r>
              <a:rPr dirty="0" u="heavy" sz="900" spc="-70">
                <a:solidFill>
                  <a:srgbClr val="FFFFFF"/>
                </a:solidFill>
                <a:uFill>
                  <a:solidFill>
                    <a:srgbClr val="FD801A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900" spc="-70">
                <a:solidFill>
                  <a:srgbClr val="FFFFFF"/>
                </a:solidFill>
                <a:uFill>
                  <a:solidFill>
                    <a:srgbClr val="FD801A"/>
                  </a:solidFill>
                </a:uFill>
                <a:latin typeface="Verdana"/>
                <a:cs typeface="Verdana"/>
              </a:rPr>
              <a:t>	</a:t>
            </a:r>
            <a:r>
              <a:rPr dirty="0" sz="900" spc="-50">
                <a:solidFill>
                  <a:srgbClr val="FFFFFF"/>
                </a:solidFill>
                <a:latin typeface="Verdana"/>
                <a:cs typeface="Verdana"/>
              </a:rPr>
              <a:t>Exp</a:t>
            </a:r>
            <a:r>
              <a:rPr dirty="0" sz="9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8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9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900" spc="-9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OW)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60680" algn="l"/>
              </a:tabLst>
            </a:pPr>
            <a:r>
              <a:rPr dirty="0" u="heavy" sz="900" spc="-70">
                <a:solidFill>
                  <a:srgbClr val="FFFFFF"/>
                </a:solidFill>
                <a:uFill>
                  <a:solidFill>
                    <a:srgbClr val="E9BE35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900" spc="-70">
                <a:solidFill>
                  <a:srgbClr val="FFFFFF"/>
                </a:solidFill>
                <a:uFill>
                  <a:solidFill>
                    <a:srgbClr val="E9BE35"/>
                  </a:solidFill>
                </a:uFill>
                <a:latin typeface="Verdana"/>
                <a:cs typeface="Verdana"/>
              </a:rPr>
              <a:t>	</a:t>
            </a:r>
            <a:r>
              <a:rPr dirty="0" sz="900" spc="-9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9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900" spc="-45">
                <a:solidFill>
                  <a:srgbClr val="FFFFFF"/>
                </a:solidFill>
                <a:latin typeface="Verdana"/>
                <a:cs typeface="Verdana"/>
              </a:rPr>
              <a:t>MEDIUM)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417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93494" y="972692"/>
            <a:ext cx="1318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65" b="1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8523" y="2677667"/>
            <a:ext cx="4565141" cy="28430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6278" y="2289175"/>
            <a:ext cx="46735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22133" y="3107689"/>
            <a:ext cx="86360" cy="86360"/>
            <a:chOff x="7422133" y="3107689"/>
            <a:chExt cx="86360" cy="86360"/>
          </a:xfrm>
        </p:grpSpPr>
        <p:sp>
          <p:nvSpPr>
            <p:cNvPr id="7" name="object 7"/>
            <p:cNvSpPr/>
            <p:nvPr/>
          </p:nvSpPr>
          <p:spPr>
            <a:xfrm>
              <a:off x="7434833" y="312038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34833" y="312038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422133" y="3318002"/>
            <a:ext cx="86360" cy="86360"/>
            <a:chOff x="7422133" y="3318002"/>
            <a:chExt cx="86360" cy="86360"/>
          </a:xfrm>
        </p:grpSpPr>
        <p:sp>
          <p:nvSpPr>
            <p:cNvPr id="10" name="object 10"/>
            <p:cNvSpPr/>
            <p:nvPr/>
          </p:nvSpPr>
          <p:spPr>
            <a:xfrm>
              <a:off x="7434833" y="333070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34833" y="333070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422133" y="3529838"/>
            <a:ext cx="86360" cy="86360"/>
            <a:chOff x="7422133" y="3529838"/>
            <a:chExt cx="86360" cy="86360"/>
          </a:xfrm>
        </p:grpSpPr>
        <p:sp>
          <p:nvSpPr>
            <p:cNvPr id="13" name="object 13"/>
            <p:cNvSpPr/>
            <p:nvPr/>
          </p:nvSpPr>
          <p:spPr>
            <a:xfrm>
              <a:off x="7434833" y="354253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34833" y="354253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422133" y="3740150"/>
            <a:ext cx="86360" cy="86360"/>
            <a:chOff x="7422133" y="3740150"/>
            <a:chExt cx="86360" cy="86360"/>
          </a:xfrm>
        </p:grpSpPr>
        <p:sp>
          <p:nvSpPr>
            <p:cNvPr id="16" name="object 16"/>
            <p:cNvSpPr/>
            <p:nvPr/>
          </p:nvSpPr>
          <p:spPr>
            <a:xfrm>
              <a:off x="7434833" y="375285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81BA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34833" y="375285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422133" y="3950461"/>
            <a:ext cx="86360" cy="88265"/>
            <a:chOff x="7422133" y="3950461"/>
            <a:chExt cx="86360" cy="88265"/>
          </a:xfrm>
        </p:grpSpPr>
        <p:sp>
          <p:nvSpPr>
            <p:cNvPr id="19" name="object 19"/>
            <p:cNvSpPr/>
            <p:nvPr/>
          </p:nvSpPr>
          <p:spPr>
            <a:xfrm>
              <a:off x="7434833" y="3963161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0959" y="62483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31C6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34833" y="3963161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0" y="62483"/>
                  </a:moveTo>
                  <a:lnTo>
                    <a:pt x="60959" y="62483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7422133" y="4162297"/>
            <a:ext cx="86360" cy="86360"/>
            <a:chOff x="7422133" y="4162297"/>
            <a:chExt cx="86360" cy="86360"/>
          </a:xfrm>
        </p:grpSpPr>
        <p:sp>
          <p:nvSpPr>
            <p:cNvPr id="22" name="object 22"/>
            <p:cNvSpPr/>
            <p:nvPr/>
          </p:nvSpPr>
          <p:spPr>
            <a:xfrm>
              <a:off x="7434833" y="417499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99B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34833" y="417499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59"/>
                  </a:moveTo>
                  <a:lnTo>
                    <a:pt x="60959" y="60959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7422133" y="4372609"/>
            <a:ext cx="86360" cy="86360"/>
            <a:chOff x="7422133" y="4372609"/>
            <a:chExt cx="86360" cy="86360"/>
          </a:xfrm>
        </p:grpSpPr>
        <p:sp>
          <p:nvSpPr>
            <p:cNvPr id="25" name="object 25"/>
            <p:cNvSpPr/>
            <p:nvPr/>
          </p:nvSpPr>
          <p:spPr>
            <a:xfrm>
              <a:off x="7434833" y="438530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8817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34833" y="438530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7422133" y="4584446"/>
            <a:ext cx="86360" cy="86360"/>
            <a:chOff x="7422133" y="4584446"/>
            <a:chExt cx="86360" cy="86360"/>
          </a:xfrm>
        </p:grpSpPr>
        <p:sp>
          <p:nvSpPr>
            <p:cNvPr id="28" name="object 28"/>
            <p:cNvSpPr/>
            <p:nvPr/>
          </p:nvSpPr>
          <p:spPr>
            <a:xfrm>
              <a:off x="7434833" y="459714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A74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34833" y="459714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59"/>
                  </a:moveTo>
                  <a:lnTo>
                    <a:pt x="60959" y="60959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7422133" y="4794758"/>
            <a:ext cx="86360" cy="86360"/>
            <a:chOff x="7422133" y="4794758"/>
            <a:chExt cx="86360" cy="86360"/>
          </a:xfrm>
        </p:grpSpPr>
        <p:sp>
          <p:nvSpPr>
            <p:cNvPr id="31" name="object 31"/>
            <p:cNvSpPr/>
            <p:nvPr/>
          </p:nvSpPr>
          <p:spPr>
            <a:xfrm>
              <a:off x="7434833" y="480745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B7A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34833" y="480745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7422133" y="5006594"/>
            <a:ext cx="86360" cy="86360"/>
            <a:chOff x="7422133" y="5006594"/>
            <a:chExt cx="86360" cy="86360"/>
          </a:xfrm>
        </p:grpSpPr>
        <p:sp>
          <p:nvSpPr>
            <p:cNvPr id="34" name="object 34"/>
            <p:cNvSpPr/>
            <p:nvPr/>
          </p:nvSpPr>
          <p:spPr>
            <a:xfrm>
              <a:off x="7434833" y="501929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D6F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34833" y="501929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59"/>
                  </a:moveTo>
                  <a:lnTo>
                    <a:pt x="60959" y="60959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510018" y="2988055"/>
            <a:ext cx="366395" cy="213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BPC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CCD</a:t>
            </a:r>
            <a:r>
              <a:rPr dirty="0" sz="900" spc="-5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EW </a:t>
            </a:r>
            <a:r>
              <a:rPr dirty="0" sz="9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MSC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NEL </a:t>
            </a:r>
            <a:r>
              <a:rPr dirty="0" sz="9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FFFFFF"/>
                </a:solidFill>
                <a:latin typeface="Verdana"/>
                <a:cs typeface="Verdana"/>
              </a:rPr>
              <a:t>PL </a:t>
            </a:r>
            <a:r>
              <a:rPr dirty="0" sz="9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PYZ </a:t>
            </a:r>
            <a:r>
              <a:rPr dirty="0" sz="9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SVG 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120">
                <a:solidFill>
                  <a:srgbClr val="FFFFFF"/>
                </a:solidFill>
                <a:latin typeface="Verdana"/>
                <a:cs typeface="Verdana"/>
              </a:rPr>
              <a:t>TNS </a:t>
            </a:r>
            <a:r>
              <a:rPr dirty="0" sz="9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WBL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607" y="2100198"/>
            <a:ext cx="7741284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33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00" spc="100">
                <a:solidFill>
                  <a:srgbClr val="FFFFFF"/>
                </a:solidFill>
                <a:latin typeface="Verdana"/>
                <a:cs typeface="Verdana"/>
              </a:rPr>
              <a:t>ect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performance 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analys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2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nducted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3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Ex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el,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den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indicators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productivity,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efficiency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play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crucial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role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performance. </a:t>
            </a:r>
            <a:r>
              <a:rPr dirty="0" sz="2400" spc="-8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highlights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top-performing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employees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area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mpr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ement.</a:t>
            </a:r>
            <a:endParaRPr sz="2400">
              <a:latin typeface="Verdana"/>
              <a:cs typeface="Verdana"/>
            </a:endParaRPr>
          </a:p>
          <a:p>
            <a:pPr marL="12700" marR="217804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Recommendations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include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targeted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resource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allocation.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4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dirty="0" sz="2400" spc="-8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enhance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achieve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organ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za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iona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goa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3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ef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ect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vely.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1708" y="1179068"/>
            <a:ext cx="27095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CONC</a:t>
            </a:r>
            <a:r>
              <a:rPr dirty="0" spc="60"/>
              <a:t>L</a:t>
            </a:r>
            <a:r>
              <a:rPr dirty="0" spc="-245"/>
              <a:t>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37814" y="850772"/>
            <a:ext cx="30162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0" b="1">
                <a:solidFill>
                  <a:srgbClr val="FFFFFF"/>
                </a:solidFill>
                <a:latin typeface="Tahoma"/>
                <a:cs typeface="Tahoma"/>
              </a:rPr>
              <a:t>PROJEC</a:t>
            </a:r>
            <a:r>
              <a:rPr dirty="0" sz="3600" spc="-18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6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-590" b="1">
                <a:solidFill>
                  <a:srgbClr val="FFFFFF"/>
                </a:solidFill>
                <a:latin typeface="Tahoma"/>
                <a:cs typeface="Tahoma"/>
              </a:rPr>
              <a:t>TITLE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7879" y="2495169"/>
            <a:ext cx="65570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FFFFFF"/>
                </a:solidFill>
                <a:latin typeface="Tahoma"/>
                <a:cs typeface="Tahoma"/>
              </a:rPr>
              <a:t>Employee</a:t>
            </a:r>
            <a:r>
              <a:rPr dirty="0" sz="24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dirty="0" sz="24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65" b="1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dirty="0" sz="24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dirty="0" sz="24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0" b="1">
                <a:solidFill>
                  <a:srgbClr val="FFFFFF"/>
                </a:solidFill>
                <a:latin typeface="Tahoma"/>
                <a:cs typeface="Tahoma"/>
              </a:rPr>
              <a:t>excel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8914" y="252476"/>
            <a:ext cx="1644650" cy="10680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4105"/>
              </a:lnSpc>
              <a:spcBef>
                <a:spcPts val="100"/>
              </a:spcBef>
            </a:pPr>
            <a:r>
              <a:rPr dirty="0" sz="3600" spc="-25"/>
              <a:t>AGEND</a:t>
            </a:r>
            <a:endParaRPr sz="3600"/>
          </a:p>
          <a:p>
            <a:pPr algn="r" marR="5080">
              <a:lnSpc>
                <a:spcPts val="4105"/>
              </a:lnSpc>
            </a:pPr>
            <a:r>
              <a:rPr dirty="0" sz="3600" spc="195"/>
              <a:t>A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043554" y="2165350"/>
            <a:ext cx="3488054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35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lli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031" y="3602735"/>
            <a:ext cx="1632204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328" y="929386"/>
            <a:ext cx="297370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P</a:t>
            </a:r>
            <a:r>
              <a:rPr dirty="0" spc="-295"/>
              <a:t>E</a:t>
            </a:r>
            <a:r>
              <a:rPr dirty="0" spc="-145"/>
              <a:t>RFORM</a:t>
            </a:r>
            <a:r>
              <a:rPr dirty="0" spc="-125"/>
              <a:t>A</a:t>
            </a:r>
            <a:r>
              <a:rPr dirty="0" spc="-10"/>
              <a:t>NCE  </a:t>
            </a:r>
            <a:r>
              <a:rPr dirty="0" spc="-30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8328" y="2017521"/>
            <a:ext cx="702818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185">
              <a:lnSpc>
                <a:spcPct val="100000"/>
              </a:lnSpc>
              <a:spcBef>
                <a:spcPts val="100"/>
              </a:spcBef>
            </a:pPr>
            <a:r>
              <a:rPr dirty="0" sz="2400" spc="-4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00" spc="100">
                <a:solidFill>
                  <a:srgbClr val="FFFFFF"/>
                </a:solidFill>
                <a:latin typeface="Verdana"/>
                <a:cs typeface="Verdana"/>
              </a:rPr>
              <a:t>ect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ms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lys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ployee 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performanc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sat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sfac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els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ng 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Excel.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goal </a:t>
            </a:r>
            <a:r>
              <a:rPr dirty="0" sz="2400" spc="-24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identify patterns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correlations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across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demographics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units.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066" y="1888947"/>
            <a:ext cx="9556115" cy="2770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"Employee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Excel"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focuses 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evaluating 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analysing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factors such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satisfaction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levels,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gender, 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business unit. The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involves 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collecting 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organizing 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dirty="0" sz="2000" spc="85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Excel, 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followed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detailed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analysis using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statistical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85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visualization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tools.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identifying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trends 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correlations,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factors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impact </a:t>
            </a:r>
            <a:r>
              <a:rPr dirty="0" sz="2000" spc="-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demographics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departments.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findings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2000" spc="-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data-driven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decision-making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imiz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mance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wi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hin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za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0066" y="853186"/>
            <a:ext cx="3401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60"/>
              <a:t>PROJEC</a:t>
            </a:r>
            <a:r>
              <a:rPr dirty="0" sz="2800" spc="-145"/>
              <a:t>T</a:t>
            </a:r>
            <a:r>
              <a:rPr dirty="0" sz="2800" spc="-20"/>
              <a:t> </a:t>
            </a:r>
            <a:r>
              <a:rPr dirty="0" sz="2800" spc="-195"/>
              <a:t>OVERVIEW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322" y="1909698"/>
            <a:ext cx="7865745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COND</a:t>
            </a:r>
            <a:r>
              <a:rPr dirty="0" sz="16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-3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2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1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600" spc="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6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600" spc="1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RM</a:t>
            </a:r>
            <a:r>
              <a:rPr dirty="0" sz="1600" spc="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33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1600" spc="-2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6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600" spc="1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1600" spc="-2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hat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ank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dirty="0" sz="1600" spc="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6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21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Focusing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blank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cells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removing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FORMULA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identifying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Verdana"/>
                <a:cs typeface="Verdana"/>
              </a:rPr>
              <a:t>age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category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late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20s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early60s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20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600" spc="1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600" spc="-3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9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Summarizing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analysing</a:t>
            </a:r>
            <a:r>
              <a:rPr dirty="0" sz="16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relationship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report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SLICER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Filtering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enhancing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highlight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specific </a:t>
            </a:r>
            <a:r>
              <a:rPr dirty="0" sz="16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GRAPH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1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8524" y="609092"/>
            <a:ext cx="340804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70"/>
              <a:t>OUR</a:t>
            </a:r>
            <a:r>
              <a:rPr dirty="0" sz="2800" spc="-35"/>
              <a:t> </a:t>
            </a:r>
            <a:r>
              <a:rPr dirty="0" sz="2800" spc="-225"/>
              <a:t>SOLUTIO</a:t>
            </a:r>
            <a:r>
              <a:rPr dirty="0" sz="2800" spc="-260"/>
              <a:t>N</a:t>
            </a:r>
            <a:r>
              <a:rPr dirty="0" sz="2800" spc="-20"/>
              <a:t> </a:t>
            </a:r>
            <a:r>
              <a:rPr dirty="0" sz="2800" spc="25"/>
              <a:t>A</a:t>
            </a:r>
            <a:r>
              <a:rPr dirty="0" sz="2800" spc="15"/>
              <a:t>N</a:t>
            </a:r>
            <a:r>
              <a:rPr dirty="0" sz="2800" spc="-165"/>
              <a:t>D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dirty="0" sz="2800" spc="-355"/>
              <a:t>IT’S</a:t>
            </a:r>
            <a:r>
              <a:rPr dirty="0" sz="2800" spc="-25"/>
              <a:t> </a:t>
            </a:r>
            <a:r>
              <a:rPr dirty="0" sz="2800" spc="-204"/>
              <a:t>PRO</a:t>
            </a:r>
            <a:r>
              <a:rPr dirty="0" sz="2800" spc="-195"/>
              <a:t>P</a:t>
            </a:r>
            <a:r>
              <a:rPr dirty="0" sz="2800" spc="-245"/>
              <a:t>OSITION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7631" y="1536191"/>
            <a:ext cx="2557272" cy="28910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372" y="639267"/>
            <a:ext cx="43973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35"/>
              <a:t>WHO</a:t>
            </a:r>
            <a:r>
              <a:rPr dirty="0" sz="2800" spc="-40"/>
              <a:t> </a:t>
            </a:r>
            <a:r>
              <a:rPr dirty="0" sz="2800" spc="-175"/>
              <a:t>ARE</a:t>
            </a:r>
            <a:r>
              <a:rPr dirty="0" sz="2800" spc="-30"/>
              <a:t> </a:t>
            </a:r>
            <a:r>
              <a:rPr dirty="0" sz="2800" spc="-350"/>
              <a:t>THE</a:t>
            </a:r>
            <a:r>
              <a:rPr dirty="0" sz="2800" spc="-40"/>
              <a:t> </a:t>
            </a:r>
            <a:r>
              <a:rPr dirty="0" sz="2800" spc="-165"/>
              <a:t>E</a:t>
            </a:r>
            <a:r>
              <a:rPr dirty="0" sz="2800" spc="-215"/>
              <a:t>N</a:t>
            </a:r>
            <a:r>
              <a:rPr dirty="0" sz="2800" spc="-165"/>
              <a:t>D</a:t>
            </a:r>
            <a:r>
              <a:rPr dirty="0" sz="2800" spc="-25"/>
              <a:t> </a:t>
            </a:r>
            <a:r>
              <a:rPr dirty="0" sz="2800" spc="-305"/>
              <a:t>US</a:t>
            </a:r>
            <a:r>
              <a:rPr dirty="0" sz="2800" spc="-280"/>
              <a:t>E</a:t>
            </a:r>
            <a:r>
              <a:rPr dirty="0" sz="2800" spc="-254"/>
              <a:t>RS?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766316"/>
            <a:ext cx="1953006" cy="24376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56659" y="1729739"/>
            <a:ext cx="4740910" cy="4661535"/>
            <a:chOff x="3756659" y="1729739"/>
            <a:chExt cx="4740910" cy="46615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8175" y="4020311"/>
              <a:ext cx="1809750" cy="23705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6659" y="1766315"/>
              <a:ext cx="1875282" cy="2327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779" y="1729739"/>
              <a:ext cx="1875281" cy="232791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63228" y="1729739"/>
            <a:ext cx="1953005" cy="23279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2725" y="3454400"/>
            <a:ext cx="1209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HR 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GER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4654" y="3395294"/>
            <a:ext cx="14592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DEP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MANAGER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7069" y="3395294"/>
            <a:ext cx="12858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EXECUTIVES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71203" y="3349497"/>
            <a:ext cx="99186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345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967" y="5757164"/>
            <a:ext cx="1292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EMPLOYEES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4752" y="2124455"/>
            <a:ext cx="2052827" cy="3419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8938" y="898651"/>
            <a:ext cx="56788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5"/>
              <a:t>THE</a:t>
            </a:r>
            <a:r>
              <a:rPr dirty="0" spc="-40"/>
              <a:t> </a:t>
            </a:r>
            <a:r>
              <a:rPr dirty="0" spc="-200"/>
              <a:t>"W</a:t>
            </a:r>
            <a:r>
              <a:rPr dirty="0" spc="-215"/>
              <a:t>O</a:t>
            </a:r>
            <a:r>
              <a:rPr dirty="0" spc="-409"/>
              <a:t>W"</a:t>
            </a:r>
            <a:r>
              <a:rPr dirty="0" spc="-55"/>
              <a:t> </a:t>
            </a:r>
            <a:r>
              <a:rPr dirty="0" spc="-375"/>
              <a:t>IN</a:t>
            </a:r>
            <a:r>
              <a:rPr dirty="0" spc="-40"/>
              <a:t> </a:t>
            </a:r>
            <a:r>
              <a:rPr dirty="0" spc="-185"/>
              <a:t>OUR</a:t>
            </a:r>
            <a:r>
              <a:rPr dirty="0" spc="-40"/>
              <a:t> </a:t>
            </a:r>
            <a:r>
              <a:rPr dirty="0" spc="-260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8938" y="2323846"/>
            <a:ext cx="6944359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3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125">
                <a:solidFill>
                  <a:srgbClr val="FFFFFF"/>
                </a:solidFill>
                <a:latin typeface="Verdana"/>
                <a:cs typeface="Verdana"/>
              </a:rPr>
              <a:t>nce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5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2400" spc="-3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20">
                <a:solidFill>
                  <a:srgbClr val="FFFFFF"/>
                </a:solidFill>
                <a:latin typeface="Verdana"/>
                <a:cs typeface="Verdana"/>
              </a:rPr>
              <a:t>FS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400" spc="-385">
                <a:solidFill>
                  <a:srgbClr val="FFFFFF"/>
                </a:solidFill>
                <a:latin typeface="Verdana"/>
                <a:cs typeface="Verdana"/>
              </a:rPr>
              <a:t>Z8&gt;=5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"VE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400" spc="-260">
                <a:solidFill>
                  <a:srgbClr val="FFFFFF"/>
                </a:solidFill>
                <a:latin typeface="Verdana"/>
                <a:cs typeface="Verdana"/>
              </a:rPr>
              <a:t>HIGH",Z8&gt;=4,"HIGH",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70">
                <a:solidFill>
                  <a:srgbClr val="FFFFFF"/>
                </a:solidFill>
                <a:latin typeface="Verdana"/>
                <a:cs typeface="Verdana"/>
              </a:rPr>
              <a:t>Z8&gt;=3,"MED",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70">
                <a:solidFill>
                  <a:srgbClr val="FFFFFF"/>
                </a:solidFill>
                <a:latin typeface="Verdana"/>
                <a:cs typeface="Verdana"/>
              </a:rPr>
              <a:t>TRUE,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"LOW")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 marR="73025">
              <a:lnSpc>
                <a:spcPct val="100000"/>
              </a:lnSpc>
            </a:pPr>
            <a:r>
              <a:rPr dirty="0" sz="2400" spc="-48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65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45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5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35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score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els 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ery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2917" y="1888997"/>
            <a:ext cx="604964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Dataset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Name: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Description: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metrics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sf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rf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rma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0">
                <a:solidFill>
                  <a:srgbClr val="FFFFFF"/>
                </a:solidFill>
                <a:latin typeface="Verdana"/>
                <a:cs typeface="Verdana"/>
              </a:rPr>
              <a:t>ce 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gs,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demogr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  <a:p>
            <a:pPr marL="12700" marR="3767454">
              <a:lnSpc>
                <a:spcPct val="100000"/>
              </a:lnSpc>
            </a:pP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Sourc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Kagg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com 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Variables/Columns: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me: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rst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75">
                <a:solidFill>
                  <a:srgbClr val="FFFFFF"/>
                </a:solidFill>
                <a:latin typeface="Verdana"/>
                <a:cs typeface="Verdana"/>
              </a:rPr>
              <a:t>r: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12700" marR="401320">
              <a:lnSpc>
                <a:spcPct val="100000"/>
              </a:lnSpc>
              <a:spcBef>
                <a:spcPts val="5"/>
              </a:spcBef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Fu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me,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me 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Rating: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high,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High,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Medium,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Low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sf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Scor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 marL="12700" marR="272097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Nume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xt  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3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sf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 marL="12700" marR="47180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rating: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high,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High,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Medium,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Low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ze: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ds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1423" y="777621"/>
            <a:ext cx="37738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5"/>
              <a:t>DAT</a:t>
            </a:r>
            <a:r>
              <a:rPr dirty="0" sz="2800" spc="-110"/>
              <a:t>A</a:t>
            </a:r>
            <a:r>
              <a:rPr dirty="0" sz="2800" spc="-385"/>
              <a:t>SE</a:t>
            </a:r>
            <a:r>
              <a:rPr dirty="0" sz="2800" spc="-375"/>
              <a:t>T</a:t>
            </a:r>
            <a:r>
              <a:rPr dirty="0" sz="2800" spc="-25"/>
              <a:t> </a:t>
            </a:r>
            <a:r>
              <a:rPr dirty="0" sz="2800" spc="-250"/>
              <a:t>DESCRI</a:t>
            </a:r>
            <a:r>
              <a:rPr dirty="0" sz="2800" spc="-265"/>
              <a:t>P</a:t>
            </a:r>
            <a:r>
              <a:rPr dirty="0" sz="2800" spc="-254"/>
              <a:t>TION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2024-09-08T03:50:18Z</dcterms:created>
  <dcterms:modified xsi:type="dcterms:W3CDTF">2024-09-08T03:50:18Z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2024-09-08T00:00:00Z</vt:filetime>
  </property>
</Properties>
</file>