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64" r:id="rId2"/>
    <p:sldId id="270" r:id="rId3"/>
    <p:sldId id="269" r:id="rId4"/>
    <p:sldId id="271" r:id="rId5"/>
    <p:sldId id="272" r:id="rId6"/>
    <p:sldId id="273" r:id="rId7"/>
    <p:sldId id="274" r:id="rId8"/>
    <p:sldId id="276" r:id="rId9"/>
    <p:sldId id="277" r:id="rId10"/>
    <p:sldId id="279" r:id="rId11"/>
    <p:sldId id="27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C06845E-E1C8-4EA1-93E7-508726D022CF}">
          <p14:sldIdLst>
            <p14:sldId id="264"/>
            <p14:sldId id="270"/>
            <p14:sldId id="269"/>
            <p14:sldId id="271"/>
            <p14:sldId id="272"/>
            <p14:sldId id="273"/>
            <p14:sldId id="274"/>
            <p14:sldId id="276"/>
            <p14:sldId id="277"/>
            <p14:sldId id="279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5806" autoAdjust="0"/>
  </p:normalViewPr>
  <p:slideViewPr>
    <p:cSldViewPr snapToGrid="0">
      <p:cViewPr varScale="1">
        <p:scale>
          <a:sx n="92" d="100"/>
          <a:sy n="92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senthilkumar" userId="be1b981337a17e81" providerId="LiveId" clId="{F4303420-F3C3-4E41-81C8-7A3DEA5C4A13}"/>
    <pc:docChg chg="modSld">
      <pc:chgData name="kaviya senthilkumar" userId="be1b981337a17e81" providerId="LiveId" clId="{F4303420-F3C3-4E41-81C8-7A3DEA5C4A13}" dt="2025-01-29T07:04:15.265" v="0" actId="20577"/>
      <pc:docMkLst>
        <pc:docMk/>
      </pc:docMkLst>
      <pc:sldChg chg="modSp mod">
        <pc:chgData name="kaviya senthilkumar" userId="be1b981337a17e81" providerId="LiveId" clId="{F4303420-F3C3-4E41-81C8-7A3DEA5C4A13}" dt="2025-01-29T07:04:15.265" v="0" actId="20577"/>
        <pc:sldMkLst>
          <pc:docMk/>
          <pc:sldMk cId="3957027460" sldId="264"/>
        </pc:sldMkLst>
        <pc:spChg chg="mod">
          <ac:chgData name="kaviya senthilkumar" userId="be1b981337a17e81" providerId="LiveId" clId="{F4303420-F3C3-4E41-81C8-7A3DEA5C4A13}" dt="2025-01-29T07:04:15.265" v="0" actId="20577"/>
          <ac:spMkLst>
            <pc:docMk/>
            <pc:sldMk cId="3957027460" sldId="264"/>
            <ac:spMk id="3" creationId="{0A1E3528-3DEC-E91A-D519-9D0AB0B104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B8E6-A686-49DD-A514-408BEA13552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DE3CD-FB53-4727-A6D9-BDE3D36B5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0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DE3CD-FB53-4727-A6D9-BDE3D36B52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9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3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6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243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1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6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4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2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801E-3A45-4C63-8D18-EAF1DDE6CC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ADAA-C891-449E-A160-EA5B654A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79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geum.com/courses/research/research-skills-toolkit/research-method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igshare.com/articles/dataset/OULAD_Open_University_Learning_Analytics_Dataset/5081998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57AF-0C40-552E-4036-9CD7B2ED0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269" y="0"/>
            <a:ext cx="9453685" cy="4168877"/>
          </a:xfrm>
        </p:spPr>
        <p:txBody>
          <a:bodyPr>
            <a:noAutofit/>
          </a:bodyPr>
          <a:lstStyle/>
          <a:p>
            <a:b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methods and project management</a:t>
            </a:r>
            <a:b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oral presentation</a:t>
            </a:r>
            <a:br>
              <a:rPr lang="en-I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theme: IT System acceptance in UK universities.</a:t>
            </a:r>
            <a:br>
              <a:rPr lang="en-IN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3528-3DEC-E91A-D519-9D0AB0B1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071" y="4729316"/>
            <a:ext cx="3282713" cy="983226"/>
          </a:xfrm>
        </p:spPr>
        <p:txBody>
          <a:bodyPr/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4F64B-ABD7-9840-EADB-587D42DD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31530" y="0"/>
            <a:ext cx="2844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A20968-C2E3-03FE-81BA-B688019CD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40" y="3513820"/>
            <a:ext cx="5932608" cy="320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D693D2-59D3-2CFC-9A9F-2358DC75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86" y="1149391"/>
            <a:ext cx="3673290" cy="201218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81EB1E4-AA9F-6D25-6F26-AC679E79F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9554" y="678154"/>
            <a:ext cx="72664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Scotland has the largest number of students, with a total of 3446 students.</a:t>
            </a:r>
            <a:br>
              <a:rPr lang="en-US" altLang="en-US" sz="1800" cap="none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1800" cap="none" dirty="0">
                <a:solidFill>
                  <a:schemeClr val="bg1"/>
                </a:solidFill>
                <a:latin typeface="Arial" panose="020B0604020202020204" pitchFamily="34" charset="0"/>
              </a:rPr>
              <a:t>From the analysis,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number of Male students results are higher compared to females.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173A7-A773-A23E-01C6-F086D883D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7" y="2556108"/>
            <a:ext cx="4795710" cy="34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CCD8-B1F8-C348-1B51-56ECD388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99C4-0869-51BA-66D9-C2BB97A8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00872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CONSIDERATION AND APPLICATION OF AN ETHICAL AND PROFESSIONAL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marL="0" indent="0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15983-FCDD-179E-BC0D-D11F2CCAADFA}"/>
              </a:ext>
            </a:extLst>
          </p:cNvPr>
          <p:cNvSpPr txBox="1"/>
          <p:nvPr/>
        </p:nvSpPr>
        <p:spPr>
          <a:xfrm>
            <a:off x="934498" y="1065127"/>
            <a:ext cx="10571702" cy="6101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participant information sheet as well as consent form were given to ensure an understanding of the research's aim, procedures, and rights. 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Privacy and security measures safeguard the privacy of participants’ information.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securely saved in the university's online drive to ensure confidentiality and security.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guarantees that the privacy, security, and well-being of those participating are given top priority, and persons who do not meet the requirements will be excluded from the research project.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 approval from an institution review board and staff right before beginning interviews. 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Informed participants of their voluntary participation in the research, emphasizing their freedom to join and withdraw at any time without encountering any difficulties.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3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9534-BED9-D378-B607-D1C137E5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41160"/>
            <a:ext cx="11043975" cy="823965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>
                <a:solidFill>
                  <a:schemeClr val="bg1"/>
                </a:solidFill>
              </a:rPr>
              <a:t>REFLECTION/ EVALUATION OF YOUR RESEARCH EXPERIENCE AND JOURNEY THROUGH THE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7AFACC-6835-E22D-0B32-04F58C422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625" y="1044205"/>
            <a:ext cx="9721153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reflective journals were written by me. 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Interviewing people in a qualitative way to study IT systems acceptance in universities.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problem Faced: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Having a lot of different tasks made it hard to find sufficient time to effectively recruit participants. 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 first, I felt disappointed and worried about what it entailed for my study.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Despite the challenges I came into, the experience helped me learn more about how to do research and how to deal with concerns.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cquired a greater knowledge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about 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system acceptance in universities.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                                  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THANK YOU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FC6019-8B09-46D7-6206-5D51F315F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8145-3A9A-DFDB-CF0F-B491BA1D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206478"/>
            <a:ext cx="11169446" cy="580103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Design/Implementation - theoretical understanding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614CFA-4624-9468-024A-BB9DF924C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35083"/>
            <a:ext cx="12152671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research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examines the development of “IT systems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acceptance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UK universities”, with a specific emphasis on the transition regarding self-service approaches for students and staff.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explores the use of generative AI technologies, such as chatbots, to enhance the functionality of these systems.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927CAB5-C2CF-D902-13D6-BC3E41F959E4}"/>
              </a:ext>
            </a:extLst>
          </p:cNvPr>
          <p:cNvSpPr/>
          <p:nvPr/>
        </p:nvSpPr>
        <p:spPr>
          <a:xfrm>
            <a:off x="353962" y="2566219"/>
            <a:ext cx="7521676" cy="3569113"/>
          </a:xfrm>
          <a:prstGeom prst="hexagon">
            <a:avLst>
              <a:gd name="adj" fmla="val 44002"/>
              <a:gd name="v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PHILOSOPHY: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Pragmatism</a:t>
            </a:r>
          </a:p>
          <a:p>
            <a:pPr marL="0" indent="0">
              <a:buNone/>
            </a:pPr>
            <a:r>
              <a:rPr lang="en-US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USED: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(both qualitative and quantitative)</a:t>
            </a:r>
          </a:p>
          <a:p>
            <a:pPr marL="0" indent="0">
              <a:buNone/>
            </a:pPr>
            <a:r>
              <a:rPr lang="en-US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APPROACH: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Deductive(top-down)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 STUDY: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C9C56D-656F-7E45-29B7-B90AADE3E430}"/>
              </a:ext>
            </a:extLst>
          </p:cNvPr>
          <p:cNvSpPr/>
          <p:nvPr/>
        </p:nvSpPr>
        <p:spPr>
          <a:xfrm>
            <a:off x="8190271" y="3209921"/>
            <a:ext cx="3647767" cy="1794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TRIANGULATION</a:t>
            </a:r>
            <a:r>
              <a:rPr lang="en-US" b="1" dirty="0">
                <a:highlight>
                  <a:srgbClr val="808000"/>
                </a:highlight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Methodological triangulation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(Qualitative and Quantitative)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9969E7D-6004-611F-29DE-D8956C1CE5E0}"/>
              </a:ext>
            </a:extLst>
          </p:cNvPr>
          <p:cNvSpPr txBox="1">
            <a:spLocks/>
          </p:cNvSpPr>
          <p:nvPr/>
        </p:nvSpPr>
        <p:spPr>
          <a:xfrm>
            <a:off x="1500270" y="-524669"/>
            <a:ext cx="9885363" cy="1049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altLang="en-US" sz="4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E2226F-3535-EB70-6D3B-FD38F93BC383}"/>
              </a:ext>
            </a:extLst>
          </p:cNvPr>
          <p:cNvSpPr/>
          <p:nvPr/>
        </p:nvSpPr>
        <p:spPr>
          <a:xfrm>
            <a:off x="2212259" y="373213"/>
            <a:ext cx="7138218" cy="7146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METHODS USED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ADCE5A-E908-17D6-1582-C29B88A3D5FB}"/>
              </a:ext>
            </a:extLst>
          </p:cNvPr>
          <p:cNvSpPr/>
          <p:nvPr/>
        </p:nvSpPr>
        <p:spPr>
          <a:xfrm>
            <a:off x="275305" y="1651007"/>
            <a:ext cx="2834299" cy="70165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QUANTITATIVE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B78D8E-2874-6A93-EC8C-C0D8E3A04A04}"/>
              </a:ext>
            </a:extLst>
          </p:cNvPr>
          <p:cNvSpPr/>
          <p:nvPr/>
        </p:nvSpPr>
        <p:spPr>
          <a:xfrm>
            <a:off x="3657600" y="1674789"/>
            <a:ext cx="3116826" cy="67219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QUALITATIVE 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8578CC-76A9-85D0-066A-F23D674D93BC}"/>
              </a:ext>
            </a:extLst>
          </p:cNvPr>
          <p:cNvSpPr/>
          <p:nvPr/>
        </p:nvSpPr>
        <p:spPr>
          <a:xfrm>
            <a:off x="157315" y="2782530"/>
            <a:ext cx="2694039" cy="70165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SURVEY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26F1E7-2348-384D-5199-DC14E4238406}"/>
              </a:ext>
            </a:extLst>
          </p:cNvPr>
          <p:cNvSpPr/>
          <p:nvPr/>
        </p:nvSpPr>
        <p:spPr>
          <a:xfrm>
            <a:off x="3626796" y="2782530"/>
            <a:ext cx="3178434" cy="729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INTERVIEW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0827C9-F33F-C4BD-E164-D0E2B88005A5}"/>
              </a:ext>
            </a:extLst>
          </p:cNvPr>
          <p:cNvCxnSpPr>
            <a:cxnSpLocks/>
          </p:cNvCxnSpPr>
          <p:nvPr/>
        </p:nvCxnSpPr>
        <p:spPr>
          <a:xfrm>
            <a:off x="5367523" y="2346980"/>
            <a:ext cx="0" cy="435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7E7AA4-8E20-B123-6D57-4103C9368F3C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504335" y="2346980"/>
            <a:ext cx="16449" cy="435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6D13C8-CDFB-F805-CAC8-F66603268F54}"/>
              </a:ext>
            </a:extLst>
          </p:cNvPr>
          <p:cNvCxnSpPr>
            <a:cxnSpLocks/>
          </p:cNvCxnSpPr>
          <p:nvPr/>
        </p:nvCxnSpPr>
        <p:spPr>
          <a:xfrm>
            <a:off x="9153283" y="2346980"/>
            <a:ext cx="0" cy="435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CF9A8C4-65C8-7361-67F5-B0FE75F3E06A}"/>
              </a:ext>
            </a:extLst>
          </p:cNvPr>
          <p:cNvSpPr/>
          <p:nvPr/>
        </p:nvSpPr>
        <p:spPr>
          <a:xfrm>
            <a:off x="7524853" y="1674790"/>
            <a:ext cx="3116826" cy="6721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SECONDARY DATA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1A025EE-CD1D-75B8-AEA9-5412E27A9F1B}"/>
              </a:ext>
            </a:extLst>
          </p:cNvPr>
          <p:cNvSpPr/>
          <p:nvPr/>
        </p:nvSpPr>
        <p:spPr>
          <a:xfrm>
            <a:off x="7524853" y="2782530"/>
            <a:ext cx="3116826" cy="7298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267957-F20C-3E44-5893-22568288DBB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692455" y="1087838"/>
            <a:ext cx="4088913" cy="563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2E5E3-E211-EF20-1C0B-DE32D492A2E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81368" y="1087838"/>
            <a:ext cx="0" cy="5869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0F01BD-2B8A-14A6-DC73-8408B6FA966F}"/>
              </a:ext>
            </a:extLst>
          </p:cNvPr>
          <p:cNvCxnSpPr>
            <a:stCxn id="15" idx="2"/>
            <a:endCxn id="47" idx="0"/>
          </p:cNvCxnSpPr>
          <p:nvPr/>
        </p:nvCxnSpPr>
        <p:spPr>
          <a:xfrm>
            <a:off x="5781368" y="1087838"/>
            <a:ext cx="3301898" cy="586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1">
            <a:extLst>
              <a:ext uri="{FF2B5EF4-FFF2-40B4-BE49-F238E27FC236}">
                <a16:creationId xmlns:a16="http://schemas.microsoft.com/office/drawing/2014/main" id="{0551B3FD-2CF5-C331-882E-B5FDB49A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5" y="4407257"/>
            <a:ext cx="129785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APPROACH: DEDUCTIVE (Top-Down):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A24494B4-7169-D796-CEA2-08301C3E9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4837129"/>
            <a:ext cx="129785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Theories/hypothesis         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             Hypotheses Supported or not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(specific level of focus)                  (Analysis)                   (specific level of focus)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81" name="Arrow: Notched Right 80">
            <a:extLst>
              <a:ext uri="{FF2B5EF4-FFF2-40B4-BE49-F238E27FC236}">
                <a16:creationId xmlns:a16="http://schemas.microsoft.com/office/drawing/2014/main" id="{619CC9B4-5FDE-1E82-B93C-206740DA3049}"/>
              </a:ext>
            </a:extLst>
          </p:cNvPr>
          <p:cNvSpPr/>
          <p:nvPr/>
        </p:nvSpPr>
        <p:spPr>
          <a:xfrm>
            <a:off x="3109604" y="5022810"/>
            <a:ext cx="685648" cy="25711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Notched Right 81">
            <a:extLst>
              <a:ext uri="{FF2B5EF4-FFF2-40B4-BE49-F238E27FC236}">
                <a16:creationId xmlns:a16="http://schemas.microsoft.com/office/drawing/2014/main" id="{CEB15B1C-A87A-850B-C754-7E3645891578}"/>
              </a:ext>
            </a:extLst>
          </p:cNvPr>
          <p:cNvSpPr/>
          <p:nvPr/>
        </p:nvSpPr>
        <p:spPr>
          <a:xfrm>
            <a:off x="5641410" y="5041444"/>
            <a:ext cx="685648" cy="25711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5E79-F134-7519-D82A-DAFC6254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164606"/>
            <a:ext cx="10992466" cy="34667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b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Design/Implementation of Research Methods – Practical Experience</a:t>
            </a:r>
            <a:b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FEE044-13FE-8A20-882D-0F503EE4E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449" y="1476583"/>
            <a:ext cx="627297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participants are chosen from my module, with a total of 2 participants for the Interview.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INTERVIEW: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Formulated research theme questions for conducting interviews.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collection: This data has been collected by using of Microsoft Teams meeting. 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transcripts of the sessions have been applied to analyze data.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Interview Analysis methods used Qualitative data (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hematic Analysis)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225C2A-4218-1CA1-7795-53AFD3D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38664"/>
            <a:ext cx="3129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A2A53-331F-0429-BE73-4FF935E9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3" y="1135464"/>
            <a:ext cx="5004619" cy="5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F00-D687-DB6B-1C00-A0298EAF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" y="226143"/>
            <a:ext cx="11203860" cy="413172"/>
          </a:xfrm>
        </p:spPr>
        <p:txBody>
          <a:bodyPr>
            <a:noAutofit/>
          </a:bodyPr>
          <a:lstStyle/>
          <a:p>
            <a:pPr algn="l"/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24D1D-2AE2-4EEE-08ED-9CE7E1FD2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870" y="245807"/>
            <a:ext cx="11706450" cy="604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methodology I have used for an interview is qualitative analysis.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Conducted interviews and obtained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transcripted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via Meetings.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Uploaded the transcript data into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Nvivo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software to do thematic analysis.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Implemented nodes to encode the data.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Given the research question, I have processed the gathered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using coding techniques.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AF66AE7-A215-2C01-D704-C1AF4224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4264"/>
            <a:ext cx="6769360" cy="36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38FE4-EC34-6431-D5BC-B0A556A9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0" y="2481943"/>
            <a:ext cx="5117960" cy="38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9FAD-00FD-6A4C-484B-4994C4AD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324464"/>
            <a:ext cx="11729884" cy="484457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and Interpretation of Qualitative and Quantitative Data Analysis– Theoretical Understanding</a:t>
            </a: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B0A00-9FEA-DB60-5C24-3E6EEBB7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7" y="1199536"/>
            <a:ext cx="11260393" cy="50191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71B43-5DF8-C38B-B344-E940BF9953B0}"/>
              </a:ext>
            </a:extLst>
          </p:cNvPr>
          <p:cNvSpPr/>
          <p:nvPr/>
        </p:nvSpPr>
        <p:spPr>
          <a:xfrm>
            <a:off x="403122" y="1219202"/>
            <a:ext cx="5378245" cy="2694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    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QUALITATIVE  DATA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Encompasses non-numerical information, frequently in the form of text or visuals.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Employs techniques that include interviews, and open-ended surveys.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Seeks to thoroughly investigate the perspectives and encounters of participants.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written or visual data extensively to uncover common themes.</a:t>
            </a:r>
            <a:endParaRPr lang="en-I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Thematic Analysis using software such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NVivo</a:t>
            </a:r>
          </a:p>
          <a:p>
            <a:endParaRPr lang="en-IN" dirty="0"/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SEQUENTIAL DESIGN: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87836-4148-E91A-999C-821E1FC30F05}"/>
              </a:ext>
            </a:extLst>
          </p:cNvPr>
          <p:cNvSpPr/>
          <p:nvPr/>
        </p:nvSpPr>
        <p:spPr>
          <a:xfrm>
            <a:off x="5876003" y="1199536"/>
            <a:ext cx="5378244" cy="2713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QUANTITATIVE DATA ANALYSIS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quantitative information, typically gathered by created surveys.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statistical analysis of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includes closed-ended questions with set topics for answers.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statistics: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SPSS, SAS, Excel, and R are some examples.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 statistical tests to look for patterns and connections in the data.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7CFBB73-BC30-08C2-FF1D-2EED3B3D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584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F2277-DE6B-292F-68B3-4A5142822B3A}"/>
              </a:ext>
            </a:extLst>
          </p:cNvPr>
          <p:cNvSpPr/>
          <p:nvPr/>
        </p:nvSpPr>
        <p:spPr>
          <a:xfrm>
            <a:off x="334297" y="4748980"/>
            <a:ext cx="1907457" cy="1022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Quantitative data collection </a:t>
            </a:r>
          </a:p>
          <a:p>
            <a:pPr algn="ctr"/>
            <a:r>
              <a:rPr lang="en-IN" dirty="0"/>
              <a:t>and Analysis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3E40B0-00FA-9033-4165-E3359E97383B}"/>
              </a:ext>
            </a:extLst>
          </p:cNvPr>
          <p:cNvSpPr/>
          <p:nvPr/>
        </p:nvSpPr>
        <p:spPr>
          <a:xfrm>
            <a:off x="3396149" y="4643284"/>
            <a:ext cx="1537707" cy="1165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Follow up with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950B73-CF54-612F-9237-27F0FEFE49A2}"/>
              </a:ext>
            </a:extLst>
          </p:cNvPr>
          <p:cNvSpPr/>
          <p:nvPr/>
        </p:nvSpPr>
        <p:spPr>
          <a:xfrm>
            <a:off x="5979243" y="4748980"/>
            <a:ext cx="2104956" cy="978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Qualitative data collection </a:t>
            </a:r>
          </a:p>
          <a:p>
            <a:pPr algn="ctr"/>
            <a:r>
              <a:rPr lang="en-IN" dirty="0"/>
              <a:t>and Analysis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75C16B-76E0-792B-4834-9CC6DCE71D6E}"/>
              </a:ext>
            </a:extLst>
          </p:cNvPr>
          <p:cNvSpPr/>
          <p:nvPr/>
        </p:nvSpPr>
        <p:spPr>
          <a:xfrm>
            <a:off x="9026014" y="4557251"/>
            <a:ext cx="2389238" cy="11356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Interpretation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AE824E8-9F6F-FDB7-618A-8914F6BDACDB}"/>
              </a:ext>
            </a:extLst>
          </p:cNvPr>
          <p:cNvSpPr/>
          <p:nvPr/>
        </p:nvSpPr>
        <p:spPr>
          <a:xfrm>
            <a:off x="2454333" y="5112774"/>
            <a:ext cx="780480" cy="373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24E75CA-4E67-AB17-945A-773ADA9BD832}"/>
              </a:ext>
            </a:extLst>
          </p:cNvPr>
          <p:cNvSpPr/>
          <p:nvPr/>
        </p:nvSpPr>
        <p:spPr>
          <a:xfrm>
            <a:off x="5137687" y="5125064"/>
            <a:ext cx="780480" cy="373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ADC005-B184-1DC2-93E0-E3EC20319B08}"/>
              </a:ext>
            </a:extLst>
          </p:cNvPr>
          <p:cNvSpPr/>
          <p:nvPr/>
        </p:nvSpPr>
        <p:spPr>
          <a:xfrm>
            <a:off x="8145273" y="5112774"/>
            <a:ext cx="780480" cy="373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0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D633-4665-85B5-E561-420E82CD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80388"/>
            <a:ext cx="11054023" cy="701274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and Interpretation of Qualitative and Quantitative Data Analysis– PRACTICAL Understanding</a:t>
            </a: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1C03BD-FA53-9726-CD04-FA6CD40CA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402" y="781661"/>
            <a:ext cx="113401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to graphically represent the key topics and commonly utilized words in the analyzed content.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are ranked according to the frequency of their occurrence, with words that are bigger representing higher frequency.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 write-up has been completed.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DEA1D-F2EC-C9A3-28B6-4AD90E5D6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2329558"/>
            <a:ext cx="4611668" cy="4317426"/>
          </a:xfrm>
          <a:prstGeom prst="rect">
            <a:avLst/>
          </a:prstGeom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ECF6D37-BC7D-A61C-B0DE-DA0C2C2F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35" y="2753247"/>
            <a:ext cx="6054726" cy="33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137A1-7ACF-8418-243E-4D09B278BA89}"/>
              </a:ext>
            </a:extLst>
          </p:cNvPr>
          <p:cNvSpPr txBox="1"/>
          <p:nvPr/>
        </p:nvSpPr>
        <p:spPr>
          <a:xfrm>
            <a:off x="7486022" y="2150347"/>
            <a:ext cx="206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10218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6CE-A4A8-8FB0-D9E8-0EA41D72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502419"/>
            <a:ext cx="11224846" cy="763674"/>
          </a:xfrm>
        </p:spPr>
        <p:txBody>
          <a:bodyPr>
            <a:normAutofit fontScale="90000"/>
          </a:bodyPr>
          <a:lstStyle/>
          <a:p>
            <a:pPr algn="l"/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13A-9845-5B44-2B06-F44481ED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20" y="211015"/>
            <a:ext cx="6571621" cy="4963886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articipants are chosen from my module, with a total of 6 participants for the Survey.</a:t>
            </a:r>
            <a:endParaRPr lang="en-US" altLang="en-US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Survey form has been created using Microsoft Forms.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Shared forms for surveys with the participants via email or the Teams platform.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Responses were collected.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survey analysis- quantitative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analysis presents the frequency distribution of responses, revealing that 4 respondents always interact with IT systems or online resources, 1 respondent does so frequently, and 1 respondent does so sometimes.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of gender analysis was made there are 4 Males and 2 Female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CA593-88AE-D00B-AC83-6689FF25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30" y="104763"/>
            <a:ext cx="4653204" cy="2980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15807-7BFE-AB17-A582-72C47B6C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95" y="3376248"/>
            <a:ext cx="4983736" cy="3095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64DD06-95CF-F436-987F-566A162B8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30" y="4822427"/>
            <a:ext cx="2291938" cy="12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69F6-99F1-AAB9-3796-CB1D2A3D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201665"/>
            <a:ext cx="11145715" cy="572058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bg1"/>
                </a:solidFill>
              </a:rPr>
              <a:t>Analysis for open dataset</a:t>
            </a:r>
            <a:r>
              <a:rPr lang="en-IN" sz="2000" dirty="0">
                <a:solidFill>
                  <a:schemeClr val="bg1"/>
                </a:solidFill>
              </a:rPr>
              <a:t>: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AF6D-D7D1-1758-EF03-04B5F2F4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984738"/>
            <a:ext cx="6598417" cy="523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the open dataset:</a:t>
            </a:r>
            <a:endParaRPr lang="en-IN" sz="1800" b="0" i="0" u="sng" dirty="0">
              <a:solidFill>
                <a:srgbClr val="35FA7F"/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sz="1800" b="0" i="0" u="sng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https://figshare.com/articles/dataset/OULAD_Open_University_Learning_Analytics_Dataset/5081998/1</a:t>
            </a:r>
            <a:endParaRPr lang="en-IN" sz="1800" b="0" i="0" u="sng" dirty="0">
              <a:solidFill>
                <a:schemeClr val="bg1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dataset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preprocessing the data</a:t>
            </a:r>
            <a:endParaRPr lang="en-IN" sz="1800" dirty="0">
              <a:solidFill>
                <a:schemeClr val="bg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figure, the X-axis has a region and the Y-axis is the count of the students,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who has the most common highest education level by Region.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Eastern Anglian Region, the predominant highest level of education is "Lower Than A The level," with a total of 1466 students. 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in Ireland, the most common highest degree of education is "A Levels or Equivalent," with a total of 481 students. 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81C286-0B34-79D5-9A09-42005B46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67" y="773722"/>
            <a:ext cx="4978644" cy="2655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A8CAE8-3401-2312-1184-7C899E49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82" y="3576516"/>
            <a:ext cx="4878162" cy="3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86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3746</TotalTime>
  <Words>1042</Words>
  <Application>Microsoft Office PowerPoint</Application>
  <PresentationFormat>Widescreen</PresentationFormat>
  <Paragraphs>184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Open Sans</vt:lpstr>
      <vt:lpstr>Times New Roman</vt:lpstr>
      <vt:lpstr>Verdana</vt:lpstr>
      <vt:lpstr>Wingdings</vt:lpstr>
      <vt:lpstr>Vapor Trail</vt:lpstr>
      <vt:lpstr>  Research methods and project management  individual oral presentation  research theme: IT System acceptance in UK universities. </vt:lpstr>
      <vt:lpstr>Design/Implementation - theoretical understanding</vt:lpstr>
      <vt:lpstr>PowerPoint Presentation</vt:lpstr>
      <vt:lpstr>  Design/Implementation of Research Methods – Practical Experience </vt:lpstr>
      <vt:lpstr>PowerPoint Presentation</vt:lpstr>
      <vt:lpstr>Application and Interpretation of Qualitative and Quantitative Data Analysis– Theoretical Understanding</vt:lpstr>
      <vt:lpstr>Application and Interpretation of Qualitative and Quantitative Data Analysis– PRACTICAL Understanding</vt:lpstr>
      <vt:lpstr>            </vt:lpstr>
      <vt:lpstr>Analysis for open dataset:    </vt:lpstr>
      <vt:lpstr>Scotland has the largest number of students, with a total of 3446 students. From the analysis, The number of Male students results are higher compared to females. </vt:lpstr>
      <vt:lpstr>PowerPoint Presentation</vt:lpstr>
      <vt:lpstr>REFLECTION/ EVALUATION OF YOUR RESEARCH EXPERIENCE AND JOURNEY THROUGH THE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and project management  individual oral presentation  research theme: IT System acceptance in UK universities.</dc:title>
  <dc:creator>kaviya senthilkumar</dc:creator>
  <cp:lastModifiedBy>kaviya senthilkumar</cp:lastModifiedBy>
  <cp:revision>2</cp:revision>
  <dcterms:created xsi:type="dcterms:W3CDTF">2024-05-07T10:56:40Z</dcterms:created>
  <dcterms:modified xsi:type="dcterms:W3CDTF">2025-01-29T07:04:24Z</dcterms:modified>
</cp:coreProperties>
</file>