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Relationship Id="rId21" Type="http://schemas.openxmlformats.org/officeDocument/2006/relationships/font" Target="fonts/font9.fntdata"/><Relationship Id="rId22" Type="http://schemas.openxmlformats.org/officeDocument/2006/relationships/font" Target="fonts/font10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5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5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0;g56c36a632d1d5dcf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7" name="Google Shape;111;g56c36a632d1d5dcf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62;g56c36a632d1d5dcf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63;g56c36a632d1d5dcf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68;g56c36a632d1d5dcf_2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69;g56c36a632d1d5dcf_2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74;g56c36a632d1d5dcf_2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75;g56c36a632d1d5dcf_2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0;g56c36a632d1d5dcf_2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81;g56c36a632d1d5dcf_2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86;g56c36a632d1d5dcf_2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87;g56c36a632d1d5dcf_2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92;g56c36a632d1d5dcf_2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5" name="Google Shape;93;g56c36a632d1d5dcf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98;g56c36a632d1d5dcf_2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99;g56c36a632d1d5dcf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04;g56c36a632d1d5dcf_2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105;g56c36a632d1d5dcf_2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</p:bgPr>
    </p:bg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>
            <a:off x="4286250" y="0"/>
            <a:ext cx="72300" cy="51435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11;p2"/>
          <p:cNvSpPr/>
          <p:nvPr/>
        </p:nvSpPr>
        <p:spPr>
          <a:xfrm>
            <a:off x="4358475" y="0"/>
            <a:ext cx="38532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/>
          <a:solidFill>
            <a:srgbClr val="FFFFFF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582" name="Google Shape;13;p2"/>
          <p:cNvSpPr txBox="1"/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/>
          <a:solidFill>
            <a:schemeClr val="dk2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83" name="Google Shape;14;p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0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9;p11"/>
          <p:cNvSpPr txBox="1"/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1048638" name="Google Shape;50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1048639" name="Google Shape;51;p1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57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53;p12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</p:bgPr>
    </p:bg>
    <p:spTree>
      <p:nvGrpSpPr>
        <p:cNvPr id="58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3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/>
          <a:solidFill>
            <a:srgbClr val="FFFFFF"/>
          </a:solidFill>
        </p:spPr>
        <p:txBody>
          <a:bodyPr anchor="ctr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634" name="Google Shape;18;p3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8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590" name="Google Shape;21;p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591" name="Google Shape;22;p4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641" name="Google Shape;25;p5"/>
          <p:cNvSpPr txBox="1"/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2" name="Google Shape;26;p5"/>
          <p:cNvSpPr txBox="1"/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43" name="Google Shape;27;p5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2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645" name="Google Shape;30;p6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6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9" name="Google Shape;33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30" name="Google Shape;34;p7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</p:bgPr>
    </p:bg>
    <p:spTree>
      <p:nvGrpSpPr>
        <p:cNvPr id="63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647" name="Google Shape;37;p8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4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39;p9"/>
          <p:cNvSpPr/>
          <p:nvPr/>
        </p:nvSpPr>
        <p:spPr>
          <a:xfrm>
            <a:off x="4572000" y="-75"/>
            <a:ext cx="4572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28" name="Google Shape;40;p9"/>
          <p:cNvCxnSpPr>
            <a:cxnSpLocks/>
          </p:cNvCxnSpPr>
          <p:nvPr/>
        </p:nvCxnSpPr>
        <p:spPr>
          <a:xfrm>
            <a:off x="5029675" y="4495500"/>
            <a:ext cx="468300" cy="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649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50" name="Google Shape;42;p9"/>
          <p:cNvSpPr txBox="1"/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51" name="Google Shape;43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048652" name="Google Shape;44;p9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46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1048636" name="Google Shape;47;p10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</a:t>
            </a:r>
            <a:r>
              <a:rPr lang="en-GB"/>
              <a:t>DATA ANALYSIS BY USING EXCEL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5" name="Google Shape;59;p13"/>
          <p:cNvSpPr txBox="1"/>
          <p:nvPr>
            <p:ph type="subTitle" idx="1"/>
          </p:nvPr>
        </p:nvSpPr>
        <p:spPr>
          <a:xfrm>
            <a:off x="344250" y="3348650"/>
            <a:ext cx="4910100" cy="779700"/>
          </a:xfrm>
          <a:prstGeom prst="rect"/>
          <a:solidFill>
            <a:schemeClr val="lt1"/>
          </a:solidFill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m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:</a:t>
            </a:r>
            <a:r>
              <a:rPr b="1" lang="en-US">
                <a:solidFill>
                  <a:schemeClr val="dk2"/>
                </a:solidFill>
              </a:rPr>
              <a:t>K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v</a:t>
            </a:r>
            <a:r>
              <a:rPr b="1" lang="en-US">
                <a:solidFill>
                  <a:schemeClr val="dk2"/>
                </a:solidFill>
              </a:rPr>
              <a:t>i</a:t>
            </a:r>
            <a:r>
              <a:rPr b="1" lang="en-US">
                <a:solidFill>
                  <a:schemeClr val="dk2"/>
                </a:solidFill>
              </a:rPr>
              <a:t>y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v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g</a:t>
            </a:r>
            <a:r>
              <a:rPr b="1" lang="en-US">
                <a:solidFill>
                  <a:schemeClr val="dk2"/>
                </a:solidFill>
              </a:rPr>
              <a:t>i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o</a:t>
            </a:r>
            <a:r>
              <a:rPr b="1" lang="en-US">
                <a:solidFill>
                  <a:schemeClr val="dk2"/>
                </a:solidFill>
              </a:rPr>
              <a:t>: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lang="en-US">
                <a:solidFill>
                  <a:schemeClr val="dk2"/>
                </a:solidFill>
              </a:rPr>
              <a:t>u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m</a:t>
            </a:r>
            <a:r>
              <a:rPr b="1" lang="en-US">
                <a:solidFill>
                  <a:schemeClr val="dk2"/>
                </a:solidFill>
              </a:rPr>
              <a:t>1</a:t>
            </a:r>
            <a:r>
              <a:rPr b="1" lang="en-US">
                <a:solidFill>
                  <a:schemeClr val="dk2"/>
                </a:solidFill>
              </a:rPr>
              <a:t>6</a:t>
            </a:r>
            <a:r>
              <a:rPr b="1" lang="en-US">
                <a:solidFill>
                  <a:schemeClr val="dk2"/>
                </a:solidFill>
              </a:rPr>
              <a:t>8</a:t>
            </a:r>
            <a:r>
              <a:rPr b="1" lang="en-US">
                <a:solidFill>
                  <a:schemeClr val="dk2"/>
                </a:solidFill>
              </a:rPr>
              <a:t>3</a:t>
            </a:r>
            <a:r>
              <a:rPr b="1" lang="en-US">
                <a:solidFill>
                  <a:schemeClr val="dk2"/>
                </a:solidFill>
              </a:rPr>
              <a:t>3</a:t>
            </a:r>
            <a:r>
              <a:rPr b="1" lang="en-US">
                <a:solidFill>
                  <a:schemeClr val="dk2"/>
                </a:solidFill>
              </a:rPr>
              <a:t>1</a:t>
            </a:r>
            <a:r>
              <a:rPr b="1" lang="en-US">
                <a:solidFill>
                  <a:schemeClr val="dk2"/>
                </a:solidFill>
              </a:rPr>
              <a:t>2</a:t>
            </a:r>
            <a:r>
              <a:rPr b="1" lang="en-US">
                <a:solidFill>
                  <a:schemeClr val="dk2"/>
                </a:solidFill>
              </a:rPr>
              <a:t>2</a:t>
            </a:r>
            <a:r>
              <a:rPr b="1" lang="en-US">
                <a:solidFill>
                  <a:schemeClr val="dk2"/>
                </a:solidFill>
              </a:rPr>
              <a:t>1</a:t>
            </a:r>
            <a:r>
              <a:rPr b="1" lang="en-US">
                <a:solidFill>
                  <a:schemeClr val="dk2"/>
                </a:solidFill>
              </a:rPr>
              <a:t>8</a:t>
            </a:r>
            <a:r>
              <a:rPr b="1" lang="en-US">
                <a:solidFill>
                  <a:schemeClr val="dk2"/>
                </a:solidFill>
              </a:rPr>
              <a:t>2</a:t>
            </a:r>
            <a:r>
              <a:rPr b="1" lang="en-US">
                <a:solidFill>
                  <a:schemeClr val="dk2"/>
                </a:solidFill>
              </a:rPr>
              <a:t>7</a:t>
            </a:r>
            <a:r>
              <a:rPr b="1" lang="en-US">
                <a:solidFill>
                  <a:schemeClr val="dk2"/>
                </a:solidFill>
              </a:rPr>
              <a:t>0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D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p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tment</a:t>
            </a:r>
            <a:r>
              <a:rPr b="1" lang="en-US">
                <a:solidFill>
                  <a:schemeClr val="dk2"/>
                </a:solidFill>
              </a:rPr>
              <a:t>:</a:t>
            </a:r>
            <a:r>
              <a:rPr b="1" lang="en-US">
                <a:solidFill>
                  <a:schemeClr val="dk2"/>
                </a:solidFill>
              </a:rPr>
              <a:t>B</a:t>
            </a:r>
            <a:r>
              <a:rPr b="1" lang="en-US">
                <a:solidFill>
                  <a:schemeClr val="dk2"/>
                </a:solidFill>
              </a:rPr>
              <a:t>.</a:t>
            </a: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o</a:t>
            </a:r>
            <a:r>
              <a:rPr b="1" lang="en-US">
                <a:solidFill>
                  <a:schemeClr val="dk2"/>
                </a:solidFill>
              </a:rPr>
              <a:t>m</a:t>
            </a:r>
            <a:r>
              <a:rPr b="1" lang="en-US">
                <a:solidFill>
                  <a:schemeClr val="dk2"/>
                </a:solidFill>
              </a:rPr>
              <a:t>(</a:t>
            </a:r>
            <a:r>
              <a:rPr b="1" lang="en-US">
                <a:solidFill>
                  <a:schemeClr val="dk2"/>
                </a:solidFill>
              </a:rPr>
              <a:t>G</a:t>
            </a:r>
            <a:r>
              <a:rPr b="1" lang="en-US">
                <a:solidFill>
                  <a:schemeClr val="dk2"/>
                </a:solidFill>
              </a:rPr>
              <a:t>)</a:t>
            </a:r>
            <a:r>
              <a:rPr b="1" lang="en-US">
                <a:solidFill>
                  <a:schemeClr val="dk2"/>
                </a:solidFill>
              </a:rPr>
              <a:t> commerce</a:t>
            </a:r>
            <a:endParaRPr b="1">
              <a:solidFill>
                <a:schemeClr val="dk2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o</a:t>
            </a:r>
            <a:r>
              <a:rPr b="1" lang="en-US">
                <a:solidFill>
                  <a:schemeClr val="dk2"/>
                </a:solidFill>
              </a:rPr>
              <a:t>l</a:t>
            </a:r>
            <a:r>
              <a:rPr b="1" lang="en-US">
                <a:solidFill>
                  <a:schemeClr val="dk2"/>
                </a:solidFill>
              </a:rPr>
              <a:t>l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g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;</a:t>
            </a:r>
            <a:r>
              <a:rPr b="1" lang="en-US">
                <a:solidFill>
                  <a:schemeClr val="dk2"/>
                </a:solidFill>
              </a:rPr>
              <a:t>G</a:t>
            </a:r>
            <a:r>
              <a:rPr b="1" lang="en-US">
                <a:solidFill>
                  <a:schemeClr val="dk2"/>
                </a:solidFill>
              </a:rPr>
              <a:t>o</a:t>
            </a:r>
            <a:r>
              <a:rPr b="1" lang="en-US">
                <a:solidFill>
                  <a:schemeClr val="dk2"/>
                </a:solidFill>
              </a:rPr>
              <a:t>v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m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t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d</a:t>
            </a:r>
            <a:r>
              <a:rPr b="1" lang="en-US">
                <a:solidFill>
                  <a:schemeClr val="dk2"/>
                </a:solidFill>
              </a:rPr>
              <a:t> </a:t>
            </a:r>
            <a:r>
              <a:rPr b="1" lang="en-US">
                <a:solidFill>
                  <a:schemeClr val="dk2"/>
                </a:solidFill>
              </a:rPr>
              <a:t>s</a:t>
            </a: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i</a:t>
            </a:r>
            <a:r>
              <a:rPr b="1" lang="en-US">
                <a:solidFill>
                  <a:schemeClr val="dk2"/>
                </a:solidFill>
              </a:rPr>
              <a:t>ence </a:t>
            </a:r>
            <a:r>
              <a:rPr b="1" lang="en-US">
                <a:solidFill>
                  <a:schemeClr val="dk2"/>
                </a:solidFill>
              </a:rPr>
              <a:t>college 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.</a:t>
            </a:r>
            <a:r>
              <a:rPr b="1" lang="en-US">
                <a:solidFill>
                  <a:schemeClr val="dk2"/>
                </a:solidFill>
              </a:rPr>
              <a:t>K</a:t>
            </a:r>
            <a:r>
              <a:rPr b="1" lang="en-US">
                <a:solidFill>
                  <a:schemeClr val="dk2"/>
                </a:solidFill>
              </a:rPr>
              <a:t>.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g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,</a:t>
            </a:r>
            <a:r>
              <a:rPr b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h</a:t>
            </a:r>
            <a:r>
              <a:rPr b="1" lang="en-US">
                <a:solidFill>
                  <a:schemeClr val="dk2"/>
                </a:solidFill>
              </a:rPr>
              <a:t>e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a</a:t>
            </a:r>
            <a:r>
              <a:rPr b="1" lang="en-US">
                <a:solidFill>
                  <a:schemeClr val="dk2"/>
                </a:solidFill>
              </a:rPr>
              <a:t>i</a:t>
            </a:r>
            <a:r>
              <a:rPr b="1" lang="en-US">
                <a:solidFill>
                  <a:schemeClr val="dk2"/>
                </a:solidFill>
              </a:rPr>
              <a:t>-</a:t>
            </a:r>
            <a:r>
              <a:rPr b="1" lang="en-US">
                <a:solidFill>
                  <a:schemeClr val="dk2"/>
                </a:solidFill>
              </a:rPr>
              <a:t>8</a:t>
            </a:r>
            <a:r>
              <a:rPr b="1" lang="en-US">
                <a:solidFill>
                  <a:schemeClr val="dk2"/>
                </a:solidFill>
              </a:rPr>
              <a:t>1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48586" name="Google Shape;60;p13"/>
          <p:cNvSpPr txBox="1"/>
          <p:nvPr/>
        </p:nvSpPr>
        <p:spPr>
          <a:xfrm>
            <a:off x="4577" y="2043212"/>
            <a:ext cx="9144000" cy="360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</a:p>
        </p:txBody>
      </p:sp>
      <p:sp>
        <p:nvSpPr>
          <p:cNvPr id="1048625" name="Google Shape;114;p22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 RECAP OF THE IMPORTANCE  OF DATA ANALIYSIS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FINAL THOUGHTS 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*   ENCOURAGE CONTINUING TO EXPLORE EXCEL’S POWERFUL 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65;p14"/>
          <p:cNvSpPr txBox="1"/>
          <p:nvPr>
            <p:ph type="title"/>
          </p:nvPr>
        </p:nvSpPr>
        <p:spPr>
          <a:xfrm>
            <a:off x="311700" y="445025"/>
            <a:ext cx="8520600" cy="10353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</a:t>
            </a:r>
          </a:p>
        </p:txBody>
      </p:sp>
      <p:sp>
        <p:nvSpPr>
          <p:cNvPr id="1048593" name="Google Shape;66;p14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EMPLOYEE DATA ANALIYES USING BY EXCEL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sp>
        <p:nvSpPr>
          <p:cNvPr id="1048597" name="Google Shape;72;p15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IMPORTANCE OF DATA ANALIYES IN DECISION MAKING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EXCEL</a:t>
            </a:r>
            <a:r>
              <a:rPr lang="en-GB"/>
              <a:t>’S ROLE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*WIDELY  USED TOOL FOR DATA MANIPULATION AND ANALIYES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EXCEL FOR DATA ANALIYES</a:t>
            </a:r>
          </a:p>
        </p:txBody>
      </p:sp>
      <p:sp>
        <p:nvSpPr>
          <p:cNvPr id="1048601" name="Google Shape;78;p16"/>
          <p:cNvSpPr txBox="1"/>
          <p:nvPr>
            <p:ph type="body" idx="1"/>
          </p:nvPr>
        </p:nvSpPr>
        <p:spPr>
          <a:xfrm>
            <a:off x="623402" y="1253867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SUM, AVERAGE, COUNT,IF,VLOOKUP, ETC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VISUALIZATION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 CHARTS,GRAPHS AND POVIT TABLES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TOOLS :</a:t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* SORTING, FILTERING AND DATA VALITAION</a:t>
            </a:r>
          </a:p>
          <a:p>
            <a:pPr algn="l"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</a:t>
            </a:r>
          </a:p>
        </p:txBody>
      </p:sp>
      <p:sp>
        <p:nvSpPr>
          <p:cNvPr id="1048605" name="Google Shape;84;p17"/>
          <p:cNvSpPr txBox="1"/>
          <p:nvPr>
            <p:ph type="body" idx="1"/>
          </p:nvPr>
        </p:nvSpPr>
        <p:spPr>
          <a:xfrm>
            <a:off x="311700" y="1381250"/>
            <a:ext cx="88323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 ENSURING DATA QUALITY BEFORE ANALIYES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TECHNIQUES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REMOVING DUPLICATES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HANDLING MISSING VALUES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* TEXT FUNCTIONS  ( TRIM, UPPER, LOWER )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ANALYZING DATA WITH FORMULAS</a:t>
            </a:r>
          </a:p>
        </p:txBody>
      </p:sp>
      <p:sp>
        <p:nvSpPr>
          <p:cNvPr id="1048609" name="Google Shape;90;p18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ANALIYES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* DESCRIPTIVE STATISTICS  (MEAN, MODE, MEDIAN )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CONDITIONAL CALCULATION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ADVANCED FUNCTIONS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NESTED FORUMLAS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* ARRAY  FUNTIONS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DATA</a:t>
            </a:r>
          </a:p>
        </p:txBody>
      </p:sp>
      <p:sp>
        <p:nvSpPr>
          <p:cNvPr id="1048613" name="Google Shape;96;p19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VISUALS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BAR CHART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* PIE CHART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* LINE GRAPHS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PIVOT TABLES :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*  SUMMARIZE LARGE DATA SETS EFFECTIVELY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EXAMPLE </a:t>
            </a:r>
          </a:p>
        </p:txBody>
      </p:sp>
      <p:sp>
        <p:nvSpPr>
          <p:cNvPr id="1048617" name="Google Shape;102;p20"/>
          <p:cNvSpPr txBox="1"/>
          <p:nvPr>
            <p:ph type="body" idx="1"/>
          </p:nvPr>
        </p:nvSpPr>
        <p:spPr>
          <a:xfrm>
            <a:off x="311700" y="1321768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SCENARIO :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ANALYZING SALES DATA FOR TRENDS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DEMONSTRATION 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* SHOW HOW TO APPLY  EXCEL TOOLS ON SAMPLE DATA SET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</a:t>
            </a:r>
            <a:r>
              <a:rPr lang="en-GB"/>
              <a:t>FOR DATA ANALYSIS </a:t>
            </a:r>
          </a:p>
        </p:txBody>
      </p:sp>
      <p:sp>
        <p:nvSpPr>
          <p:cNvPr id="1048621" name="Google Shape;108;p21"/>
          <p:cNvSpPr txBox="1"/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: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ORGANIZE DATA IN TABLES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KEEP RAW DATA INTACT AND CREATE SEPARATE ANALIYSIS SHEET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* DOCUMENTS YOUR PROCESS FOR REPRODUCIBILITY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CPH2083</dc:creator>
  <dcterms:created xsi:type="dcterms:W3CDTF">2024-09-11T06:01:07Z</dcterms:created>
  <dcterms:modified xsi:type="dcterms:W3CDTF">2024-09-11T06:01:07Z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770bfdcf4d5e4d598bcdbe590f4c8ee0</vt:lpwstr>
  </property>
</Properties>
</file>