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66" r:id="rId3"/>
    <p:sldId id="267" r:id="rId4"/>
    <p:sldId id="268" r:id="rId5"/>
    <p:sldId id="269" r:id="rId6"/>
    <p:sldId id="270" r:id="rId7"/>
    <p:sldId id="271" r:id="rId8"/>
    <p:sldId id="272" r:id="rId9"/>
    <p:sldId id="273" r:id="rId10"/>
    <p:sldId id="274" r:id="rId11"/>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25" d="100"/>
          <a:sy n="25" d="100"/>
        </p:scale>
        <p:origin x="2220" y="6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8"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6"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5"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6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6" name=""/>
        <p:cNvGrpSpPr/>
        <p:nvPr/>
      </p:nvGrpSpPr>
      <p:grpSpPr>
        <a:xfrm>
          <a:off x="0" y="0"/>
          <a:ext cx="0" cy="0"/>
          <a:chOff x="0" y="0"/>
          <a:chExt cx="0" cy="0"/>
        </a:xfrm>
      </p:grpSpPr>
      <p:sp>
        <p:nvSpPr>
          <p:cNvPr id="104869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69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0"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hyperlink" Target="https://www.listendata.com/2019/07/KS-Statistics-Python.html" TargetMode="External"/><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grpSp>
        <p:nvGrpSpPr>
          <p:cNvPr id="18"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3343149" y="2067305"/>
            <a:ext cx="6715251" cy="981711"/>
          </a:xfrm>
          <a:prstGeom prst="rect"/>
        </p:spPr>
        <p:txBody>
          <a:bodyPr bIns="0" lIns="0" rIns="0" rtlCol="0" tIns="16510" vert="horz" wrap="square">
            <a:spAutoFit/>
          </a:bodyPr>
          <a:p>
            <a:pPr marL="3213735">
              <a:lnSpc>
                <a:spcPct val="100000"/>
              </a:lnSpc>
              <a:spcBef>
                <a:spcPts val="130"/>
              </a:spcBef>
            </a:pPr>
            <a:r>
              <a:rPr altLang="en-GB" dirty="0" lang="en-US" spc="15"/>
              <a:t> </a:t>
            </a:r>
            <a:r>
              <a:rPr altLang="en-GB" dirty="0" lang="en-US" spc="15"/>
              <a:t> </a:t>
            </a:r>
            <a:r>
              <a:rPr altLang="en-GB" dirty="0" lang="en-US" spc="15"/>
              <a:t> </a:t>
            </a:r>
            <a:r>
              <a:rPr altLang="en-GB" dirty="0" lang="en-US" spc="15"/>
              <a:t> </a:t>
            </a:r>
            <a:r>
              <a:rPr altLang="en-GB" dirty="0" lang="en-US" spc="15"/>
              <a:t> </a:t>
            </a:r>
            <a:r>
              <a:rPr altLang="en-GB" dirty="0" lang="en-US" spc="15"/>
              <a:t> </a:t>
            </a:r>
            <a:r>
              <a:rPr altLang="en-GB" dirty="0" lang="en-US" spc="15"/>
              <a:t>K</a:t>
            </a:r>
            <a:r>
              <a:rPr altLang="en-GB" dirty="0" lang="en-US" spc="15"/>
              <a:t>a</a:t>
            </a:r>
            <a:r>
              <a:rPr altLang="en-GB" dirty="0" lang="en-US" spc="15"/>
              <a:t>v</a:t>
            </a:r>
            <a:r>
              <a:rPr altLang="en-GB" dirty="0" lang="en-US" spc="15"/>
              <a:t>i</a:t>
            </a:r>
            <a:r>
              <a:rPr altLang="en-GB" dirty="0" lang="en-US" spc="15"/>
              <a:t>y</a:t>
            </a:r>
            <a:r>
              <a:rPr altLang="en-GB" dirty="0" lang="en-US" spc="15"/>
              <a:t>a</a:t>
            </a:r>
            <a:r>
              <a:rPr altLang="en-GB" dirty="0" lang="en-US" spc="15"/>
              <a:t> </a:t>
            </a:r>
            <a:r>
              <a:rPr altLang="en-GB" dirty="0" lang="en-US" spc="15"/>
              <a:t>J</a:t>
            </a:r>
            <a:r>
              <a:rPr altLang="en-GB" dirty="0" lang="en-US" spc="15"/>
              <a:t> </a:t>
            </a:r>
            <a:br>
              <a:rPr dirty="0" lang="en-IN" spc="15"/>
            </a:br>
            <a:r>
              <a:rPr dirty="0" lang="en-IN" spc="15"/>
              <a:t>1127212140</a:t>
            </a:r>
            <a:r>
              <a:rPr altLang="en-GB" dirty="0" lang="en-US" spc="15"/>
              <a:t>0</a:t>
            </a:r>
            <a:r>
              <a:rPr altLang="en-GB" dirty="0" lang="en-US" spc="15"/>
              <a:t>8</a:t>
            </a:r>
            <a:endParaRPr dirty="0" spc="15"/>
          </a:p>
        </p:txBody>
      </p:sp>
      <p:sp>
        <p:nvSpPr>
          <p:cNvPr id="1048601" name="object 8"/>
          <p:cNvSpPr txBox="1"/>
          <p:nvPr/>
        </p:nvSpPr>
        <p:spPr>
          <a:xfrm>
            <a:off x="6629400" y="4272536"/>
            <a:ext cx="2125980" cy="382156"/>
          </a:xfrm>
          <a:prstGeom prst="rect"/>
        </p:spPr>
        <p:txBody>
          <a:bodyPr bIns="0" lIns="0" rIns="0" rtlCol="0" tIns="12700" vert="horz" wrap="square">
            <a:spAutoFit/>
          </a:bodyPr>
          <a:p>
            <a:pPr marL="12700">
              <a:lnSpc>
                <a:spcPct val="100000"/>
              </a:lnSpc>
              <a:spcBef>
                <a:spcPts val="100"/>
              </a:spcBef>
            </a:pPr>
            <a:r>
              <a:rPr b="1" dirty="0" sz="2400" lang="en-IN" spc="10">
                <a:solidFill>
                  <a:srgbClr val="2D936B"/>
                </a:solidFill>
                <a:latin typeface="Trebuchet MS"/>
                <a:cs typeface="Trebuchet MS"/>
              </a:rPr>
              <a:t>Final Project</a:t>
            </a:r>
            <a:endParaRPr dirty="0" sz="2400">
              <a:latin typeface="Trebuchet MS"/>
              <a:cs typeface="Trebuchet MS"/>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0" name=""/>
        <p:cNvGrpSpPr/>
        <p:nvPr/>
      </p:nvGrpSpPr>
      <p:grpSpPr>
        <a:xfrm>
          <a:off x="0" y="0"/>
          <a:ext cx="0" cy="0"/>
          <a:chOff x="0" y="0"/>
          <a:chExt cx="0" cy="0"/>
        </a:xfrm>
      </p:grpSpPr>
      <p:grpSp>
        <p:nvGrpSpPr>
          <p:cNvPr id="21" name="object 3"/>
          <p:cNvGrpSpPr/>
          <p:nvPr/>
        </p:nvGrpSpPr>
        <p:grpSpPr>
          <a:xfrm>
            <a:off x="7443849"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17"/>
          <p:cNvSpPr txBox="1">
            <a:spLocks noGrp="1"/>
          </p:cNvSpPr>
          <p:nvPr>
            <p:ph type="title"/>
          </p:nvPr>
        </p:nvSpPr>
        <p:spPr>
          <a:xfrm>
            <a:off x="404813" y="415265"/>
            <a:ext cx="5127625" cy="1819910"/>
          </a:xfrm>
          <a:prstGeom prst="rect"/>
        </p:spPr>
        <p:txBody>
          <a:bodyPr bIns="0" lIns="0" rIns="0" rtlCol="0" tIns="16510" vert="horz" wrap="square">
            <a:spAutoFit/>
          </a:bodyPr>
          <a:p>
            <a:pPr marL="12700">
              <a:lnSpc>
                <a:spcPct val="100000"/>
              </a:lnSpc>
              <a:spcBef>
                <a:spcPts val="130"/>
              </a:spcBef>
            </a:pPr>
            <a:r>
              <a:rPr dirty="0" sz="6000" lang="en-IN"/>
              <a:t>Hotel Booking analysis </a:t>
            </a:r>
            <a:endParaRPr dirty="0" sz="6000"/>
          </a:p>
        </p:txBody>
      </p:sp>
      <p:grpSp>
        <p:nvGrpSpPr>
          <p:cNvPr id="2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2"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55" name="Picture 22"/>
          <p:cNvPicPr>
            <a:picLocks noChangeAspect="1"/>
          </p:cNvPicPr>
          <p:nvPr/>
        </p:nvPicPr>
        <p:blipFill>
          <a:blip xmlns:r="http://schemas.openxmlformats.org/officeDocument/2006/relationships" r:embed="rId3"/>
          <a:stretch>
            <a:fillRect/>
          </a:stretch>
        </p:blipFill>
        <p:spPr>
          <a:xfrm>
            <a:off x="3571844" y="2815698"/>
            <a:ext cx="4143375" cy="305752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2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24" name="object 3"/>
          <p:cNvGrpSpPr/>
          <p:nvPr/>
        </p:nvGrpSpPr>
        <p:grpSpPr>
          <a:xfrm>
            <a:off x="7443849" y="0"/>
            <a:ext cx="4752975" cy="6863080"/>
            <a:chOff x="7443849" y="0"/>
            <a:chExt cx="4752975" cy="6863080"/>
          </a:xfrm>
        </p:grpSpPr>
        <p:sp>
          <p:nvSpPr>
            <p:cNvPr id="104862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0" name="TextBox 22"/>
          <p:cNvSpPr txBox="1"/>
          <p:nvPr/>
        </p:nvSpPr>
        <p:spPr>
          <a:xfrm>
            <a:off x="2376489" y="1279290"/>
            <a:ext cx="4419984" cy="4714241"/>
          </a:xfrm>
          <a:prstGeom prst="rect"/>
          <a:noFill/>
        </p:spPr>
        <p:txBody>
          <a:bodyPr rtlCol="0" wrap="square">
            <a:spAutoFit/>
          </a:bodyPr>
          <a:p>
            <a:pPr indent="-571500" marL="571500">
              <a:buFont typeface="Arial" panose="020B0604020202020204" pitchFamily="34" charset="0"/>
              <a:buChar char="•"/>
            </a:pPr>
            <a:r>
              <a:rPr b="1" dirty="0" sz="4400" lang="en-IN"/>
              <a:t>Introduction </a:t>
            </a:r>
          </a:p>
          <a:p>
            <a:pPr indent="-571500" marL="571500">
              <a:buFont typeface="Arial" panose="020B0604020202020204" pitchFamily="34" charset="0"/>
              <a:buChar char="•"/>
            </a:pPr>
            <a:endParaRPr b="1" dirty="0" sz="4400" lang="en-IN"/>
          </a:p>
          <a:p>
            <a:pPr indent="-571500" marL="571500">
              <a:buFont typeface="Arial" panose="020B0604020202020204" pitchFamily="34" charset="0"/>
              <a:buChar char="•"/>
            </a:pPr>
            <a:r>
              <a:rPr b="1" dirty="0" sz="4400" lang="en-IN"/>
              <a:t>Codes (Input)</a:t>
            </a:r>
          </a:p>
          <a:p>
            <a:pPr indent="-571500" marL="571500">
              <a:buFont typeface="Arial" panose="020B0604020202020204" pitchFamily="34" charset="0"/>
              <a:buChar char="•"/>
            </a:pPr>
            <a:endParaRPr b="1" dirty="0" sz="4400" lang="en-IN"/>
          </a:p>
          <a:p>
            <a:pPr indent="-571500" marL="571500">
              <a:buFont typeface="Arial" panose="020B0604020202020204" pitchFamily="34" charset="0"/>
              <a:buChar char="•"/>
            </a:pPr>
            <a:r>
              <a:rPr b="1" dirty="0" sz="4400" lang="en-IN"/>
              <a:t>Output </a:t>
            </a:r>
          </a:p>
          <a:p>
            <a:endParaRPr b="1" dirty="0" sz="4400" lang="en-IN"/>
          </a:p>
          <a:p>
            <a:pPr indent="-571500" marL="571500">
              <a:buFont typeface="Arial" panose="020B0604020202020204" pitchFamily="34" charset="0"/>
              <a:buChar char="•"/>
            </a:pPr>
            <a:r>
              <a:rPr b="1" dirty="0" sz="4400" lang="en-IN"/>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9390495" y="3429635"/>
            <a:ext cx="2762250" cy="3257550"/>
            <a:chOff x="7991475" y="2933700"/>
            <a:chExt cx="2762250" cy="325755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5"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graphicFrame>
        <p:nvGraphicFramePr>
          <p:cNvPr id="4194304" name="Table 10"/>
          <p:cNvGraphicFramePr>
            <a:graphicFrameLocks noGrp="1"/>
          </p:cNvGraphicFramePr>
          <p:nvPr/>
        </p:nvGraphicFramePr>
        <p:xfrm>
          <a:off x="834072" y="2002477"/>
          <a:ext cx="9194800" cy="3039110"/>
        </p:xfrm>
        <a:graphic>
          <a:graphicData uri="http://schemas.openxmlformats.org/drawingml/2006/table">
            <a:tbl>
              <a:tblPr/>
              <a:tblGrid>
                <a:gridCol w="9194800"/>
              </a:tblGrid>
              <a:tr h="2207419">
                <a:tc>
                  <a:txBody>
                    <a:bodyPr/>
                    <a:p>
                      <a:pPr algn="l" fontAlgn="b"/>
                      <a:r>
                        <a:rPr b="0" dirty="0" sz="2800" i="0" lang="en-US" strike="noStrike" u="none">
                          <a:solidFill>
                            <a:schemeClr val="tx1"/>
                          </a:solidFill>
                          <a:effectLst/>
                          <a:latin typeface="Times New Roman" panose="02020603050405020304" pitchFamily="18" charset="0"/>
                          <a:cs typeface="Times New Roman" panose="02020603050405020304" pitchFamily="18" charset="0"/>
                          <a:hlinkClick r:id="rId3"/>
                        </a:rPr>
                        <a:t>This project is aimed at predicting the case of </a:t>
                      </a:r>
                      <a:r>
                        <a:rPr baseline="0" b="0" dirty="0" sz="2800" i="0" lang="en-US" strike="noStrike" u="none">
                          <a:solidFill>
                            <a:schemeClr val="tx1"/>
                          </a:solidFill>
                          <a:effectLst/>
                          <a:latin typeface="Times New Roman" panose="02020603050405020304" pitchFamily="18" charset="0"/>
                          <a:cs typeface="Times New Roman" panose="02020603050405020304" pitchFamily="18" charset="0"/>
                          <a:hlinkClick r:id="rId3"/>
                        </a:rPr>
                        <a:t>customers</a:t>
                      </a:r>
                      <a:r>
                        <a:rPr b="0" dirty="0" sz="2800" i="0" lang="en-US" strike="noStrike" u="none">
                          <a:solidFill>
                            <a:schemeClr val="tx1"/>
                          </a:solidFill>
                          <a:effectLst/>
                          <a:latin typeface="Times New Roman" panose="02020603050405020304" pitchFamily="18" charset="0"/>
                          <a:cs typeface="Times New Roman" panose="02020603050405020304" pitchFamily="18" charset="0"/>
                          <a:hlinkClick r:id="rId3"/>
                        </a:rPr>
                        <a:t>' default payments in Taiwan. From the perspective of risk management, the result of predictive accuracy of the estimated probability of default will be more valuable than the binary result of classification - credible or not credible clients. We can use the K-S chart to evaluate which customers will default on their credit card payments</a:t>
                      </a:r>
                      <a:r>
                        <a:rPr b="0" dirty="0" sz="1100" i="0" lang="en-US" strike="noStrike" u="none">
                          <a:solidFill>
                            <a:srgbClr val="0000FF"/>
                          </a:solidFill>
                          <a:effectLst/>
                          <a:latin typeface="Aptos Narrow" panose="020B0004020202020204" pitchFamily="34" charset="0"/>
                          <a:hlinkClick r:id="rId3"/>
                        </a:rPr>
                        <a:t>. </a:t>
                      </a:r>
                      <a:endParaRPr b="0" dirty="0" sz="1100" i="0" lang="en-US" strike="noStrike" u="none">
                        <a:solidFill>
                          <a:srgbClr val="000000"/>
                        </a:solidFill>
                        <a:effectLst/>
                        <a:latin typeface="Aptos Narrow" panose="020B0004020202020204" pitchFamily="34" charset="0"/>
                      </a:endParaRPr>
                    </a:p>
                  </a:txBody>
                  <a:tcPr marL="6350" marR="6350" marT="6350" anchor="b">
                    <a:lnL>
                      <a:noFill/>
                    </a:lnL>
                    <a:lnR>
                      <a:noFill/>
                    </a:lnR>
                    <a:lnT>
                      <a:noFill/>
                    </a:lnT>
                    <a:lnB>
                      <a:noFill/>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635000" y="2019300"/>
            <a:ext cx="8023225" cy="3291840"/>
          </a:xfrm>
          <a:prstGeom prst="rect"/>
          <a:noFill/>
        </p:spPr>
        <p:txBody>
          <a:bodyPr rtlCol="0" wrap="square">
            <a:spAutoFit/>
          </a:bodyPr>
          <a:p>
            <a:pPr algn="l" indent="-285750" lvl="1" marL="742950">
              <a:buFont typeface="+mj-lt"/>
              <a:buAutoNum type="arabicPeriod"/>
            </a:pPr>
            <a:r>
              <a:rPr b="0" dirty="0" i="0" lang="en-US">
                <a:solidFill>
                  <a:srgbClr val="0D0D0D"/>
                </a:solidFill>
                <a:effectLst/>
                <a:latin typeface="Söhne"/>
              </a:rPr>
              <a:t>.</a:t>
            </a:r>
          </a:p>
          <a:p>
            <a:pPr algn="l">
              <a:buFont typeface="+mj-lt"/>
              <a:buAutoNum type="arabicPeriod"/>
            </a:pPr>
            <a:r>
              <a:rPr b="1" dirty="0" i="0" lang="en-US">
                <a:solidFill>
                  <a:srgbClr val="0D0D0D"/>
                </a:solidFill>
                <a:effectLst/>
                <a:latin typeface="Söhne"/>
              </a:rPr>
              <a:t>Feature Engineering:</a:t>
            </a:r>
            <a:endParaRPr b="0" dirty="0" i="0" lang="en-US">
              <a:solidFill>
                <a:srgbClr val="0D0D0D"/>
              </a:solidFill>
              <a:effectLst/>
              <a:latin typeface="Söhne"/>
            </a:endParaRPr>
          </a:p>
          <a:p>
            <a:pPr algn="l" indent="-285750" lvl="1" marL="742950">
              <a:buFont typeface="+mj-lt"/>
              <a:buAutoNum type="arabicPeriod"/>
            </a:pPr>
            <a:r>
              <a:rPr b="0" dirty="0" i="0" lang="en-US">
                <a:solidFill>
                  <a:srgbClr val="0D0D0D"/>
                </a:solidFill>
                <a:effectLst/>
                <a:latin typeface="Söhne"/>
              </a:rPr>
              <a:t>Explain the process of feature selection and creation.</a:t>
            </a:r>
          </a:p>
          <a:p>
            <a:pPr algn="l" indent="-285750" lvl="1" marL="742950">
              <a:buFont typeface="+mj-lt"/>
              <a:buAutoNum type="arabicPeriod"/>
            </a:pPr>
            <a:r>
              <a:rPr b="0" dirty="0" i="0" lang="en-US">
                <a:solidFill>
                  <a:srgbClr val="0D0D0D"/>
                </a:solidFill>
                <a:effectLst/>
                <a:latin typeface="Söhne"/>
              </a:rPr>
              <a:t>Identify relevant features that may impact credit card defaults.</a:t>
            </a:r>
          </a:p>
          <a:p>
            <a:pPr algn="l" indent="-285750" lvl="1" marL="742950">
              <a:buFont typeface="+mj-lt"/>
              <a:buAutoNum type="arabicPeriod"/>
            </a:pPr>
            <a:r>
              <a:rPr b="0" dirty="0" i="0" lang="en-US">
                <a:solidFill>
                  <a:srgbClr val="0D0D0D"/>
                </a:solidFill>
                <a:effectLst/>
                <a:latin typeface="Söhne"/>
              </a:rPr>
              <a:t>Discuss techniques for transforming and engineering features to improve model performance.</a:t>
            </a:r>
          </a:p>
          <a:p>
            <a:pPr algn="l">
              <a:buFont typeface="+mj-lt"/>
              <a:buAutoNum type="arabicPeriod"/>
            </a:pPr>
            <a:r>
              <a:rPr b="1" dirty="0" i="0" lang="en-US">
                <a:solidFill>
                  <a:srgbClr val="0D0D0D"/>
                </a:solidFill>
                <a:effectLst/>
                <a:latin typeface="Söhne"/>
              </a:rPr>
              <a:t>Model Selection and Training:</a:t>
            </a:r>
            <a:endParaRPr b="0" dirty="0" i="0" lang="en-US">
              <a:solidFill>
                <a:srgbClr val="0D0D0D"/>
              </a:solidFill>
              <a:effectLst/>
              <a:latin typeface="Söhne"/>
            </a:endParaRPr>
          </a:p>
          <a:p>
            <a:pPr algn="l" indent="-285750" lvl="1" marL="742950">
              <a:buFont typeface="+mj-lt"/>
              <a:buAutoNum type="arabicPeriod"/>
            </a:pPr>
            <a:r>
              <a:rPr b="0" dirty="0" i="0" lang="en-US">
                <a:solidFill>
                  <a:srgbClr val="0D0D0D"/>
                </a:solidFill>
                <a:effectLst/>
                <a:latin typeface="Söhne"/>
              </a:rPr>
              <a:t>Discuss various machine learning algorithms suitable for credit card default prediction (e.g., logistic regression, decision trees, random forests, gradient boosting).</a:t>
            </a:r>
          </a:p>
          <a:p>
            <a:pPr algn="l" indent="-228600" lvl="2" marL="1143000">
              <a:buFont typeface="+mj-lt"/>
              <a:buAutoNum type="arabicPeriod"/>
            </a:pPr>
            <a:endParaRPr b="0" dirty="0" i="0" lang="en-US">
              <a:solidFill>
                <a:srgbClr val="0D0D0D"/>
              </a:solidFill>
              <a:effectLst/>
              <a:latin typeface="Söhne"/>
            </a:endParaRPr>
          </a:p>
          <a:p>
            <a:pPr algn="l" indent="-228600" lvl="2" marL="1143000">
              <a:buFont typeface="+mj-lt"/>
              <a:buAutoNum type="arabicPeriod"/>
            </a:pPr>
            <a:r>
              <a:rPr b="0" dirty="0" i="0" lang="en-US">
                <a:solidFill>
                  <a:srgbClr val="0D0D0D"/>
                </a:solidFill>
                <a:effectLst/>
                <a:latin typeface="Söhne"/>
              </a:rPr>
              <a:t>Customer demographics (age, gender, nationality).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8"/>
          <p:cNvSpPr txBox="1"/>
          <p:nvPr/>
        </p:nvSpPr>
        <p:spPr>
          <a:xfrm>
            <a:off x="838200" y="2736502"/>
            <a:ext cx="7167563" cy="2606040"/>
          </a:xfrm>
          <a:prstGeom prst="rect"/>
          <a:noFill/>
        </p:spPr>
        <p:txBody>
          <a:bodyPr rtlCol="0" wrap="square">
            <a:spAutoFit/>
          </a:bodyPr>
          <a:p>
            <a:pPr indent="-457200" marL="457200">
              <a:buFont typeface="Arial" panose="020B0604020202020204" pitchFamily="34" charset="0"/>
              <a:buChar char="•"/>
            </a:pPr>
            <a:r>
              <a:rPr dirty="0" sz="2800" lang="en-IN"/>
              <a:t>Every family can be used to book hotel for their trips and other family trips and business trips use credit cards for buy now and pay later. Here it can be used to pay money now and later pay them to bank.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1"/>
          <p:cNvSpPr txBox="1"/>
          <p:nvPr/>
        </p:nvSpPr>
        <p:spPr>
          <a:xfrm>
            <a:off x="2682875" y="1433195"/>
            <a:ext cx="7547758" cy="5577840"/>
          </a:xfrm>
          <a:prstGeom prst="rect"/>
          <a:noFill/>
        </p:spPr>
        <p:txBody>
          <a:bodyPr wrap="square">
            <a:spAutoFit/>
          </a:bodyPr>
          <a:p>
            <a:pPr algn="l">
              <a:buFont typeface="+mj-lt"/>
              <a:buAutoNum type="arabicPeriod"/>
            </a:pPr>
            <a:r>
              <a:rPr b="1" dirty="0" sz="2000" i="0" lang="en-US">
                <a:solidFill>
                  <a:srgbClr val="0D0D0D"/>
                </a:solidFill>
                <a:effectLst/>
                <a:latin typeface="Söhne"/>
              </a:rPr>
              <a:t>Risk Management</a:t>
            </a:r>
            <a:r>
              <a:rPr b="0" dirty="0" sz="2000" i="0" lang="en-US">
                <a:solidFill>
                  <a:srgbClr val="0D0D0D"/>
                </a:solidFill>
                <a:effectLst/>
                <a:latin typeface="Söhne"/>
              </a:rPr>
              <a:t>: Credit card prediction models help financial institutions assess the risk associated with lending money to individuals. By predicting the likelihood of a customer defaulting on their credit card payments, banks can make informed decisions about extending credit lines or approving credit card applications.</a:t>
            </a:r>
          </a:p>
          <a:p>
            <a:pPr algn="l">
              <a:buFont typeface="+mj-lt"/>
              <a:buAutoNum type="arabicPeriod"/>
            </a:pPr>
            <a:r>
              <a:rPr b="1" dirty="0" sz="2000" i="0" lang="en-US">
                <a:solidFill>
                  <a:srgbClr val="0D0D0D"/>
                </a:solidFill>
                <a:effectLst/>
                <a:latin typeface="Söhne"/>
              </a:rPr>
              <a:t>Fraud Detection</a:t>
            </a:r>
            <a:r>
              <a:rPr b="0" dirty="0" sz="2000" i="0" lang="en-US">
                <a:solidFill>
                  <a:srgbClr val="0D0D0D"/>
                </a:solidFill>
                <a:effectLst/>
                <a:latin typeface="Söhne"/>
              </a:rPr>
              <a:t>: Credit card prediction models can also be used to detect fraudulent activities. By analyzing transaction patterns and user behavior, these models can identify suspicious transactions in real-time, helping to prevent financial losses for both the cardholder and the bank.</a:t>
            </a:r>
          </a:p>
          <a:p>
            <a:pPr algn="l">
              <a:buFont typeface="+mj-lt"/>
              <a:buAutoNum type="arabicPeriod"/>
            </a:pPr>
            <a:r>
              <a:rPr b="1" dirty="0" sz="2000" i="0" lang="en-US">
                <a:solidFill>
                  <a:srgbClr val="0D0D0D"/>
                </a:solidFill>
                <a:effectLst/>
                <a:latin typeface="Söhne"/>
              </a:rPr>
              <a:t>Customer Experience</a:t>
            </a:r>
            <a:r>
              <a:rPr b="0" dirty="0" sz="2000" i="0" lang="en-US">
                <a:solidFill>
                  <a:srgbClr val="0D0D0D"/>
                </a:solidFill>
                <a:effectLst/>
                <a:latin typeface="Söhne"/>
              </a:rPr>
              <a:t>: Predictive models can improve the overall customer experience by identifying potential issues before they escalate. For example, if a customer is at risk of defaulting on their credit card payments, proactive measures can be taken, such as offering financial counseling or restructuring payment plans, to prevent default and maintain a positive relationship with the customer.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754316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4" name="TextBox 8"/>
          <p:cNvSpPr txBox="1"/>
          <p:nvPr/>
        </p:nvSpPr>
        <p:spPr>
          <a:xfrm>
            <a:off x="-7467600" y="-236542"/>
            <a:ext cx="7010400" cy="1539240"/>
          </a:xfrm>
          <a:prstGeom prst="rect"/>
          <a:noFill/>
        </p:spPr>
        <p:txBody>
          <a:bodyPr rtlCol="0" wrap="square">
            <a:spAutoFit/>
          </a:bodyPr>
          <a:p>
            <a:r>
              <a:rPr dirty="0" sz="3200" lang="en-IN"/>
              <a:t>Here it has been separated by sores for each users to gain the average of liked consumers in the population </a:t>
            </a:r>
          </a:p>
        </p:txBody>
      </p:sp>
      <p:sp>
        <p:nvSpPr>
          <p:cNvPr id="1048675" name="TextBox 10"/>
          <p:cNvSpPr txBox="1"/>
          <p:nvPr/>
        </p:nvSpPr>
        <p:spPr>
          <a:xfrm>
            <a:off x="2052252" y="1648658"/>
            <a:ext cx="9916296" cy="4091941"/>
          </a:xfrm>
          <a:prstGeom prst="rect"/>
          <a:noFill/>
        </p:spPr>
        <p:txBody>
          <a:bodyPr wrap="square">
            <a:spAutoFit/>
          </a:bodyPr>
          <a:p>
            <a:pPr algn="l">
              <a:buFont typeface="+mj-lt"/>
              <a:buAutoNum type="arabicPeriod"/>
            </a:pPr>
            <a:r>
              <a:rPr b="1" dirty="0" i="0" lang="en-US">
                <a:solidFill>
                  <a:srgbClr val="0D0D0D"/>
                </a:solidFill>
                <a:effectLst/>
                <a:latin typeface="Söhne"/>
              </a:rPr>
              <a:t>Predictive Personalization:</a:t>
            </a:r>
            <a:endParaRPr b="0" dirty="0" i="0" lang="en-US">
              <a:solidFill>
                <a:srgbClr val="0D0D0D"/>
              </a:solidFill>
              <a:effectLst/>
              <a:latin typeface="Söhne"/>
            </a:endParaRPr>
          </a:p>
          <a:p>
            <a:pPr algn="l" indent="-285750" lvl="1" marL="742950">
              <a:buFont typeface="+mj-lt"/>
              <a:buAutoNum type="arabicPeriod"/>
            </a:pPr>
            <a:r>
              <a:rPr b="0" dirty="0" i="0" lang="en-US">
                <a:solidFill>
                  <a:srgbClr val="0D0D0D"/>
                </a:solidFill>
                <a:effectLst/>
                <a:latin typeface="Söhne"/>
              </a:rPr>
              <a:t>Our solution goes beyond traditional analytics by offering predictive personalization. By analyzing historical booking data and customer behaviors, we predict individual preferences and tailor recommendations, offers, and experiences to each guest, creating memorable and personalized stays that exceed expectations.</a:t>
            </a:r>
          </a:p>
          <a:p>
            <a:pPr algn="l">
              <a:buFont typeface="+mj-lt"/>
              <a:buAutoNum type="arabicPeriod"/>
            </a:pPr>
            <a:r>
              <a:rPr b="1" dirty="0" i="0" lang="en-US">
                <a:solidFill>
                  <a:srgbClr val="0D0D0D"/>
                </a:solidFill>
                <a:effectLst/>
                <a:latin typeface="Söhne"/>
              </a:rPr>
              <a:t>Dynamic Pricing Optimization:</a:t>
            </a:r>
            <a:endParaRPr b="0" dirty="0" i="0" lang="en-US">
              <a:solidFill>
                <a:srgbClr val="0D0D0D"/>
              </a:solidFill>
              <a:effectLst/>
              <a:latin typeface="Söhne"/>
            </a:endParaRPr>
          </a:p>
          <a:p>
            <a:pPr algn="l" indent="-285750" lvl="1" marL="742950">
              <a:buFont typeface="+mj-lt"/>
              <a:buAutoNum type="arabicPeriod"/>
            </a:pPr>
            <a:r>
              <a:rPr b="0" dirty="0" i="0" lang="en-US">
                <a:solidFill>
                  <a:srgbClr val="0D0D0D"/>
                </a:solidFill>
                <a:effectLst/>
                <a:latin typeface="Söhne"/>
              </a:rPr>
              <a:t>We revolutionize revenue management with dynamic pricing optimization. Our platform continuously analyzes market demand, competitor pricing, and customer trends in real-time to dynamically adjust room rates, maximizing revenue without compromising occupancy levels or guest satisfaction.</a:t>
            </a:r>
          </a:p>
          <a:p>
            <a:pPr algn="l">
              <a:buFont typeface="+mj-lt"/>
              <a:buAutoNum type="arabicPeriod"/>
            </a:pPr>
            <a:r>
              <a:rPr b="1" dirty="0" i="0" lang="en-US">
                <a:solidFill>
                  <a:srgbClr val="0D0D0D"/>
                </a:solidFill>
                <a:effectLst/>
                <a:latin typeface="Söhne"/>
              </a:rPr>
              <a:t>AI-Driven Virtual Concierge:</a:t>
            </a:r>
            <a:endParaRPr b="0" dirty="0" i="0" lang="en-US">
              <a:solidFill>
                <a:srgbClr val="0D0D0D"/>
              </a:solidFill>
              <a:effectLst/>
              <a:latin typeface="Söhne"/>
            </a:endParaRPr>
          </a:p>
          <a:p>
            <a:pPr algn="l" indent="-285750" lvl="1" marL="742950">
              <a:buFont typeface="+mj-lt"/>
              <a:buAutoNum type="arabicPeriod"/>
            </a:pPr>
            <a:r>
              <a:rPr b="0" dirty="0" i="0" lang="en-US">
                <a:solidFill>
                  <a:srgbClr val="0D0D0D"/>
                </a:solidFill>
                <a:effectLst/>
                <a:latin typeface="Söhne"/>
              </a:rPr>
              <a:t>Experience the future of hospitality with our AI-driven virtual concierge. Seamlessly integrated into our platform, this intelligent assistant anticipates guest needs, provides personalized recommendations, and facilitates instant bookings, enhancing convenience and delivering exceptional service 24/7.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2971800" y="1471564"/>
            <a:ext cx="4959605" cy="4711942"/>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Nithin Sai K S  112721214011</dc:title>
  <dc:creator>Kavarthapu Nithinsai</dc:creator>
  <cp:lastModifiedBy>Kavarthapu Nithinsai</cp:lastModifiedBy>
  <dcterms:created xsi:type="dcterms:W3CDTF">2024-03-31T21:56:46Z</dcterms:created>
  <dcterms:modified xsi:type="dcterms:W3CDTF">2024-04-05T01:08:53Z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ICV">
    <vt:lpwstr>0a024ff3c0d349c3b09199a53315ef77</vt:lpwstr>
  </property>
</Properties>
</file>