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9488" y="822718"/>
            <a:ext cx="7898765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950" spc="25" dirty="0">
                <a:solidFill>
                  <a:srgbClr val="FF0000"/>
                </a:solidFill>
                <a:latin typeface="Algerian" pitchFamily="82" charset="0"/>
              </a:rPr>
              <a:t>Employee</a:t>
            </a:r>
            <a:r>
              <a:rPr sz="3950" spc="5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20" dirty="0">
                <a:solidFill>
                  <a:srgbClr val="FF0000"/>
                </a:solidFill>
                <a:latin typeface="Algerian" pitchFamily="82" charset="0"/>
              </a:rPr>
              <a:t>Data</a:t>
            </a:r>
            <a:r>
              <a:rPr sz="3950" spc="10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20" dirty="0">
                <a:solidFill>
                  <a:srgbClr val="FF0000"/>
                </a:solidFill>
                <a:latin typeface="Algerian" pitchFamily="82" charset="0"/>
              </a:rPr>
              <a:t>Analysis</a:t>
            </a:r>
            <a:r>
              <a:rPr sz="3950" spc="5" dirty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sz="3950" spc="15" dirty="0">
                <a:solidFill>
                  <a:srgbClr val="FF0000"/>
                </a:solidFill>
                <a:latin typeface="Algerian" pitchFamily="82" charset="0"/>
              </a:rPr>
              <a:t>using</a:t>
            </a:r>
            <a:r>
              <a:rPr sz="3950" spc="10" dirty="0">
                <a:solidFill>
                  <a:srgbClr val="FF0000"/>
                </a:solidFill>
                <a:latin typeface="Algerian" pitchFamily="82" charset="0"/>
              </a:rPr>
              <a:t> Excel</a:t>
            </a:r>
            <a:endParaRPr sz="395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387456" y="6466842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1558" y="2577784"/>
            <a:ext cx="5778500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STUDENT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NAME: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KAVIYA SREE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1645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Register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no:	</a:t>
            </a:r>
            <a:r>
              <a:rPr sz="2400" dirty="0" smtClean="0">
                <a:latin typeface="Times New Roman"/>
                <a:cs typeface="Times New Roman"/>
              </a:rPr>
              <a:t>asunm13253122082</a:t>
            </a:r>
            <a:r>
              <a:rPr lang="en-IN" sz="2400" dirty="0" smtClean="0">
                <a:latin typeface="Times New Roman"/>
                <a:cs typeface="Times New Roman"/>
              </a:rPr>
              <a:t>01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45" dirty="0">
                <a:latin typeface="Times New Roman"/>
                <a:cs typeface="Times New Roman"/>
              </a:rPr>
              <a:t>DEPARTMENT: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COMMERCE</a:t>
            </a:r>
          </a:p>
          <a:p>
            <a:pPr marL="12700">
              <a:lnSpc>
                <a:spcPts val="2865"/>
              </a:lnSpc>
              <a:tabLst>
                <a:tab pos="1554480" algn="l"/>
              </a:tabLst>
            </a:pP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6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	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</a:t>
            </a:r>
            <a:r>
              <a:rPr sz="2400" spc="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45" dirty="0">
                <a:latin typeface="Times New Roman"/>
                <a:cs typeface="Times New Roman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GA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240" dirty="0">
                <a:latin typeface="Times New Roman"/>
                <a:cs typeface="Times New Roman"/>
              </a:rPr>
              <a:t>AY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spc="2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8" y="424240"/>
            <a:ext cx="2752725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5" dirty="0"/>
              <a:t>U</a:t>
            </a:r>
            <a:r>
              <a:rPr spc="-405" dirty="0"/>
              <a:t>L</a:t>
            </a:r>
            <a:r>
              <a:rPr spc="20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07525" y="2"/>
            <a:ext cx="3297555" cy="6878955"/>
            <a:chOff x="8907526" y="0"/>
            <a:chExt cx="3297554" cy="6878955"/>
          </a:xfrm>
        </p:grpSpPr>
        <p:sp>
          <p:nvSpPr>
            <p:cNvPr id="4" name="object 4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11255" y="6466841"/>
            <a:ext cx="1778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606152"/>
            <a:ext cx="9296400" cy="6252210"/>
            <a:chOff x="0" y="606152"/>
            <a:chExt cx="9296400" cy="62522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5" y="1333500"/>
              <a:ext cx="8715375" cy="5067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67326" y="7668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457200" y="228600"/>
                  </a:lnTo>
                  <a:lnTo>
                    <a:pt x="4572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7326" y="7668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457200" y="76200"/>
                  </a:lnTo>
                  <a:lnTo>
                    <a:pt x="45720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3" y="3967162"/>
              <a:ext cx="533400" cy="2891155"/>
            </a:xfrm>
            <a:custGeom>
              <a:avLst/>
              <a:gdLst/>
              <a:ahLst/>
              <a:cxnLst/>
              <a:rect l="l" t="t" r="r" b="b"/>
              <a:pathLst>
                <a:path w="533400" h="2891154">
                  <a:moveTo>
                    <a:pt x="533400" y="0"/>
                  </a:moveTo>
                  <a:lnTo>
                    <a:pt x="0" y="0"/>
                  </a:lnTo>
                  <a:lnTo>
                    <a:pt x="0" y="2890834"/>
                  </a:lnTo>
                  <a:lnTo>
                    <a:pt x="533400" y="289083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043" y="606152"/>
              <a:ext cx="735506" cy="6069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74641" y="712788"/>
            <a:ext cx="195833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Times New Roman"/>
                <a:cs typeface="Times New Roman"/>
              </a:rPr>
              <a:t>(Click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16" name="object 16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4010027"/>
            <a:ext cx="558800" cy="2860675"/>
            <a:chOff x="-7936" y="4010025"/>
            <a:chExt cx="558800" cy="286067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043362"/>
              <a:ext cx="533400" cy="2814955"/>
            </a:xfrm>
            <a:custGeom>
              <a:avLst/>
              <a:gdLst/>
              <a:ahLst/>
              <a:cxnLst/>
              <a:rect l="l" t="t" r="r" b="b"/>
              <a:pathLst>
                <a:path w="533400" h="2814954">
                  <a:moveTo>
                    <a:pt x="533400" y="0"/>
                  </a:moveTo>
                  <a:lnTo>
                    <a:pt x="0" y="0"/>
                  </a:lnTo>
                  <a:lnTo>
                    <a:pt x="0" y="2814635"/>
                  </a:lnTo>
                  <a:lnTo>
                    <a:pt x="533400" y="281463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4043362"/>
              <a:ext cx="533400" cy="2814955"/>
            </a:xfrm>
            <a:custGeom>
              <a:avLst/>
              <a:gdLst/>
              <a:ahLst/>
              <a:cxnLst/>
              <a:rect l="l" t="t" r="r" b="b"/>
              <a:pathLst>
                <a:path w="533400" h="2814954">
                  <a:moveTo>
                    <a:pt x="533400" y="2814635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28146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44071"/>
            <a:ext cx="35052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025" y="1609091"/>
            <a:ext cx="68580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00"/>
              </a:spcBef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expenditures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savings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Excel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insights</a:t>
            </a:r>
            <a:r>
              <a:rPr sz="2400" dirty="0">
                <a:latin typeface="Times New Roman"/>
                <a:cs typeface="Times New Roman"/>
              </a:rPr>
              <a:t> into</a:t>
            </a:r>
            <a:r>
              <a:rPr sz="2400" spc="6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habits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overall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health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workforce.We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identified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categories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dirty="0">
                <a:latin typeface="Times New Roman"/>
                <a:cs typeface="Times New Roman"/>
              </a:rPr>
              <a:t>spend the most,This </a:t>
            </a:r>
            <a:r>
              <a:rPr sz="2400" spc="-5" dirty="0">
                <a:latin typeface="Times New Roman"/>
                <a:cs typeface="Times New Roman"/>
              </a:rPr>
              <a:t>helps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understanding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financial </a:t>
            </a:r>
            <a:r>
              <a:rPr sz="2400" dirty="0">
                <a:latin typeface="Times New Roman"/>
                <a:cs typeface="Times New Roman"/>
              </a:rPr>
              <a:t>burden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potential </a:t>
            </a:r>
            <a:r>
              <a:rPr sz="2400" spc="-10" dirty="0">
                <a:latin typeface="Times New Roman"/>
                <a:cs typeface="Times New Roman"/>
              </a:rPr>
              <a:t>areas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spc="-5" dirty="0">
                <a:latin typeface="Times New Roman"/>
                <a:cs typeface="Times New Roman"/>
              </a:rPr>
              <a:t>employees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overextending.The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revealed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average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savings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across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brackets.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55059" y="2"/>
            <a:ext cx="4749800" cy="6878955"/>
            <a:chOff x="7455058" y="0"/>
            <a:chExt cx="4749800" cy="6878955"/>
          </a:xfrm>
        </p:grpSpPr>
        <p:sp>
          <p:nvSpPr>
            <p:cNvPr id="10" name="object 10"/>
            <p:cNvSpPr/>
            <p:nvPr/>
          </p:nvSpPr>
          <p:spPr>
            <a:xfrm>
              <a:off x="8767826" y="4762"/>
              <a:ext cx="3424554" cy="6853555"/>
            </a:xfrm>
            <a:custGeom>
              <a:avLst/>
              <a:gdLst/>
              <a:ahLst/>
              <a:cxnLst/>
              <a:rect l="l" t="t" r="r" b="b"/>
              <a:pathLst>
                <a:path w="3424554" h="6853555">
                  <a:moveTo>
                    <a:pt x="3424174" y="6853235"/>
                  </a:moveTo>
                  <a:lnTo>
                    <a:pt x="34241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4241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67826" y="4762"/>
              <a:ext cx="3424554" cy="6853555"/>
            </a:xfrm>
            <a:custGeom>
              <a:avLst/>
              <a:gdLst/>
              <a:ahLst/>
              <a:cxnLst/>
              <a:rect l="l" t="t" r="r" b="b"/>
              <a:pathLst>
                <a:path w="3424554" h="6853555">
                  <a:moveTo>
                    <a:pt x="34241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10" y="1037272"/>
            <a:ext cx="43465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PROJECT</a:t>
            </a:r>
            <a:r>
              <a:rPr sz="4250" b="1" spc="-14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 </a:t>
            </a:r>
            <a:r>
              <a:rPr sz="4250" b="1" spc="25" dirty="0">
                <a:solidFill>
                  <a:srgbClr val="FF0000"/>
                </a:solidFill>
                <a:latin typeface="Algerian" pitchFamily="82" charset="0"/>
                <a:cs typeface="Times New Roman"/>
              </a:rPr>
              <a:t>TITLE</a:t>
            </a:r>
            <a:endParaRPr sz="4250" dirty="0">
              <a:solidFill>
                <a:srgbClr val="FF0000"/>
              </a:solidFill>
              <a:latin typeface="Algerian" pitchFamily="82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7456" y="6466842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2103692"/>
            <a:ext cx="7044691" cy="1128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0"/>
              </a:spcBef>
            </a:pPr>
            <a:r>
              <a:rPr sz="3600" b="1" spc="-5" dirty="0" smtClean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600" b="1" spc="20" dirty="0" smtClean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Expenditure</a:t>
            </a:r>
            <a:r>
              <a:rPr sz="3600" b="1" spc="-2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sz="3600" b="1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E0E0E"/>
                </a:solidFill>
                <a:latin typeface="Times New Roman"/>
                <a:cs typeface="Times New Roman"/>
              </a:rPr>
              <a:t>Savings </a:t>
            </a:r>
            <a:r>
              <a:rPr sz="3600" b="1" spc="-8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5"/>
            <a:ext cx="176466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" y="447677"/>
            <a:ext cx="7724775" cy="6410325"/>
            <a:chOff x="0" y="447675"/>
            <a:chExt cx="7724775" cy="6410325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99" y="6438898"/>
              <a:ext cx="3705225" cy="2952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48099"/>
              <a:ext cx="1733549" cy="30098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40410" y="441227"/>
            <a:ext cx="338391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60" dirty="0"/>
              <a:t>A</a:t>
            </a:r>
            <a:r>
              <a:rPr sz="3950" spc="30" dirty="0"/>
              <a:t>G</a:t>
            </a:r>
            <a:r>
              <a:rPr sz="3950" spc="-5" dirty="0"/>
              <a:t>E</a:t>
            </a:r>
            <a:r>
              <a:rPr sz="3950" spc="45" dirty="0"/>
              <a:t>N</a:t>
            </a:r>
            <a:r>
              <a:rPr sz="3950" spc="70" dirty="0"/>
              <a:t>DA</a:t>
            </a:r>
            <a:endParaRPr sz="3950" dirty="0"/>
          </a:p>
        </p:txBody>
      </p:sp>
      <p:sp>
        <p:nvSpPr>
          <p:cNvPr id="19" name="object 19"/>
          <p:cNvSpPr txBox="1"/>
          <p:nvPr/>
        </p:nvSpPr>
        <p:spPr>
          <a:xfrm>
            <a:off x="11387456" y="6466842"/>
            <a:ext cx="1009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0421" y="1496124"/>
            <a:ext cx="4467225" cy="34514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4707" y="287631"/>
            <a:ext cx="5418519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spc="5" dirty="0" smtClean="0">
                <a:latin typeface="Algerian" pitchFamily="82" charset="0"/>
              </a:rPr>
              <a:t>PROBLEM</a:t>
            </a:r>
            <a:r>
              <a:rPr lang="en-IN" sz="3600" b="1" spc="-85" dirty="0">
                <a:latin typeface="Algerian" pitchFamily="82" charset="0"/>
                <a:cs typeface="Times New Roman"/>
              </a:rPr>
              <a:t>STATEMENT</a:t>
            </a:r>
            <a:r>
              <a:rPr lang="en-IN" sz="3600" dirty="0">
                <a:latin typeface="Times New Roman"/>
                <a:cs typeface="Times New Roman"/>
              </a:rPr>
              <a:t/>
            </a:r>
            <a:br>
              <a:rPr lang="en-IN" sz="3600" dirty="0">
                <a:latin typeface="Times New Roman"/>
                <a:cs typeface="Times New Roman"/>
              </a:rPr>
            </a:br>
            <a:endParaRPr sz="3600" dirty="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7593" y="2036445"/>
            <a:ext cx="6417311" cy="21666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65"/>
              </a:spcBef>
            </a:pPr>
            <a:r>
              <a:rPr sz="2750" spc="-85" dirty="0">
                <a:latin typeface="Times New Roman"/>
                <a:cs typeface="Times New Roman"/>
              </a:rPr>
              <a:t>To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analyze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monthly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expenditure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savings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employees,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identify</a:t>
            </a:r>
            <a:r>
              <a:rPr sz="2750" spc="15" dirty="0">
                <a:latin typeface="Times New Roman"/>
                <a:cs typeface="Times New Roman"/>
              </a:rPr>
              <a:t> trends,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provide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insights</a:t>
            </a:r>
            <a:r>
              <a:rPr sz="2750" spc="20" dirty="0">
                <a:latin typeface="Times New Roman"/>
                <a:cs typeface="Times New Roman"/>
              </a:rPr>
              <a:t> that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can</a:t>
            </a:r>
            <a:r>
              <a:rPr sz="2750" spc="20" dirty="0">
                <a:latin typeface="Times New Roman"/>
                <a:cs typeface="Times New Roman"/>
              </a:rPr>
              <a:t> help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improve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financial </a:t>
            </a:r>
            <a:r>
              <a:rPr sz="2750" spc="20" dirty="0">
                <a:latin typeface="Times New Roman"/>
                <a:cs typeface="Times New Roman"/>
              </a:rPr>
              <a:t>management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20" dirty="0">
                <a:latin typeface="Times New Roman"/>
                <a:cs typeface="Times New Roman"/>
              </a:rPr>
              <a:t>planning within 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organization.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710" y="770369"/>
            <a:ext cx="52304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44775" algn="l"/>
              </a:tabLst>
            </a:pPr>
            <a:r>
              <a:rPr sz="3600" spc="-25" dirty="0"/>
              <a:t>P</a:t>
            </a:r>
            <a:r>
              <a:rPr sz="3600" spc="20" dirty="0"/>
              <a:t>R</a:t>
            </a:r>
            <a:r>
              <a:rPr sz="3600" spc="40" dirty="0"/>
              <a:t>O</a:t>
            </a:r>
            <a:r>
              <a:rPr sz="3600" dirty="0"/>
              <a:t>JE</a:t>
            </a:r>
            <a:r>
              <a:rPr sz="3600" spc="-55" dirty="0"/>
              <a:t>C</a:t>
            </a:r>
            <a:r>
              <a:rPr sz="3600" dirty="0"/>
              <a:t>T	</a:t>
            </a:r>
            <a:r>
              <a:rPr sz="3600" spc="-30" dirty="0"/>
              <a:t>O</a:t>
            </a:r>
            <a:r>
              <a:rPr sz="3600" spc="-55" dirty="0"/>
              <a:t>V</a:t>
            </a:r>
            <a:r>
              <a:rPr sz="3600" dirty="0"/>
              <a:t>E</a:t>
            </a:r>
            <a:r>
              <a:rPr sz="3600" spc="10" dirty="0"/>
              <a:t>R</a:t>
            </a:r>
            <a:r>
              <a:rPr sz="3600" spc="-55" dirty="0"/>
              <a:t>VI</a:t>
            </a:r>
            <a:r>
              <a:rPr sz="3600" dirty="0"/>
              <a:t>EW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1" y="1829752"/>
            <a:ext cx="7774940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goal of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is to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analyze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 expenditure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savings patterns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Excel. 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analysis will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 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 spending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behavior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employees, identifying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trends,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 into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savings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habits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spc="-40" dirty="0">
                <a:latin typeface="Times New Roman"/>
                <a:cs typeface="Times New Roman"/>
              </a:rPr>
              <a:t>Tables</a:t>
            </a:r>
            <a:endParaRPr sz="240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dirty="0">
                <a:latin typeface="Times New Roman"/>
                <a:cs typeface="Times New Roman"/>
              </a:rPr>
              <a:t>Slicers</a:t>
            </a:r>
            <a:endParaRPr sz="240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spcBef>
                <a:spcPts val="45"/>
              </a:spcBef>
              <a:buFont typeface="Arial MT"/>
              <a:buChar char="•"/>
              <a:tabLst>
                <a:tab pos="965200" algn="l"/>
                <a:tab pos="965835" algn="l"/>
                <a:tab pos="3916045" algn="l"/>
                <a:tab pos="5201285" algn="l"/>
              </a:tabLst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chart,	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5" dirty="0">
                <a:latin typeface="Times New Roman"/>
                <a:cs typeface="Times New Roman"/>
              </a:rPr>
              <a:t> chart,	bar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chart)</a:t>
            </a:r>
            <a:endParaRPr sz="2400">
              <a:latin typeface="Times New Roman"/>
              <a:cs typeface="Times New Roman"/>
            </a:endParaRPr>
          </a:p>
          <a:p>
            <a:pPr marL="965835" indent="-343535">
              <a:lnSpc>
                <a:spcPts val="2870"/>
              </a:lnSpc>
              <a:buFont typeface="Arial MT"/>
              <a:buChar char="•"/>
              <a:tabLst>
                <a:tab pos="965200" algn="l"/>
                <a:tab pos="965835" algn="l"/>
              </a:tabLst>
            </a:pP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0225" y="4764"/>
            <a:ext cx="3272155" cy="6853555"/>
          </a:xfrm>
          <a:custGeom>
            <a:avLst/>
            <a:gdLst/>
            <a:ahLst/>
            <a:cxnLst/>
            <a:rect l="l" t="t" r="r" b="b"/>
            <a:pathLst>
              <a:path w="3272154" h="6853555">
                <a:moveTo>
                  <a:pt x="3271774" y="0"/>
                </a:moveTo>
                <a:lnTo>
                  <a:pt x="0" y="0"/>
                </a:lnTo>
                <a:lnTo>
                  <a:pt x="0" y="6853235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8" y="882093"/>
            <a:ext cx="675973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15" dirty="0"/>
              <a:t>A</a:t>
            </a:r>
            <a:r>
              <a:rPr sz="3200" spc="-30" dirty="0"/>
              <a:t>R</a:t>
            </a:r>
            <a:r>
              <a:rPr sz="3200" spc="20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20" dirty="0"/>
              <a:t>H</a:t>
            </a:r>
            <a:r>
              <a:rPr sz="3200" spc="20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25" dirty="0"/>
              <a:t>N</a:t>
            </a:r>
            <a:r>
              <a:rPr sz="3200" spc="20" dirty="0"/>
              <a:t>D</a:t>
            </a:r>
            <a:r>
              <a:rPr sz="3200" spc="-50" dirty="0"/>
              <a:t> </a:t>
            </a:r>
            <a:r>
              <a:rPr sz="3200" dirty="0"/>
              <a:t>U</a:t>
            </a:r>
            <a:r>
              <a:rPr sz="3200" spc="5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20" dirty="0"/>
              <a:t>S?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7935" y="3954464"/>
            <a:ext cx="2913380" cy="2916555"/>
            <a:chOff x="-7936" y="3954462"/>
            <a:chExt cx="2913380" cy="2916555"/>
          </a:xfrm>
        </p:grpSpPr>
        <p:sp>
          <p:nvSpPr>
            <p:cNvPr id="5" name="object 5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1225" cy="4857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3" y="3967162"/>
              <a:ext cx="838200" cy="2891155"/>
            </a:xfrm>
            <a:custGeom>
              <a:avLst/>
              <a:gdLst/>
              <a:ahLst/>
              <a:cxnLst/>
              <a:rect l="l" t="t" r="r" b="b"/>
              <a:pathLst>
                <a:path w="838200" h="2891154">
                  <a:moveTo>
                    <a:pt x="838200" y="0"/>
                  </a:moveTo>
                  <a:lnTo>
                    <a:pt x="0" y="0"/>
                  </a:lnTo>
                  <a:lnTo>
                    <a:pt x="0" y="2890834"/>
                  </a:lnTo>
                  <a:lnTo>
                    <a:pt x="838200" y="289083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3" y="3967162"/>
              <a:ext cx="838200" cy="2891155"/>
            </a:xfrm>
            <a:custGeom>
              <a:avLst/>
              <a:gdLst/>
              <a:ahLst/>
              <a:cxnLst/>
              <a:rect l="l" t="t" r="r" b="b"/>
              <a:pathLst>
                <a:path w="838200" h="2891154">
                  <a:moveTo>
                    <a:pt x="838200" y="2890834"/>
                  </a:moveTo>
                  <a:lnTo>
                    <a:pt x="838200" y="0"/>
                  </a:lnTo>
                  <a:lnTo>
                    <a:pt x="0" y="0"/>
                  </a:lnTo>
                  <a:lnTo>
                    <a:pt x="0" y="289083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90270" y="2259014"/>
            <a:ext cx="7014845" cy="26064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Human</a:t>
            </a:r>
            <a:r>
              <a:rPr sz="2750" spc="15" dirty="0">
                <a:latin typeface="Times New Roman"/>
                <a:cs typeface="Times New Roman"/>
              </a:rPr>
              <a:t> Resources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(HR)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Department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Finance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Department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Executive</a:t>
            </a:r>
            <a:r>
              <a:rPr sz="2750" spc="-8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Management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Employee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Relations/Engagement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Team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10" dirty="0">
                <a:latin typeface="Times New Roman"/>
                <a:cs typeface="Times New Roman"/>
              </a:rPr>
              <a:t>Financial</a:t>
            </a:r>
            <a:r>
              <a:rPr sz="2750" spc="-1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Advisors </a:t>
            </a:r>
            <a:r>
              <a:rPr sz="2750" spc="25" dirty="0">
                <a:latin typeface="Times New Roman"/>
                <a:cs typeface="Times New Roman"/>
              </a:rPr>
              <a:t>or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Consultants</a:t>
            </a:r>
            <a:endParaRPr sz="275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Corporate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Social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Responsibility </a:t>
            </a:r>
            <a:r>
              <a:rPr sz="2750" spc="20" dirty="0">
                <a:latin typeface="Times New Roman"/>
                <a:cs typeface="Times New Roman"/>
              </a:rPr>
              <a:t>(CSR)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Teams</a:t>
            </a:r>
            <a:endParaRPr sz="275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31325" y="2"/>
            <a:ext cx="3373755" cy="6878955"/>
            <a:chOff x="8831326" y="0"/>
            <a:chExt cx="3373754" cy="6878955"/>
          </a:xfrm>
        </p:grpSpPr>
        <p:sp>
          <p:nvSpPr>
            <p:cNvPr id="12" name="object 12"/>
            <p:cNvSpPr/>
            <p:nvPr/>
          </p:nvSpPr>
          <p:spPr>
            <a:xfrm>
              <a:off x="8844026" y="4762"/>
              <a:ext cx="3348354" cy="6853555"/>
            </a:xfrm>
            <a:custGeom>
              <a:avLst/>
              <a:gdLst/>
              <a:ahLst/>
              <a:cxnLst/>
              <a:rect l="l" t="t" r="r" b="b"/>
              <a:pathLst>
                <a:path w="3348354" h="6853555">
                  <a:moveTo>
                    <a:pt x="3347974" y="6853235"/>
                  </a:moveTo>
                  <a:lnTo>
                    <a:pt x="33479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3479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44026" y="4762"/>
              <a:ext cx="3348354" cy="6853555"/>
            </a:xfrm>
            <a:custGeom>
              <a:avLst/>
              <a:gdLst/>
              <a:ahLst/>
              <a:cxnLst/>
              <a:rect l="l" t="t" r="r" b="b"/>
              <a:pathLst>
                <a:path w="3348354" h="6853555">
                  <a:moveTo>
                    <a:pt x="33479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15" name="object 15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001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210" y="240387"/>
            <a:ext cx="78105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Our</a:t>
            </a:r>
            <a:r>
              <a:rPr sz="3600" spc="-30" dirty="0"/>
              <a:t> </a:t>
            </a:r>
            <a:r>
              <a:rPr sz="3600" spc="-5" dirty="0"/>
              <a:t>Solution</a:t>
            </a:r>
            <a:r>
              <a:rPr sz="3600" spc="15" dirty="0"/>
              <a:t> </a:t>
            </a:r>
            <a:r>
              <a:rPr sz="3600" spc="5" dirty="0"/>
              <a:t>and</a:t>
            </a:r>
            <a:r>
              <a:rPr sz="3600" spc="-60" dirty="0"/>
              <a:t> </a:t>
            </a:r>
            <a:r>
              <a:rPr sz="3600" spc="5" dirty="0"/>
              <a:t>It’s</a:t>
            </a:r>
            <a:r>
              <a:rPr sz="3600" spc="15" dirty="0"/>
              <a:t> </a:t>
            </a:r>
            <a:r>
              <a:rPr sz="3600" spc="-15" dirty="0"/>
              <a:t>Value</a:t>
            </a:r>
            <a:r>
              <a:rPr sz="3600" spc="40" dirty="0"/>
              <a:t> </a:t>
            </a:r>
            <a:r>
              <a:rPr sz="3600" spc="-5" dirty="0"/>
              <a:t>proposition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129279" y="1787844"/>
            <a:ext cx="5403851" cy="26064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Comprehensive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Data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Management</a:t>
            </a:r>
            <a:endParaRPr sz="27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3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d</a:t>
            </a:r>
            <a:r>
              <a:rPr sz="2750" spc="-25" dirty="0">
                <a:latin typeface="Times New Roman"/>
                <a:cs typeface="Times New Roman"/>
              </a:rPr>
              <a:t>v</a:t>
            </a:r>
            <a:r>
              <a:rPr sz="2750" spc="45" dirty="0">
                <a:latin typeface="Times New Roman"/>
                <a:cs typeface="Times New Roman"/>
              </a:rPr>
              <a:t>an</a:t>
            </a:r>
            <a:r>
              <a:rPr sz="2750" spc="-25" dirty="0">
                <a:latin typeface="Times New Roman"/>
                <a:cs typeface="Times New Roman"/>
              </a:rPr>
              <a:t>c</a:t>
            </a:r>
            <a:r>
              <a:rPr sz="2750" spc="45" dirty="0">
                <a:latin typeface="Times New Roman"/>
                <a:cs typeface="Times New Roman"/>
              </a:rPr>
              <a:t>e</a:t>
            </a:r>
            <a:r>
              <a:rPr sz="2750" spc="15" dirty="0">
                <a:latin typeface="Times New Roman"/>
                <a:cs typeface="Times New Roman"/>
              </a:rPr>
              <a:t>d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na</a:t>
            </a:r>
            <a:r>
              <a:rPr sz="2750" spc="-20" dirty="0">
                <a:latin typeface="Times New Roman"/>
                <a:cs typeface="Times New Roman"/>
              </a:rPr>
              <a:t>l</a:t>
            </a:r>
            <a:r>
              <a:rPr sz="2750" spc="45" dirty="0">
                <a:latin typeface="Times New Roman"/>
                <a:cs typeface="Times New Roman"/>
              </a:rPr>
              <a:t>y</a:t>
            </a:r>
            <a:r>
              <a:rPr sz="2750" spc="-20" dirty="0">
                <a:latin typeface="Times New Roman"/>
                <a:cs typeface="Times New Roman"/>
              </a:rPr>
              <a:t>ti</a:t>
            </a:r>
            <a:r>
              <a:rPr sz="2750" spc="45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5" dirty="0">
                <a:latin typeface="Times New Roman"/>
                <a:cs typeface="Times New Roman"/>
              </a:rPr>
              <a:t>l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spc="-185" dirty="0">
                <a:latin typeface="Times New Roman"/>
                <a:cs typeface="Times New Roman"/>
              </a:rPr>
              <a:t>T</a:t>
            </a:r>
            <a:r>
              <a:rPr sz="2750" spc="45" dirty="0">
                <a:latin typeface="Times New Roman"/>
                <a:cs typeface="Times New Roman"/>
              </a:rPr>
              <a:t>oo</a:t>
            </a:r>
            <a:r>
              <a:rPr sz="2750" spc="-20" dirty="0">
                <a:latin typeface="Times New Roman"/>
                <a:cs typeface="Times New Roman"/>
              </a:rPr>
              <a:t>l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Formulas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and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Functions</a:t>
            </a:r>
            <a:endParaRPr sz="27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20" dirty="0">
                <a:latin typeface="Times New Roman"/>
                <a:cs typeface="Times New Roman"/>
              </a:rPr>
              <a:t>Pivot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Tables</a:t>
            </a:r>
            <a:endParaRPr sz="27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-10" dirty="0">
                <a:latin typeface="Times New Roman"/>
                <a:cs typeface="Times New Roman"/>
              </a:rPr>
              <a:t>Visual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Representation</a:t>
            </a:r>
            <a:endParaRPr sz="27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750" spc="15" dirty="0">
                <a:latin typeface="Times New Roman"/>
                <a:cs typeface="Times New Roman"/>
              </a:rPr>
              <a:t>Used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analyse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different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situation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7525" y="2"/>
            <a:ext cx="3297555" cy="6878955"/>
            <a:chOff x="8907526" y="0"/>
            <a:chExt cx="3297554" cy="6878955"/>
          </a:xfrm>
        </p:grpSpPr>
        <p:sp>
          <p:nvSpPr>
            <p:cNvPr id="8" name="object 8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-7936" y="1476377"/>
            <a:ext cx="2703831" cy="5394325"/>
            <a:chOff x="-7936" y="1476375"/>
            <a:chExt cx="2703830" cy="5394325"/>
          </a:xfrm>
        </p:grpSpPr>
        <p:sp>
          <p:nvSpPr>
            <p:cNvPr id="11" name="object 11"/>
            <p:cNvSpPr/>
            <p:nvPr/>
          </p:nvSpPr>
          <p:spPr>
            <a:xfrm>
              <a:off x="4763" y="3890962"/>
              <a:ext cx="838200" cy="2967355"/>
            </a:xfrm>
            <a:custGeom>
              <a:avLst/>
              <a:gdLst/>
              <a:ahLst/>
              <a:cxnLst/>
              <a:rect l="l" t="t" r="r" b="b"/>
              <a:pathLst>
                <a:path w="838200" h="2967354">
                  <a:moveTo>
                    <a:pt x="838200" y="0"/>
                  </a:moveTo>
                  <a:lnTo>
                    <a:pt x="0" y="0"/>
                  </a:lnTo>
                  <a:lnTo>
                    <a:pt x="0" y="2967035"/>
                  </a:lnTo>
                  <a:lnTo>
                    <a:pt x="838200" y="296703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3" y="3890962"/>
              <a:ext cx="838200" cy="2967355"/>
            </a:xfrm>
            <a:custGeom>
              <a:avLst/>
              <a:gdLst/>
              <a:ahLst/>
              <a:cxnLst/>
              <a:rect l="l" t="t" r="r" b="b"/>
              <a:pathLst>
                <a:path w="838200" h="2967354">
                  <a:moveTo>
                    <a:pt x="838200" y="2967035"/>
                  </a:moveTo>
                  <a:lnTo>
                    <a:pt x="838200" y="0"/>
                  </a:lnTo>
                  <a:lnTo>
                    <a:pt x="0" y="0"/>
                  </a:lnTo>
                  <a:lnTo>
                    <a:pt x="0" y="29670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16" name="object 16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3795714"/>
            <a:ext cx="757555" cy="3062605"/>
            <a:chOff x="0" y="3795712"/>
            <a:chExt cx="757555" cy="3062605"/>
          </a:xfrm>
        </p:grpSpPr>
        <p:sp>
          <p:nvSpPr>
            <p:cNvPr id="3" name="object 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3795712"/>
              <a:ext cx="752475" cy="3062605"/>
            </a:xfrm>
            <a:custGeom>
              <a:avLst/>
              <a:gdLst/>
              <a:ahLst/>
              <a:cxnLst/>
              <a:rect l="l" t="t" r="r" b="b"/>
              <a:pathLst>
                <a:path w="752475" h="3062604">
                  <a:moveTo>
                    <a:pt x="752475" y="0"/>
                  </a:moveTo>
                  <a:lnTo>
                    <a:pt x="0" y="0"/>
                  </a:lnTo>
                  <a:lnTo>
                    <a:pt x="0" y="3062285"/>
                  </a:lnTo>
                  <a:lnTo>
                    <a:pt x="752475" y="3062285"/>
                  </a:lnTo>
                  <a:lnTo>
                    <a:pt x="752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3267" y="95434"/>
            <a:ext cx="5154931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8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09600" y="1600201"/>
            <a:ext cx="10972800" cy="471154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Overview</a:t>
            </a:r>
            <a:r>
              <a:rPr spc="-35" dirty="0"/>
              <a:t> </a:t>
            </a:r>
            <a:r>
              <a:rPr dirty="0"/>
              <a:t>:</a:t>
            </a:r>
          </a:p>
          <a:p>
            <a:pPr marL="188595" marR="5080">
              <a:lnSpc>
                <a:spcPct val="100400"/>
              </a:lnSpc>
              <a:spcBef>
                <a:spcPts val="745"/>
              </a:spcBef>
              <a:tabLst>
                <a:tab pos="636905" algn="l"/>
                <a:tab pos="1494790" algn="l"/>
                <a:tab pos="1913889" algn="l"/>
                <a:tab pos="3179445" algn="l"/>
                <a:tab pos="3666490" algn="l"/>
                <a:tab pos="4085590" algn="l"/>
                <a:tab pos="5400675" algn="l"/>
                <a:tab pos="6969759" algn="l"/>
                <a:tab pos="7541259" algn="l"/>
              </a:tabLst>
            </a:pPr>
            <a:r>
              <a:rPr b="0" spc="-190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o	</a:t>
            </a:r>
            <a:r>
              <a:rPr b="0" spc="-20" dirty="0">
                <a:latin typeface="Times New Roman"/>
                <a:cs typeface="Times New Roman"/>
              </a:rPr>
              <a:t>c</a:t>
            </a:r>
            <a:r>
              <a:rPr b="0" spc="20" dirty="0">
                <a:latin typeface="Times New Roman"/>
                <a:cs typeface="Times New Roman"/>
              </a:rPr>
              <a:t>r</a:t>
            </a:r>
            <a:r>
              <a:rPr b="0" spc="-20" dirty="0">
                <a:latin typeface="Times New Roman"/>
                <a:cs typeface="Times New Roman"/>
              </a:rPr>
              <a:t>ea</a:t>
            </a:r>
            <a:r>
              <a:rPr b="0" dirty="0">
                <a:latin typeface="Times New Roman"/>
                <a:cs typeface="Times New Roman"/>
              </a:rPr>
              <a:t>te	</a:t>
            </a:r>
            <a:r>
              <a:rPr b="0" spc="-1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n	ov</a:t>
            </a:r>
            <a:r>
              <a:rPr b="0" spc="-20" dirty="0">
                <a:latin typeface="Times New Roman"/>
                <a:cs typeface="Times New Roman"/>
              </a:rPr>
              <a:t>e</a:t>
            </a:r>
            <a:r>
              <a:rPr b="0" spc="20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vi</a:t>
            </a:r>
            <a:r>
              <a:rPr b="0" spc="-1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w	</a:t>
            </a:r>
            <a:r>
              <a:rPr b="0" spc="20" dirty="0">
                <a:latin typeface="Times New Roman"/>
                <a:cs typeface="Times New Roman"/>
              </a:rPr>
              <a:t>f</a:t>
            </a:r>
            <a:r>
              <a:rPr b="0" dirty="0">
                <a:latin typeface="Times New Roman"/>
                <a:cs typeface="Times New Roman"/>
              </a:rPr>
              <a:t>or	</a:t>
            </a:r>
            <a:r>
              <a:rPr b="0" spc="-1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n	</a:t>
            </a:r>
            <a:r>
              <a:rPr b="0" spc="-20" dirty="0">
                <a:latin typeface="Times New Roman"/>
                <a:cs typeface="Times New Roman"/>
              </a:rPr>
              <a:t>e</a:t>
            </a:r>
            <a:r>
              <a:rPr b="0" spc="5" dirty="0">
                <a:latin typeface="Times New Roman"/>
                <a:cs typeface="Times New Roman"/>
              </a:rPr>
              <a:t>m</a:t>
            </a:r>
            <a:r>
              <a:rPr b="0" dirty="0">
                <a:latin typeface="Times New Roman"/>
                <a:cs typeface="Times New Roman"/>
              </a:rPr>
              <a:t>ploy</a:t>
            </a:r>
            <a:r>
              <a:rPr b="0" spc="-15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e	</a:t>
            </a:r>
            <a:r>
              <a:rPr b="0" spc="-20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xp</a:t>
            </a:r>
            <a:r>
              <a:rPr b="0" spc="-20" dirty="0">
                <a:latin typeface="Times New Roman"/>
                <a:cs typeface="Times New Roman"/>
              </a:rPr>
              <a:t>e</a:t>
            </a:r>
            <a:r>
              <a:rPr b="0" dirty="0">
                <a:latin typeface="Times New Roman"/>
                <a:cs typeface="Times New Roman"/>
              </a:rPr>
              <a:t>ndi</a:t>
            </a:r>
            <a:r>
              <a:rPr b="0" spc="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u</a:t>
            </a:r>
            <a:r>
              <a:rPr b="0" spc="20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e	</a:t>
            </a:r>
            <a:r>
              <a:rPr b="0" spc="-15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nd	</a:t>
            </a:r>
            <a:r>
              <a:rPr b="0" spc="35" dirty="0">
                <a:latin typeface="Times New Roman"/>
                <a:cs typeface="Times New Roman"/>
              </a:rPr>
              <a:t>s</a:t>
            </a:r>
            <a:r>
              <a:rPr b="0" spc="-20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vin  analysis</a:t>
            </a:r>
            <a:r>
              <a:rPr b="0" spc="2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Excel,</a:t>
            </a:r>
            <a:r>
              <a:rPr b="0" spc="2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you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should</a:t>
            </a:r>
            <a:r>
              <a:rPr b="0" spc="3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organize</a:t>
            </a:r>
            <a:r>
              <a:rPr b="0" spc="3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your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data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29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way</a:t>
            </a:r>
            <a:r>
              <a:rPr b="0" spc="3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easy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understand</a:t>
            </a:r>
            <a:r>
              <a:rPr b="0" spc="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and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analyze.</a:t>
            </a:r>
          </a:p>
          <a:p>
            <a:pPr marL="72390">
              <a:lnSpc>
                <a:spcPct val="100000"/>
              </a:lnSpc>
              <a:spcBef>
                <a:spcPts val="1550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fields</a:t>
            </a:r>
            <a:r>
              <a:rPr spc="10" dirty="0"/>
              <a:t> </a:t>
            </a:r>
            <a:r>
              <a:rPr dirty="0"/>
              <a:t>:</a:t>
            </a:r>
          </a:p>
          <a:p>
            <a:pPr marL="1155700" indent="-343535">
              <a:lnSpc>
                <a:spcPct val="100000"/>
              </a:lnSpc>
              <a:spcBef>
                <a:spcPts val="18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-5" dirty="0">
                <a:latin typeface="Times New Roman"/>
                <a:cs typeface="Times New Roman"/>
              </a:rPr>
              <a:t>Employee</a:t>
            </a:r>
            <a:r>
              <a:rPr sz="2000" b="0" dirty="0">
                <a:latin typeface="Times New Roman"/>
                <a:cs typeface="Times New Roman"/>
              </a:rPr>
              <a:t> </a:t>
            </a:r>
            <a:r>
              <a:rPr sz="2000" b="0" spc="5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5" dirty="0">
                <a:latin typeface="Times New Roman"/>
                <a:cs typeface="Times New Roman"/>
              </a:rPr>
              <a:t>Gender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10" dirty="0">
                <a:latin typeface="Times New Roman"/>
                <a:cs typeface="Times New Roman"/>
              </a:rPr>
              <a:t>Age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5" dirty="0">
                <a:latin typeface="Times New Roman"/>
                <a:cs typeface="Times New Roman"/>
              </a:rPr>
              <a:t>Salary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spc="-5" dirty="0">
                <a:latin typeface="Times New Roman"/>
                <a:cs typeface="Times New Roman"/>
              </a:rPr>
              <a:t>Expenditure</a:t>
            </a:r>
            <a:endParaRPr sz="2000" dirty="0">
              <a:latin typeface="Times New Roman"/>
              <a:cs typeface="Times New Roman"/>
            </a:endParaRPr>
          </a:p>
          <a:p>
            <a:pPr marL="11557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0" dirty="0">
                <a:latin typeface="Times New Roman"/>
                <a:cs typeface="Times New Roman"/>
              </a:rPr>
              <a:t>Savings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0293" y="1974991"/>
            <a:ext cx="405131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ts val="2605"/>
              </a:lnSpc>
            </a:pPr>
            <a:r>
              <a:rPr sz="2400" dirty="0">
                <a:latin typeface="Times New Roman"/>
                <a:cs typeface="Times New Roman"/>
              </a:rPr>
              <a:t>gs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07525" y="2"/>
            <a:ext cx="3297555" cy="6878955"/>
            <a:chOff x="8907526" y="0"/>
            <a:chExt cx="3297554" cy="6878955"/>
          </a:xfrm>
        </p:grpSpPr>
        <p:sp>
          <p:nvSpPr>
            <p:cNvPr id="10" name="object 10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13" name="object 1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7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3956" y="6488279"/>
            <a:ext cx="7556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650300"/>
            <a:ext cx="3878579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MO</a:t>
            </a:r>
            <a:r>
              <a:rPr spc="-25" dirty="0"/>
              <a:t>D</a:t>
            </a:r>
            <a:r>
              <a:rPr spc="-35" dirty="0"/>
              <a:t>E</a:t>
            </a:r>
            <a:r>
              <a:rPr spc="-50" dirty="0"/>
              <a:t>L</a:t>
            </a:r>
            <a:r>
              <a:rPr spc="-10" dirty="0"/>
              <a:t>L</a:t>
            </a:r>
            <a:r>
              <a:rPr spc="-15" dirty="0"/>
              <a:t>I</a:t>
            </a:r>
            <a:r>
              <a:rPr spc="20" dirty="0"/>
              <a:t>N</a:t>
            </a:r>
            <a:r>
              <a:rPr spc="5" dirty="0"/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150" y="2160206"/>
            <a:ext cx="8108951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4350">
              <a:lnSpc>
                <a:spcPts val="2865"/>
              </a:lnSpc>
              <a:spcBef>
                <a:spcPts val="10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table.</a:t>
            </a:r>
            <a:endParaRPr sz="2400" dirty="0">
              <a:latin typeface="Times New Roman"/>
              <a:cs typeface="Times New Roman"/>
            </a:endParaRPr>
          </a:p>
          <a:p>
            <a:pPr marL="526415" indent="-514350">
              <a:lnSpc>
                <a:spcPts val="2865"/>
              </a:lnSpc>
              <a:spcBef>
                <a:spcPts val="5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70"/>
              </a:lnSpc>
              <a:spcBef>
                <a:spcPts val="50"/>
              </a:spcBef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Inserting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 .</a:t>
            </a:r>
          </a:p>
          <a:p>
            <a:pPr marL="526415" indent="-514350">
              <a:lnSpc>
                <a:spcPts val="285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formulas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dashboard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interaction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526415" indent="-514350">
              <a:lnSpc>
                <a:spcPts val="2865"/>
              </a:lnSpc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dashboard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putting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together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907525" y="2"/>
            <a:ext cx="3297555" cy="6878955"/>
            <a:chOff x="8907526" y="0"/>
            <a:chExt cx="3297554" cy="6878955"/>
          </a:xfrm>
        </p:grpSpPr>
        <p:sp>
          <p:nvSpPr>
            <p:cNvPr id="8" name="object 8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6853235"/>
                  </a:moveTo>
                  <a:lnTo>
                    <a:pt x="3271774" y="0"/>
                  </a:lnTo>
                  <a:lnTo>
                    <a:pt x="0" y="0"/>
                  </a:lnTo>
                  <a:lnTo>
                    <a:pt x="0" y="6853235"/>
                  </a:lnTo>
                  <a:lnTo>
                    <a:pt x="3271774" y="685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20226" y="4762"/>
              <a:ext cx="3272154" cy="6853555"/>
            </a:xfrm>
            <a:custGeom>
              <a:avLst/>
              <a:gdLst/>
              <a:ahLst/>
              <a:cxnLst/>
              <a:rect l="l" t="t" r="r" b="b"/>
              <a:pathLst>
                <a:path w="3272154" h="6853555">
                  <a:moveTo>
                    <a:pt x="3271774" y="0"/>
                  </a:moveTo>
                  <a:lnTo>
                    <a:pt x="0" y="0"/>
                  </a:lnTo>
                  <a:lnTo>
                    <a:pt x="0" y="685323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3890964"/>
            <a:ext cx="538480" cy="2967355"/>
            <a:chOff x="0" y="3890962"/>
            <a:chExt cx="538480" cy="2967355"/>
          </a:xfrm>
        </p:grpSpPr>
        <p:sp>
          <p:nvSpPr>
            <p:cNvPr id="11" name="object 11"/>
            <p:cNvSpPr/>
            <p:nvPr/>
          </p:nvSpPr>
          <p:spPr>
            <a:xfrm>
              <a:off x="4763" y="3890962"/>
              <a:ext cx="533400" cy="2967355"/>
            </a:xfrm>
            <a:custGeom>
              <a:avLst/>
              <a:gdLst/>
              <a:ahLst/>
              <a:cxnLst/>
              <a:rect l="l" t="t" r="r" b="b"/>
              <a:pathLst>
                <a:path w="533400" h="2967354">
                  <a:moveTo>
                    <a:pt x="533400" y="0"/>
                  </a:moveTo>
                  <a:lnTo>
                    <a:pt x="0" y="0"/>
                  </a:lnTo>
                  <a:lnTo>
                    <a:pt x="0" y="2967035"/>
                  </a:lnTo>
                  <a:lnTo>
                    <a:pt x="533400" y="296703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55059" y="0"/>
            <a:ext cx="4742180" cy="6863080"/>
            <a:chOff x="7455058" y="0"/>
            <a:chExt cx="4742180" cy="6863080"/>
          </a:xfrm>
        </p:grpSpPr>
        <p:sp>
          <p:nvSpPr>
            <p:cNvPr id="14" name="object 1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C3D59B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545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C3D5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C3D5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C3D59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C3D59B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294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Employee Data Analysis using Excel</vt:lpstr>
      <vt:lpstr>PowerPoint Presentation</vt:lpstr>
      <vt:lpstr>AGENDA</vt:lpstr>
      <vt:lpstr>PROBLEMSTATEMENT </vt:lpstr>
      <vt:lpstr>PROJECT OVERVIEW</vt:lpstr>
      <vt:lpstr>WHO ARE THE END USERS?</vt:lpstr>
      <vt:lpstr>Our Solution and It’s Value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ELCOT</dc:creator>
  <cp:lastModifiedBy>ELCOT</cp:lastModifiedBy>
  <cp:revision>2</cp:revision>
  <dcterms:created xsi:type="dcterms:W3CDTF">2024-08-28T08:51:54Z</dcterms:created>
  <dcterms:modified xsi:type="dcterms:W3CDTF">2024-08-28T09:08:48Z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2024-08-28T00:00:00Z</vt:filetime>
  </property>
</Properties>
</file>