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558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3832" y="0"/>
            <a:ext cx="3058168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3581400"/>
            <a:ext cx="52832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1200" y="1447800"/>
            <a:ext cx="52832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7318" y="6426202"/>
            <a:ext cx="37591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3301" y="6400800"/>
            <a:ext cx="609600" cy="152400"/>
          </a:xfrm>
        </p:spPr>
        <p:txBody>
          <a:bodyPr/>
          <a:lstStyle>
            <a:lvl1pPr algn="r"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5201" y="6296248"/>
            <a:ext cx="3761316" cy="1524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48768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3058168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718" y="6426202"/>
            <a:ext cx="37591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8517" y="6400800"/>
            <a:ext cx="711200" cy="152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601" y="6296248"/>
            <a:ext cx="3761316" cy="15240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828800"/>
            <a:ext cx="42672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1" y="3578225"/>
            <a:ext cx="4267527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4290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572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5238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675288"/>
            <a:ext cx="47752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" y="3429000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" y="3840162"/>
            <a:ext cx="47752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0" y="457200"/>
            <a:ext cx="52832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0" y="1676401"/>
            <a:ext cx="33528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76400"/>
            <a:ext cx="6266688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401" y="1676400"/>
            <a:ext cx="6262623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8800" y="1676400"/>
            <a:ext cx="33528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64925" y="0"/>
            <a:ext cx="42707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0" y="457200"/>
            <a:ext cx="37592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7201"/>
            <a:ext cx="48768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3200" y="6400800"/>
            <a:ext cx="71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2402" y="6426202"/>
            <a:ext cx="37591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500285" y="6296248"/>
            <a:ext cx="3761316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996928" y="1143000"/>
            <a:ext cx="11891936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Bahnschrift SemiBold" panose="020B0502040204020203" pitchFamily="34" charset="0"/>
              </a:rPr>
              <a:t/>
            </a:r>
            <a:br>
              <a:rPr lang="en-US" sz="4000" b="1" i="0" dirty="0">
                <a:solidFill>
                  <a:srgbClr val="0F0F0F"/>
                </a:solidFill>
                <a:effectLst/>
                <a:latin typeface="Bahnschrift SemiBold" panose="020B0502040204020203" pitchFamily="34" charset="0"/>
              </a:rPr>
            </a:br>
            <a:endParaRPr sz="4000" b="1" spc="15" dirty="0">
              <a:latin typeface="Bahnschrift SemiBold" panose="020B0502040204020203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2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51966" y="2550537"/>
            <a:ext cx="958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KAVIYA SREE.J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asunm1325312208201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THEAGARAYA COLLEGE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787588"/>
            <a:ext cx="7620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10" y="539332"/>
            <a:ext cx="34499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7D540A6-DF2D-C8EF-7C1B-18840DC34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5" y="1334589"/>
            <a:ext cx="8711078" cy="5066211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xmlns="" id="{E35E7FE6-95E9-D215-A299-B2CAA638857F}"/>
              </a:ext>
            </a:extLst>
          </p:cNvPr>
          <p:cNvSpPr/>
          <p:nvPr/>
        </p:nvSpPr>
        <p:spPr>
          <a:xfrm>
            <a:off x="4762500" y="761509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969533-95E7-2624-D228-3CD9973E7FF0}"/>
              </a:ext>
            </a:extLst>
          </p:cNvPr>
          <p:cNvSpPr txBox="1"/>
          <p:nvPr/>
        </p:nvSpPr>
        <p:spPr>
          <a:xfrm>
            <a:off x="5291727" y="68830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533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76EF78AB-B0FA-B57D-C2CC-CFBAC8ED5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0375"/>
              </p:ext>
            </p:extLst>
          </p:nvPr>
        </p:nvGraphicFramePr>
        <p:xfrm>
          <a:off x="3810000" y="591884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5" imgW="381071" imgH="792685" progId="Excel.Sheet.12">
                  <p:embed/>
                </p:oleObj>
              </mc:Choice>
              <mc:Fallback>
                <p:oleObj name="Worksheet" showAsIcon="1" r:id="rId5" imgW="381071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591884"/>
                        <a:ext cx="939454" cy="161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617BD8-8D5E-F699-F863-E05A6B689073}"/>
              </a:ext>
            </a:extLst>
          </p:cNvPr>
          <p:cNvSpPr txBox="1"/>
          <p:nvPr/>
        </p:nvSpPr>
        <p:spPr>
          <a:xfrm>
            <a:off x="882616" y="1583719"/>
            <a:ext cx="700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0" y="0"/>
            <a:ext cx="3429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5334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2971800" y="4846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ahnschrift SemiBold" panose="020B0502040204020203" pitchFamily="34" charset="0"/>
              </a:rPr>
              <a:t>CONCLUSION</a:t>
            </a:r>
            <a:endParaRPr lang="en-IN" sz="36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3837" y="1066800"/>
            <a:ext cx="48468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sz="4250" b="1" spc="-85" dirty="0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sz="4250" b="1" spc="25" dirty="0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sz="4250" b="1" dirty="0">
              <a:latin typeface="Bahnschrift SemiBold" panose="020B0502040204020203" pitchFamily="34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161180" y="2650196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2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sz="4000" b="1" spc="-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sz="40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40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40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52400" y="609600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b="1" spc="-2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sz="3600" b="1" spc="15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ROB</a:t>
            </a:r>
            <a:r>
              <a:rPr sz="3600" b="1" spc="55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sz="3600" b="1" spc="-2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600" b="1" spc="2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lang="en-US" sz="36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600" b="1" spc="1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sz="3600" b="1" spc="-37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3600" b="1" spc="-375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sz="3600" b="1" spc="15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3600" b="1" spc="-1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600" b="1" spc="-2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ME</a:t>
            </a:r>
            <a:r>
              <a:rPr sz="3600" b="1" spc="1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NT</a:t>
            </a:r>
            <a:endParaRPr sz="36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738E3D-0357-1D7C-4BB1-C1CE7EBC1D1C}"/>
              </a:ext>
            </a:extLst>
          </p:cNvPr>
          <p:cNvSpPr txBox="1"/>
          <p:nvPr/>
        </p:nvSpPr>
        <p:spPr>
          <a:xfrm>
            <a:off x="977968" y="2010370"/>
            <a:ext cx="6570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6750" y="-26377"/>
            <a:ext cx="3733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48400" y="5791200"/>
            <a:ext cx="2438400" cy="104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 rot="21051645">
            <a:off x="7260455" y="313375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2270" y="3892794"/>
            <a:ext cx="76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381000" y="6096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b="1" spc="5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PROJECT</a:t>
            </a:r>
            <a:r>
              <a:rPr lang="en-US" sz="3600" b="1" spc="5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600" b="1" spc="-2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OVERVIEW</a:t>
            </a:r>
            <a:endParaRPr sz="36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33425" y="1803535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expenditure and savings patterns using data in Excel. This analysis will help in understanding the spending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employees, identifying trends, and providing insights into savings habits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28672A-2DF5-8352-0EBB-21B7DD250995}"/>
              </a:ext>
            </a:extLst>
          </p:cNvPr>
          <p:cNvSpPr txBox="1"/>
          <p:nvPr/>
        </p:nvSpPr>
        <p:spPr>
          <a:xfrm>
            <a:off x="1342822" y="3742527"/>
            <a:ext cx="608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3886200"/>
            <a:ext cx="91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8087541" y="2505474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609600" y="838200"/>
            <a:ext cx="663530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510A03-5523-63DE-CE5D-A4691DB882E8}"/>
              </a:ext>
            </a:extLst>
          </p:cNvPr>
          <p:cNvSpPr txBox="1"/>
          <p:nvPr/>
        </p:nvSpPr>
        <p:spPr>
          <a:xfrm rot="10800000" flipV="1">
            <a:off x="1310476" y="2232054"/>
            <a:ext cx="7870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83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0728270-DAA4-002F-CB9D-F097CF26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6" y="533400"/>
            <a:ext cx="8510914" cy="55399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Our Solution and It’s Value proposition </a:t>
            </a:r>
            <a:endParaRPr lang="en-US" sz="36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13F9FD-1BE1-E289-448B-2679CBF314E4}"/>
              </a:ext>
            </a:extLst>
          </p:cNvPr>
          <p:cNvSpPr txBox="1"/>
          <p:nvPr/>
        </p:nvSpPr>
        <p:spPr>
          <a:xfrm rot="10800000" flipV="1">
            <a:off x="3048000" y="1761559"/>
            <a:ext cx="6470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5400" y="0"/>
            <a:ext cx="32766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8382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grpSp>
        <p:nvGrpSpPr>
          <p:cNvPr id="1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02" y="340667"/>
            <a:ext cx="5283200" cy="5715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ADB660-FFA6-0F47-4F8E-55AF9F5DA2ED}"/>
              </a:ext>
            </a:extLst>
          </p:cNvPr>
          <p:cNvSpPr txBox="1"/>
          <p:nvPr/>
        </p:nvSpPr>
        <p:spPr>
          <a:xfrm>
            <a:off x="447675" y="1847671"/>
            <a:ext cx="844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savings analysis in Excel, you should organize your data in a way that is easy to understand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DEE785-A69B-CD78-83A0-D05BC9898AEE}"/>
              </a:ext>
            </a:extLst>
          </p:cNvPr>
          <p:cNvSpPr txBox="1"/>
          <p:nvPr/>
        </p:nvSpPr>
        <p:spPr>
          <a:xfrm rot="10800000" flipV="1">
            <a:off x="223837" y="1247549"/>
            <a:ext cx="253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44B123-F85C-AAFE-7D8D-54E93CFFE26D}"/>
              </a:ext>
            </a:extLst>
          </p:cNvPr>
          <p:cNvSpPr txBox="1"/>
          <p:nvPr/>
        </p:nvSpPr>
        <p:spPr>
          <a:xfrm>
            <a:off x="377664" y="3198167"/>
            <a:ext cx="210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19E701-7C3E-0E3C-DDD0-E44FAE1E5EB3}"/>
              </a:ext>
            </a:extLst>
          </p:cNvPr>
          <p:cNvSpPr txBox="1"/>
          <p:nvPr/>
        </p:nvSpPr>
        <p:spPr>
          <a:xfrm>
            <a:off x="990600" y="3983504"/>
            <a:ext cx="2589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3794969"/>
            <a:ext cx="755329" cy="30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2479836" y="328858"/>
            <a:ext cx="483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ahnschrift SemiBold" panose="020B0502040204020203" pitchFamily="34" charset="0"/>
              </a:rPr>
              <a:t>DATASET DESCRIPTION</a:t>
            </a:r>
            <a:endParaRPr lang="en-IN" sz="3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611230"/>
            <a:ext cx="402781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endParaRPr sz="48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4EE9DB-1A0A-CF4C-5ECC-2B0DEC9969E9}"/>
              </a:ext>
            </a:extLst>
          </p:cNvPr>
          <p:cNvSpPr txBox="1"/>
          <p:nvPr/>
        </p:nvSpPr>
        <p:spPr>
          <a:xfrm>
            <a:off x="739774" y="2133600"/>
            <a:ext cx="8695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886200"/>
            <a:ext cx="533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240</TotalTime>
  <Words>338</Words>
  <Application>Microsoft Office PowerPoint</Application>
  <PresentationFormat>Custom</PresentationFormat>
  <Paragraphs>70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Composite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It’s Value proposition 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24</cp:revision>
  <dcterms:created xsi:type="dcterms:W3CDTF">2024-03-29T15:07:22Z</dcterms:created>
  <dcterms:modified xsi:type="dcterms:W3CDTF">2024-08-28T11:08:26Z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