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110" d="100"/>
          <a:sy n="110" d="100"/>
        </p:scale>
        <p:origin x="-558"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anthini%20M\Downloads\employee_data%20(1).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c:style val="26"/>
  <c:pivotSource>
    <c:name>[employee_data (1).csv]Sheet1!PivotTable1</c:name>
    <c:fmtId val="-1"/>
  </c:pivotSource>
  <c:chart>
    <c:title>
      <c:tx>
        <c:rich>
          <a:bodyPr/>
          <a:lstStyle/>
          <a:p>
            <a:pPr>
              <a:defRPr/>
            </a:pPr>
            <a:r>
              <a:rPr lang="en-US" dirty="0" smtClean="0"/>
              <a:t>SALARY COMPARISON</a:t>
            </a:r>
            <a:endParaRPr lang="en-US" dirty="0"/>
          </a:p>
        </c:rich>
      </c:tx>
      <c:layout>
        <c:manualLayout>
          <c:xMode val="edge"/>
          <c:yMode val="edge"/>
          <c:x val="0.33858303708015186"/>
          <c:y val="0.02941175713762619"/>
        </c:manualLayout>
      </c:layout>
      <c:overlay val="0"/>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8.0</c:v>
                </c:pt>
                <c:pt idx="1">
                  <c:v>14.0</c:v>
                </c:pt>
                <c:pt idx="2">
                  <c:v>9.0</c:v>
                </c:pt>
                <c:pt idx="3">
                  <c:v>6.0</c:v>
                </c:pt>
                <c:pt idx="4">
                  <c:v>7.0</c:v>
                </c:pt>
                <c:pt idx="5">
                  <c:v>9.0</c:v>
                </c:pt>
                <c:pt idx="6">
                  <c:v>12.0</c:v>
                </c:pt>
                <c:pt idx="7">
                  <c:v>17.0</c:v>
                </c:pt>
                <c:pt idx="8">
                  <c:v>13.0</c:v>
                </c:pt>
                <c:pt idx="9">
                  <c:v>10.0</c:v>
                </c:pt>
              </c:numCache>
            </c:numRef>
          </c:val>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21.0</c:v>
                </c:pt>
                <c:pt idx="1">
                  <c:v>14.0</c:v>
                </c:pt>
                <c:pt idx="2">
                  <c:v>29.0</c:v>
                </c:pt>
                <c:pt idx="3">
                  <c:v>17.0</c:v>
                </c:pt>
                <c:pt idx="4">
                  <c:v>21.0</c:v>
                </c:pt>
                <c:pt idx="5">
                  <c:v>22.0</c:v>
                </c:pt>
                <c:pt idx="6">
                  <c:v>22.0</c:v>
                </c:pt>
                <c:pt idx="7">
                  <c:v>30.0</c:v>
                </c:pt>
                <c:pt idx="8">
                  <c:v>24.0</c:v>
                </c:pt>
                <c:pt idx="9">
                  <c:v>23.0</c:v>
                </c:pt>
              </c:numCache>
            </c:numRef>
          </c:val>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49.0</c:v>
                </c:pt>
                <c:pt idx="1">
                  <c:v>45.0</c:v>
                </c:pt>
                <c:pt idx="2">
                  <c:v>50.0</c:v>
                </c:pt>
                <c:pt idx="3">
                  <c:v>54.0</c:v>
                </c:pt>
                <c:pt idx="4">
                  <c:v>46.0</c:v>
                </c:pt>
                <c:pt idx="5">
                  <c:v>44.0</c:v>
                </c:pt>
                <c:pt idx="6">
                  <c:v>47.0</c:v>
                </c:pt>
                <c:pt idx="7">
                  <c:v>48.0</c:v>
                </c:pt>
                <c:pt idx="8">
                  <c:v>39.0</c:v>
                </c:pt>
                <c:pt idx="9">
                  <c:v>51.0</c:v>
                </c:pt>
              </c:numCache>
            </c:numRef>
          </c:val>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10.0</c:v>
                </c:pt>
                <c:pt idx="1">
                  <c:v>8.0</c:v>
                </c:pt>
                <c:pt idx="2">
                  <c:v>8.0</c:v>
                </c:pt>
                <c:pt idx="3">
                  <c:v>5.0</c:v>
                </c:pt>
                <c:pt idx="4">
                  <c:v>5.0</c:v>
                </c:pt>
                <c:pt idx="5">
                  <c:v>5.0</c:v>
                </c:pt>
                <c:pt idx="6">
                  <c:v>5.0</c:v>
                </c:pt>
                <c:pt idx="7">
                  <c:v>9.0</c:v>
                </c:pt>
                <c:pt idx="8">
                  <c:v>5.0</c:v>
                </c:pt>
                <c:pt idx="9">
                  <c:v>4.0</c:v>
                </c:pt>
              </c:numCache>
            </c:numRef>
          </c:val>
        </c:ser>
        <c:dLbls>
          <c:showLegendKey val="0"/>
          <c:showVal val="0"/>
          <c:showCatName val="0"/>
          <c:showSerName val="0"/>
          <c:showPercent val="0"/>
          <c:showBubbleSize val="0"/>
        </c:dLbls>
        <c:gapWidth val="150"/>
        <c:axId val="88017536"/>
        <c:axId val="88031616"/>
      </c:barChart>
      <c:catAx>
        <c:axId val="88017536"/>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88031616"/>
        <c:crosses val="autoZero"/>
        <c:auto val="1"/>
        <c:lblAlgn val="ctr"/>
        <c:lblOffset val="100"/>
        <c:noMultiLvlLbl val="0"/>
      </c:catAx>
      <c:valAx>
        <c:axId val="88031616"/>
        <c:scaling>
          <c:orientation val="minMax"/>
        </c:scaling>
        <c:delete val="0"/>
        <c:axPos val="l"/>
        <c:majorGridlines/>
        <c:title>
          <c:tx>
            <c:rich>
              <a:bodyPr/>
              <a:lstStyle/>
              <a:p>
                <a:pPr>
                  <a:defRPr/>
                </a:pPr>
                <a:r>
                  <a:rPr lang="en-US" dirty="0" smtClean="0"/>
                  <a:t>DEPARTMENTS</a:t>
                </a:r>
                <a:endParaRPr lang="en-US" dirty="0"/>
              </a:p>
            </c:rich>
          </c:tx>
          <c:layout/>
          <c:overlay val="0"/>
        </c:title>
        <c:numFmt formatCode="General" sourceLinked="1"/>
        <c:majorTickMark val="none"/>
        <c:minorTickMark val="none"/>
        <c:tickLblPos val="nextTo"/>
        <c:txPr>
          <a:bodyPr rot="-60000000" vert="horz"/>
          <a:lstStyle/>
          <a:p>
            <a:pPr>
              <a:defRPr/>
            </a:pPr>
            <a:endParaRPr lang="en-US"/>
          </a:p>
        </c:txPr>
        <c:crossAx val="88017536"/>
        <c:crosses val="autoZero"/>
        <c:crossBetween val="between"/>
      </c:valAx>
      <c:dTable>
        <c:showHorzBorder val="1"/>
        <c:showVertBorder val="1"/>
        <c:showOutline val="1"/>
        <c:showKeys val="1"/>
      </c:dTable>
    </c:plotArea>
    <c:plotVisOnly val="1"/>
    <c:dispBlanksAs val="gap"/>
    <c:showDLblsOverMax val="0"/>
    <c:extLst>
      <c:ext xmlns:c16r3="http://schemas.microsoft.com/office/drawing/2017/03/chart" uri="{56B9EC1D-385E-4148-901F-78D8002777C0}">
        <c16r3:dataDisplayOptions16>
          <c16r3:dispNaAsBlank val="1"/>
        </c16r3:dataDisplayOptions16>
      </c:ext>
    </c:extLst>
  </c:chart>
  <c:txPr>
    <a:bodyPr/>
    <a:lstStyle/>
    <a:p>
      <a:pPr>
        <a:defRPr sz="1800"/>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72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2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7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7" name="Holder 3"/>
          <p:cNvSpPr>
            <a:spLocks noGrp="1"/>
          </p:cNvSpPr>
          <p:nvPr>
            <p:ph type="body" idx="1"/>
          </p:nvPr>
        </p:nvSpPr>
        <p:spPr/>
        <p:txBody>
          <a:bodyPr bIns="0" lIns="0" rIns="0" tIns="0"/>
          <a:p/>
        </p:txBody>
      </p:sp>
      <p:sp>
        <p:nvSpPr>
          <p:cNvPr id="104870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5" name=""/>
        <p:cNvGrpSpPr/>
        <p:nvPr/>
      </p:nvGrpSpPr>
      <p:grpSpPr>
        <a:xfrm>
          <a:off x="0" y="0"/>
          <a:ext cx="0" cy="0"/>
          <a:chOff x="0" y="0"/>
          <a:chExt cx="0" cy="0"/>
        </a:xfrm>
      </p:grpSpPr>
      <p:sp>
        <p:nvSpPr>
          <p:cNvPr id="104871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6" name=""/>
        <p:cNvGrpSpPr/>
        <p:nvPr/>
      </p:nvGrpSpPr>
      <p:grpSpPr>
        <a:xfrm>
          <a:off x="0" y="0"/>
          <a:ext cx="0" cy="0"/>
          <a:chOff x="0" y="0"/>
          <a:chExt cx="0" cy="0"/>
        </a:xfrm>
      </p:grpSpPr>
      <p:sp>
        <p:nvSpPr>
          <p:cNvPr id="104871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pn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0.png"/><Relationship Id="rId3"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22.jpeg"/><Relationship Id="rId3" Type="http://schemas.openxmlformats.org/officeDocument/2006/relationships/image" Target="../media/image20.png"/><Relationship Id="rId4"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23.jpeg"/><Relationship Id="rId2" Type="http://schemas.openxmlformats.org/officeDocument/2006/relationships/image" Target="../media/image24.jpeg"/><Relationship Id="rId3"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image" Target="../media/image7.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png"/><Relationship Id="rId3" Type="http://schemas.openxmlformats.org/officeDocument/2006/relationships/image" Target="../media/image1.png"/><Relationship Id="rId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image" Target="../media/image1.png"/><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png"/><Relationship Id="rId3" Type="http://schemas.openxmlformats.org/officeDocument/2006/relationships/image" Target="../media/image15.png"/><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304800" y="457200"/>
            <a:ext cx="8991600" cy="727710"/>
          </a:xfrm>
          <a:prstGeom prst="rect"/>
        </p:spPr>
        <p:txBody>
          <a:bodyPr bIns="0" lIns="0" rIns="0" rtlCol="0" tIns="16510" vert="horz" wrap="square">
            <a:spAutoFit/>
          </a:bodyPr>
          <a:p>
            <a:pPr algn="l"/>
            <a:r>
              <a:rPr b="1" dirty="0" sz="2400" lang="en-US" smtClean="0">
                <a:solidFill>
                  <a:srgbClr val="0F0F0F"/>
                </a:solidFill>
                <a:latin typeface="Times New Roman" panose="02020603050405020304" pitchFamily="18" charset="0"/>
                <a:cs typeface="Times New Roman" panose="02020603050405020304" pitchFamily="18" charset="0"/>
              </a:rPr>
              <a:t>    Salary and Compensation Analysis Through Excel Data Modeling</a:t>
            </a:r>
            <a:endParaRPr dirty="0" sz="2400" lang="en-IN">
              <a:solidFill>
                <a:srgbClr val="7030A0"/>
              </a:solidFill>
              <a:latin typeface="Times New Roman" panose="02020603050405020304" pitchFamily="18" charset="0"/>
              <a:cs typeface="Times New Roman" panose="02020603050405020304" pitchFamily="18" charset="0"/>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533400" y="3124200"/>
            <a:ext cx="9906000" cy="1869440"/>
          </a:xfrm>
          <a:prstGeom prst="rect"/>
          <a:noFill/>
        </p:spPr>
        <p:txBody>
          <a:bodyPr rtlCol="0" wrap="square">
            <a:spAutoFit/>
          </a:bodyPr>
          <a:p>
            <a:r>
              <a:rPr dirty="0" sz="2400" lang="en-US"/>
              <a:t>STUDENT </a:t>
            </a:r>
            <a:r>
              <a:rPr dirty="0" sz="2400" lang="en-US" smtClean="0"/>
              <a:t>NAME : </a:t>
            </a:r>
            <a:r>
              <a:rPr b="1" dirty="0" sz="2400" lang="en-US" smtClean="0"/>
              <a:t>k</a:t>
            </a:r>
            <a:r>
              <a:rPr b="1" dirty="0" sz="2400" lang="en-US" smtClean="0"/>
              <a:t>a</a:t>
            </a:r>
            <a:r>
              <a:rPr b="1" dirty="0" sz="2400" lang="en-US" smtClean="0"/>
              <a:t>v</a:t>
            </a:r>
            <a:r>
              <a:rPr b="1" dirty="0" sz="2400" lang="en-US" smtClean="0"/>
              <a:t>i</a:t>
            </a:r>
            <a:r>
              <a:rPr b="1" dirty="0" sz="2400" lang="en-US" smtClean="0"/>
              <a:t>ya</a:t>
            </a:r>
            <a:r>
              <a:rPr b="1" dirty="0" sz="2400" lang="en-US" smtClean="0"/>
              <a:t>.</a:t>
            </a:r>
            <a:r>
              <a:rPr b="1" dirty="0" sz="2400" lang="en-US" smtClean="0"/>
              <a:t>J</a:t>
            </a:r>
            <a:endParaRPr b="1" dirty="0" sz="2400" lang="en-US"/>
          </a:p>
          <a:p>
            <a:r>
              <a:rPr dirty="0" sz="2400" lang="en-US"/>
              <a:t>REGISTER </a:t>
            </a:r>
            <a:r>
              <a:rPr dirty="0" sz="2400" lang="en-US" smtClean="0"/>
              <a:t>NO : </a:t>
            </a:r>
            <a:r>
              <a:rPr b="1" dirty="0" sz="2400" lang="en-US" smtClean="0"/>
              <a:t>1</a:t>
            </a:r>
            <a:r>
              <a:rPr b="1" dirty="0" sz="2400" lang="en-US" smtClean="0"/>
              <a:t>2</a:t>
            </a:r>
            <a:r>
              <a:rPr b="1" dirty="0" sz="2400" lang="en-US" smtClean="0"/>
              <a:t>2</a:t>
            </a:r>
            <a:r>
              <a:rPr b="1" dirty="0" sz="2400" lang="en-US" smtClean="0"/>
              <a:t>2</a:t>
            </a:r>
            <a:r>
              <a:rPr b="1" dirty="0" sz="2400" lang="en-US" smtClean="0"/>
              <a:t>0</a:t>
            </a:r>
            <a:r>
              <a:rPr b="1" dirty="0" sz="2400" lang="en-US" smtClean="0"/>
              <a:t>4</a:t>
            </a:r>
            <a:r>
              <a:rPr b="1" dirty="0" sz="2400" lang="en-US" smtClean="0"/>
              <a:t>5</a:t>
            </a:r>
            <a:r>
              <a:rPr b="1" dirty="0" sz="2400" lang="en-US" smtClean="0"/>
              <a:t>4</a:t>
            </a:r>
            <a:r>
              <a:rPr b="1" dirty="0" sz="2400" lang="en-US" smtClean="0"/>
              <a:t>2</a:t>
            </a:r>
            <a:r>
              <a:rPr b="1" dirty="0" sz="2400" lang="en-US" smtClean="0"/>
              <a:t>/</a:t>
            </a:r>
            <a:r>
              <a:rPr b="1" dirty="0" sz="2400" lang="en-US" smtClean="0"/>
              <a:t>B</a:t>
            </a:r>
            <a:r>
              <a:rPr b="1" dirty="0" sz="2400" lang="en-US" smtClean="0"/>
              <a:t>A</a:t>
            </a:r>
            <a:r>
              <a:rPr b="1" dirty="0" sz="2400" lang="en-US" smtClean="0"/>
              <a:t>1</a:t>
            </a:r>
            <a:r>
              <a:rPr b="1" dirty="0" sz="2400" lang="en-US" smtClean="0"/>
              <a:t>5</a:t>
            </a:r>
            <a:r>
              <a:rPr b="1" dirty="0" sz="2400" lang="en-US" smtClean="0"/>
              <a:t>7</a:t>
            </a:r>
            <a:r>
              <a:rPr b="1" dirty="0" sz="2400" lang="en-US" smtClean="0"/>
              <a:t>3</a:t>
            </a:r>
            <a:r>
              <a:rPr b="1" dirty="0" sz="2400" lang="en-US" smtClean="0"/>
              <a:t>D</a:t>
            </a:r>
            <a:r>
              <a:rPr b="1" dirty="0" sz="2400" lang="en-US" smtClean="0"/>
              <a:t>F</a:t>
            </a:r>
            <a:r>
              <a:rPr b="1" dirty="0" sz="2400" lang="en-US" smtClean="0"/>
              <a:t>4</a:t>
            </a:r>
            <a:r>
              <a:rPr b="1" dirty="0" sz="2400" lang="en-US" smtClean="0"/>
              <a:t>5</a:t>
            </a:r>
            <a:r>
              <a:rPr b="1" dirty="0" sz="2400" lang="en-US" smtClean="0"/>
              <a:t>B</a:t>
            </a:r>
            <a:r>
              <a:rPr b="1" dirty="0" sz="2400" lang="en-US" smtClean="0"/>
              <a:t>5</a:t>
            </a:r>
            <a:r>
              <a:rPr b="1" dirty="0" sz="2400" lang="en-US" smtClean="0"/>
              <a:t>0</a:t>
            </a:r>
            <a:r>
              <a:rPr b="1" dirty="0" sz="2400" lang="en-US" smtClean="0"/>
              <a:t>B</a:t>
            </a:r>
            <a:r>
              <a:rPr b="1" dirty="0" sz="2400" lang="en-US" smtClean="0"/>
              <a:t>0</a:t>
            </a:r>
            <a:r>
              <a:rPr b="1" dirty="0" sz="2400" lang="en-US" smtClean="0"/>
              <a:t>1</a:t>
            </a:r>
            <a:r>
              <a:rPr b="1" dirty="0" sz="2400" lang="en-US" smtClean="0"/>
              <a:t>1</a:t>
            </a:r>
            <a:r>
              <a:rPr b="1" dirty="0" sz="2400" lang="en-US" smtClean="0"/>
              <a:t>4</a:t>
            </a:r>
            <a:r>
              <a:rPr b="1" dirty="0" sz="2400" lang="en-US" smtClean="0"/>
              <a:t>9</a:t>
            </a:r>
            <a:r>
              <a:rPr b="1" dirty="0" sz="2400" lang="en-US" smtClean="0"/>
              <a:t>5</a:t>
            </a:r>
            <a:r>
              <a:rPr b="1" dirty="0" sz="2400" lang="en-US" smtClean="0"/>
              <a:t>4</a:t>
            </a:r>
            <a:r>
              <a:rPr b="1" dirty="0" sz="2400" lang="en-US" smtClean="0"/>
              <a:t>7</a:t>
            </a:r>
            <a:r>
              <a:rPr b="1" dirty="0" sz="2400" lang="en-US" smtClean="0"/>
              <a:t>5</a:t>
            </a:r>
            <a:r>
              <a:rPr b="1" dirty="0" sz="2400" lang="en-US" smtClean="0"/>
              <a:t>B</a:t>
            </a:r>
            <a:r>
              <a:rPr b="1" dirty="0" sz="2400" lang="en-US" smtClean="0"/>
              <a:t>4</a:t>
            </a:r>
            <a:r>
              <a:rPr b="1" dirty="0" sz="2400" lang="en-US" smtClean="0"/>
              <a:t>5</a:t>
            </a:r>
            <a:r>
              <a:rPr b="1" dirty="0" sz="2400" lang="en-US" smtClean="0"/>
              <a:t>9</a:t>
            </a:r>
            <a:endParaRPr b="1" dirty="0" sz="2400" lang="en-US"/>
          </a:p>
          <a:p>
            <a:r>
              <a:rPr dirty="0" sz="2400" lang="en-US" smtClean="0"/>
              <a:t>DEPARTMENT : </a:t>
            </a:r>
            <a:r>
              <a:rPr b="1" dirty="0" sz="2400" lang="en-US" smtClean="0"/>
              <a:t>B.com </a:t>
            </a:r>
            <a:r>
              <a:rPr b="1" dirty="0" sz="2400" lang="en-US" smtClean="0"/>
              <a:t>c</a:t>
            </a:r>
            <a:r>
              <a:rPr b="1" dirty="0" sz="2400" lang="en-US" smtClean="0"/>
              <a:t>o</a:t>
            </a:r>
            <a:r>
              <a:rPr b="1" dirty="0" sz="2400" lang="en-US" smtClean="0"/>
              <a:t>r</a:t>
            </a:r>
            <a:r>
              <a:rPr b="1" dirty="0" sz="2400" lang="en-US" smtClean="0"/>
              <a:t>porate </a:t>
            </a:r>
            <a:r>
              <a:rPr b="1" dirty="0" sz="2400" lang="en-US" smtClean="0"/>
              <a:t>s</a:t>
            </a:r>
            <a:r>
              <a:rPr b="1" dirty="0" sz="2400" lang="en-US" smtClean="0"/>
              <a:t>e</a:t>
            </a:r>
            <a:r>
              <a:rPr b="1" dirty="0" sz="2400" lang="en-US" smtClean="0"/>
              <a:t>cretaryship </a:t>
            </a:r>
            <a:endParaRPr b="1" dirty="0" sz="2400" lang="en-US"/>
          </a:p>
          <a:p>
            <a:r>
              <a:rPr dirty="0" sz="2400" lang="en-US" smtClean="0"/>
              <a:t>COLLEGE </a:t>
            </a:r>
            <a:r>
              <a:rPr dirty="0" sz="2400" lang="en-US" smtClean="0"/>
              <a:t>: </a:t>
            </a:r>
            <a:r>
              <a:rPr b="1" dirty="0" sz="2400" lang="en-US" smtClean="0"/>
              <a:t>k</a:t>
            </a:r>
            <a:r>
              <a:rPr b="1" dirty="0" sz="2400" lang="en-US" smtClean="0"/>
              <a:t>a</a:t>
            </a:r>
            <a:r>
              <a:rPr b="1" dirty="0" sz="2400" lang="en-US" smtClean="0"/>
              <a:t>n</a:t>
            </a:r>
            <a:r>
              <a:rPr b="1" dirty="0" sz="2400" lang="en-US" smtClean="0"/>
              <a:t>c</a:t>
            </a:r>
            <a:r>
              <a:rPr b="1" dirty="0" sz="2400" lang="en-US" smtClean="0"/>
              <a:t>hi </a:t>
            </a:r>
            <a:r>
              <a:rPr b="1" dirty="0" sz="2400" lang="en-US" smtClean="0"/>
              <a:t>Sri </a:t>
            </a:r>
            <a:r>
              <a:rPr b="1" dirty="0" sz="2400" lang="en-US" smtClean="0"/>
              <a:t>Magalakshmi </a:t>
            </a:r>
            <a:r>
              <a:rPr b="1" dirty="0" sz="2400" lang="en-US" smtClean="0"/>
              <a:t>arts </a:t>
            </a:r>
            <a:r>
              <a:rPr b="1" dirty="0" sz="2400" lang="en-US" smtClean="0"/>
              <a:t>and </a:t>
            </a:r>
            <a:r>
              <a:rPr b="1" dirty="0" sz="2400" lang="en-US" smtClean="0"/>
              <a:t>science </a:t>
            </a:r>
            <a:r>
              <a:rPr b="1" dirty="0" sz="2400" lang="en-US" smtClean="0"/>
              <a:t>college </a:t>
            </a:r>
            <a:r>
              <a:rPr b="1" dirty="0" sz="2400" lang="en-US" smtClean="0"/>
              <a:t>for </a:t>
            </a:r>
            <a:r>
              <a:rPr b="1" dirty="0" sz="2400" lang="en-US" smtClean="0"/>
              <a:t>women </a:t>
            </a:r>
            <a:endParaRPr b="1"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0" name=""/>
        <p:cNvGrpSpPr/>
        <p:nvPr/>
      </p:nvGrpSpPr>
      <p:grpSpPr>
        <a:xfrm>
          <a:off x="0" y="0"/>
          <a:ext cx="0" cy="0"/>
          <a:chOff x="0" y="0"/>
          <a:chExt cx="0" cy="0"/>
        </a:xfrm>
      </p:grpSpPr>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6" name="object 8"/>
          <p:cNvSpPr txBox="1"/>
          <p:nvPr/>
        </p:nvSpPr>
        <p:spPr>
          <a:xfrm>
            <a:off x="685800" y="1295400"/>
            <a:ext cx="8099426" cy="752129"/>
          </a:xfrm>
          <a:prstGeom prst="rect"/>
        </p:spPr>
        <p:txBody>
          <a:bodyPr bIns="0" lIns="0" rIns="0" rtlCol="0" tIns="13335" vert="horz" wrap="square">
            <a:spAutoFit/>
          </a:bodyPr>
          <a:p>
            <a:r>
              <a:rPr b="1" dirty="0" sz="4800" lang="en-US" smtClean="0">
                <a:solidFill>
                  <a:srgbClr val="0D0D0D"/>
                </a:solidFill>
                <a:latin typeface="Times New Roman" panose="02020603050405020304" pitchFamily="18" charset="0"/>
                <a:cs typeface="Times New Roman" panose="02020603050405020304" pitchFamily="18" charset="0"/>
              </a:rPr>
              <a:t>REFINE AND CALIBRATE</a:t>
            </a: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TextBox 2"/>
          <p:cNvSpPr txBox="1"/>
          <p:nvPr/>
        </p:nvSpPr>
        <p:spPr>
          <a:xfrm>
            <a:off x="609600" y="2667000"/>
            <a:ext cx="9144000" cy="1691640"/>
          </a:xfrm>
          <a:prstGeom prst="rect"/>
          <a:noFill/>
        </p:spPr>
        <p:txBody>
          <a:bodyPr wrap="square">
            <a:spAutoFit/>
          </a:bodyPr>
          <a:p>
            <a:r>
              <a:rPr dirty="0" lang="en-US" smtClean="0"/>
              <a:t>Refine and </a:t>
            </a:r>
            <a:r>
              <a:rPr dirty="0" lang="en-US" smtClean="0"/>
              <a:t>calibrate This </a:t>
            </a:r>
            <a:r>
              <a:rPr dirty="0" lang="en-US" smtClean="0"/>
              <a:t>is where the "art" of sales compensation comes into play, where you adjust the plan inputs to determine how much they shift the outputs. At this stage, all the work setting up the model to feed as many dynamic inputs as possible pays off. Adjusting the rate or the payout curve automatically results in the updated pay and updated outputs to review, so you can quickly see if your adjustments have the desired effect on outcomes.</a:t>
            </a:r>
            <a:endParaRPr dirty="0" lang="en-US"/>
          </a:p>
        </p:txBody>
      </p:sp>
      <p:sp>
        <p:nvSpPr>
          <p:cNvPr id="1048689"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
        <p:nvSpPr>
          <p:cNvPr id="1048690"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1" name=""/>
        <p:cNvGrpSpPr/>
        <p:nvPr/>
      </p:nvGrpSpPr>
      <p:grpSpPr>
        <a:xfrm>
          <a:off x="0" y="0"/>
          <a:ext cx="0" cy="0"/>
          <a:chOff x="0" y="0"/>
          <a:chExt cx="0" cy="0"/>
        </a:xfrm>
      </p:grpSpPr>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48693" name="object 8"/>
          <p:cNvSpPr txBox="1"/>
          <p:nvPr/>
        </p:nvSpPr>
        <p:spPr>
          <a:xfrm>
            <a:off x="685800" y="1371600"/>
            <a:ext cx="8251826" cy="629018"/>
          </a:xfrm>
          <a:prstGeom prst="rect"/>
        </p:spPr>
        <p:txBody>
          <a:bodyPr bIns="0" lIns="0" rIns="0" rtlCol="0" tIns="13335" vert="horz" wrap="square">
            <a:spAutoFit/>
          </a:bodyPr>
          <a:p>
            <a:r>
              <a:rPr b="1" dirty="0" sz="4000" lang="en-IN" smtClean="0">
                <a:latin typeface="Times New Roman" panose="02020603050405020304" pitchFamily="18" charset="0"/>
                <a:cs typeface="Times New Roman" panose="02020603050405020304" pitchFamily="18" charset="0"/>
              </a:rPr>
              <a:t>MONITOR CONTINUOUSLY</a:t>
            </a:r>
          </a:p>
        </p:txBody>
      </p:sp>
      <p:sp>
        <p:nvSpPr>
          <p:cNvPr id="104869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5" name="TextBox 3"/>
          <p:cNvSpPr txBox="1"/>
          <p:nvPr/>
        </p:nvSpPr>
        <p:spPr>
          <a:xfrm>
            <a:off x="914400" y="2590800"/>
            <a:ext cx="8239873" cy="2758440"/>
          </a:xfrm>
          <a:prstGeom prst="rect"/>
          <a:noFill/>
        </p:spPr>
        <p:txBody>
          <a:bodyPr wrap="square">
            <a:spAutoFit/>
          </a:bodyPr>
          <a:p>
            <a:r>
              <a:rPr b="1" dirty="0" lang="en-US" smtClean="0"/>
              <a:t>Monitor </a:t>
            </a:r>
            <a:r>
              <a:rPr b="1" dirty="0" lang="en-US" smtClean="0"/>
              <a:t>continuously This </a:t>
            </a:r>
            <a:r>
              <a:rPr b="1" dirty="0" lang="en-US" smtClean="0"/>
              <a:t>is where the modeling stops for many organizations, but they are missing a huge opportunity by doing so. We recommend our clients approach their comp plan modeling as an ongoing exercise, which turns the hypothetical model into a real-time measure of realized performance. </a:t>
            </a:r>
            <a:endParaRPr b="1" dirty="0" lang="en-US" smtClean="0"/>
          </a:p>
          <a:p>
            <a:endParaRPr b="1" dirty="0" lang="en-US" smtClean="0"/>
          </a:p>
          <a:p>
            <a:r>
              <a:rPr b="1" dirty="0" lang="en-US" smtClean="0"/>
              <a:t>As </a:t>
            </a:r>
            <a:r>
              <a:rPr b="1" dirty="0" lang="en-US" smtClean="0"/>
              <a:t>data is produced throughout the year, update the inputs section of your model to see how actual performance is tracking against your modeled outcomes, adjusting the calculations to iron out any discrepancies you find. That will allow you to forecast end-of-year results with greater accuracy and make your model more reliable in the future.</a:t>
            </a:r>
            <a:endParaRPr dirty="0" lang="en-US"/>
          </a:p>
        </p:txBody>
      </p:sp>
      <p:sp>
        <p:nvSpPr>
          <p:cNvPr id="1048696"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2"/>
          <a:stretch>
            <a:fillRect/>
          </a:stretch>
        </a:blipFill>
      </p:bgPr>
    </p:bg>
    <p:spTree>
      <p:nvGrpSpPr>
        <p:cNvPr id="42" name=""/>
        <p:cNvGrpSpPr/>
        <p:nvPr/>
      </p:nvGrpSpPr>
      <p:grpSpPr>
        <a:xfrm>
          <a:off x="0" y="0"/>
          <a:ext cx="0" cy="0"/>
          <a:chOff x="0" y="0"/>
          <a:chExt cx="0" cy="0"/>
        </a:xfrm>
      </p:grpSpPr>
      <p:sp>
        <p:nvSpPr>
          <p:cNvPr id="10486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3" cstate="print"/>
          <a:stretch>
            <a:fillRect/>
          </a:stretch>
        </p:blipFill>
        <p:spPr>
          <a:xfrm>
            <a:off x="1666875" y="6467475"/>
            <a:ext cx="76200" cy="177800"/>
          </a:xfrm>
          <a:prstGeom prst="rect"/>
        </p:spPr>
      </p:pic>
      <p:sp>
        <p:nvSpPr>
          <p:cNvPr id="1048700" name="object 7"/>
          <p:cNvSpPr txBox="1">
            <a:spLocks noGrp="1"/>
          </p:cNvSpPr>
          <p:nvPr>
            <p:ph type="title"/>
          </p:nvPr>
        </p:nvSpPr>
        <p:spPr>
          <a:xfrm>
            <a:off x="1066800" y="762000"/>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4194304" name="Chart 1"/>
          <p:cNvGraphicFramePr>
            <a:graphicFrameLocks/>
          </p:cNvGraphicFramePr>
          <p:nvPr/>
        </p:nvGraphicFramePr>
        <p:xfrm>
          <a:off x="1143000" y="1524000"/>
          <a:ext cx="7772400" cy="4114800"/>
        </p:xfrm>
        <a:graphic>
          <a:graphicData uri="http://schemas.openxmlformats.org/drawingml/2006/chart">
            <c:chart xmlns:c="http://schemas.openxmlformats.org/drawingml/2006/chart" xmlns:r="http://schemas.openxmlformats.org/officeDocument/2006/relationships" r:id="rId1"/>
          </a:graphicData>
        </a:graphic>
      </p:graphicFrame>
      <p:sp>
        <p:nvSpPr>
          <p:cNvPr id="1048702"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3" name=""/>
        <p:cNvGrpSpPr/>
        <p:nvPr/>
      </p:nvGrpSpPr>
      <p:grpSpPr>
        <a:xfrm>
          <a:off x="0" y="0"/>
          <a:ext cx="0" cy="0"/>
          <a:chOff x="0" y="0"/>
          <a:chExt cx="0" cy="0"/>
        </a:xfrm>
      </p:grpSpPr>
      <p:sp>
        <p:nvSpPr>
          <p:cNvPr id="1048703" name="Title 1"/>
          <p:cNvSpPr>
            <a:spLocks noGrp="1"/>
          </p:cNvSpPr>
          <p:nvPr>
            <p:ph type="title"/>
          </p:nvPr>
        </p:nvSpPr>
        <p:spPr>
          <a:xfrm>
            <a:off x="533401" y="1066800"/>
            <a:ext cx="8915400" cy="615553"/>
          </a:xfrm>
        </p:spPr>
        <p:txBody>
          <a:bodyPr/>
          <a:p>
            <a:r>
              <a:rPr dirty="0" sz="4000" lang="en-US" smtClean="0">
                <a:latin typeface="Times New Roman" panose="02020603050405020304" pitchFamily="18" charset="0"/>
                <a:cs typeface="Times New Roman" panose="02020603050405020304" pitchFamily="18" charset="0"/>
              </a:rPr>
              <a:t>CONCLUSION</a:t>
            </a:r>
            <a:endParaRPr dirty="0" sz="4000" lang="en-IN">
              <a:latin typeface="Times New Roman" panose="02020603050405020304" pitchFamily="18" charset="0"/>
              <a:cs typeface="Times New Roman" panose="02020603050405020304" pitchFamily="18" charset="0"/>
            </a:endParaRPr>
          </a:p>
        </p:txBody>
      </p:sp>
      <p:sp>
        <p:nvSpPr>
          <p:cNvPr id="1048704" name="TextBox 3"/>
          <p:cNvSpPr txBox="1"/>
          <p:nvPr/>
        </p:nvSpPr>
        <p:spPr>
          <a:xfrm>
            <a:off x="457200" y="2209800"/>
            <a:ext cx="9296400" cy="2491740"/>
          </a:xfrm>
          <a:prstGeom prst="rect"/>
          <a:noFill/>
        </p:spPr>
        <p:txBody>
          <a:bodyPr wrap="square">
            <a:spAutoFit/>
          </a:bodyPr>
          <a:p>
            <a:pPr algn="just"/>
            <a:r>
              <a:rPr dirty="0" lang="en-US"/>
              <a:t>The </a:t>
            </a:r>
            <a:r>
              <a:rPr dirty="0" lang="en-US" smtClean="0"/>
              <a:t>"</a:t>
            </a:r>
            <a:r>
              <a:rPr b="1" dirty="0" lang="en-US" smtClean="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dirty="0" lang="en-US" smtClean="0"/>
              <a:t>" </a:t>
            </a:r>
            <a:r>
              <a:rPr dirty="0" lang="en-US"/>
              <a:t>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dirty="0" lang="en-IN"/>
          </a:p>
        </p:txBody>
      </p:sp>
      <p:pic>
        <p:nvPicPr>
          <p:cNvPr id="2097169" name="Picture 2" descr="Reporter Cartoon Images – Browse 10,774 Stock Photos, Vectors, and Video |  Adobe Stock"/>
          <p:cNvPicPr>
            <a:picLocks noChangeAspect="1" noChangeArrowheads="1"/>
          </p:cNvPicPr>
          <p:nvPr/>
        </p:nvPicPr>
        <p:blipFill>
          <a:blip xmlns:r="http://schemas.openxmlformats.org/officeDocument/2006/relationships" r:embed="rId2"/>
          <a:srcRect/>
          <a:stretch>
            <a:fillRect/>
          </a:stretch>
        </p:blipFill>
        <p:spPr bwMode="auto">
          <a:xfrm flipH="1">
            <a:off x="12303294" y="4610100"/>
            <a:ext cx="7480298" cy="4893907"/>
          </a:xfrm>
          <a:prstGeom prst="rect"/>
          <a:noFill/>
        </p:spPr>
      </p:pic>
      <p:sp>
        <p:nvSpPr>
          <p:cNvPr id="1048705"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rotWithShape="1">
          <a:blip xmlns:r="http://schemas.openxmlformats.org/officeDocument/2006/relationships" r:embed="rId1"/>
          <a:stretch>
            <a:fillRect/>
          </a:stretch>
        </a:blipFill>
      </p:bgPr>
    </p:bg>
    <p:spTree>
      <p:nvGrpSpPr>
        <p:cNvPr id="27" name=""/>
        <p:cNvGrpSpPr/>
        <p:nvPr/>
      </p:nvGrpSpPr>
      <p:grpSpPr>
        <a:xfrm>
          <a:off x="0" y="0"/>
          <a:ext cx="0" cy="0"/>
          <a:chOff x="0" y="0"/>
          <a:chExt cx="0" cy="0"/>
        </a:xfrm>
      </p:grpSpPr>
      <p:sp>
        <p:nvSpPr>
          <p:cNvPr id="1048610" name="object 2"/>
          <p:cNvSpPr/>
          <p:nvPr/>
        </p:nvSpPr>
        <p:spPr>
          <a:xfrm flipH="0">
            <a:off x="12909650" y="0"/>
            <a:ext cx="273816"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4060825" cy="638810"/>
          </a:xfrm>
          <a:prstGeom prst="rect"/>
        </p:spPr>
        <p:txBody>
          <a:bodyPr bIns="0" lIns="0" rIns="0" rtlCol="0" tIns="16510" vert="horz" wrap="square">
            <a:spAutoFit/>
          </a:bodyPr>
          <a:p>
            <a:pPr marL="12700">
              <a:lnSpc>
                <a:spcPct val="100000"/>
              </a:lnSpc>
              <a:spcBef>
                <a:spcPts val="130"/>
              </a:spcBef>
            </a:pPr>
            <a:r>
              <a:rPr sz="4250" spc="5"/>
              <a:t>PROJECT</a:t>
            </a:r>
            <a:r>
              <a:rPr sz="4250" spc="-85"/>
              <a:t> </a:t>
            </a:r>
            <a:r>
              <a:rPr sz="4250" spc="25" smtClean="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3"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pPr algn="ctr"/>
            <a:r>
              <a:rPr b="1" dirty="0" sz="4400" lang="en-US" smtClean="0">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dirty="0" sz="2800" lang="en-IN">
              <a:solidFill>
                <a:srgbClr val="7030A0"/>
              </a:solidFill>
              <a:latin typeface="Times New Roman" panose="02020603050405020304" pitchFamily="18" charset="0"/>
              <a:cs typeface="Times New Roman" panose="02020603050405020304" pitchFamily="18" charset="0"/>
            </a:endParaRPr>
          </a:p>
        </p:txBody>
      </p:sp>
      <p:pic>
        <p:nvPicPr>
          <p:cNvPr id="2097155" name="Picture 2" descr="Woman Looking In Mirror Cartoon Images – Browse 3,265 Stock Photos,  Vectors, and Video | Adobe Stock"/>
          <p:cNvPicPr>
            <a:picLocks noChangeAspect="1" noChangeArrowheads="1"/>
          </p:cNvPicPr>
          <p:nvPr/>
        </p:nvPicPr>
        <p:blipFill>
          <a:blip xmlns:r="http://schemas.openxmlformats.org/officeDocument/2006/relationships" r:embed="rId4"/>
          <a:srcRect/>
          <a:stretch>
            <a:fillRect/>
          </a:stretch>
        </p:blipFill>
        <p:spPr bwMode="auto">
          <a:xfrm flipH="1" flipV="0">
            <a:off x="-1160929" y="9816543"/>
            <a:ext cx="757185" cy="757185"/>
          </a:xfrm>
          <a:prstGeom prst="rect"/>
          <a:noFill/>
        </p:spPr>
      </p:pic>
      <p:sp>
        <p:nvSpPr>
          <p:cNvPr id="1048627"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rotWithShape="1">
          <a:blip xmlns:r="http://schemas.openxmlformats.org/officeDocument/2006/relationships" r:embed="rId1"/>
          <a:stretch>
            <a:fillRect/>
          </a:stretch>
        </a:blipFill>
      </p:bgPr>
    </p:bg>
    <p:spTree>
      <p:nvGrpSpPr>
        <p:cNvPr id="30" name=""/>
        <p:cNvGrpSpPr/>
        <p:nvPr/>
      </p:nvGrpSpPr>
      <p:grpSpPr>
        <a:xfrm>
          <a:off x="0" y="0"/>
          <a:ext cx="0" cy="0"/>
          <a:chOff x="0" y="0"/>
          <a:chExt cx="0" cy="0"/>
        </a:xfrm>
      </p:grpSpPr>
      <p:sp>
        <p:nvSpPr>
          <p:cNvPr id="1048628" name="object 2"/>
          <p:cNvSpPr/>
          <p:nvPr/>
        </p:nvSpPr>
        <p:spPr>
          <a:xfrm flipH="1">
            <a:off x="13140905" y="-762000"/>
            <a:ext cx="49143" cy="7620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dirty="0" lang="en-US" smtClean="0"/>
              <a:t>                       </a:t>
            </a:r>
            <a:endParaRPr dirty="0"/>
          </a:p>
        </p:txBody>
      </p:sp>
      <p:grpSp>
        <p:nvGrpSpPr>
          <p:cNvPr id="31" name="object 3"/>
          <p:cNvGrpSpPr/>
          <p:nvPr/>
        </p:nvGrpSpPr>
        <p:grpSpPr>
          <a:xfrm>
            <a:off x="7443849" y="0"/>
            <a:ext cx="4976751" cy="685800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2" cstate="print"/>
          <a:stretch>
            <a:fillRect/>
          </a:stretch>
        </p:blipFill>
        <p:spPr>
          <a:xfrm>
            <a:off x="10687050" y="6134100"/>
            <a:ext cx="247650" cy="247650"/>
          </a:xfrm>
          <a:prstGeom prst="rect"/>
        </p:spPr>
      </p:pic>
      <p:sp>
        <p:nvSpPr>
          <p:cNvPr id="104864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4" name="TextBox 22"/>
          <p:cNvSpPr txBox="1"/>
          <p:nvPr/>
        </p:nvSpPr>
        <p:spPr>
          <a:xfrm>
            <a:off x="2133600" y="1143000"/>
            <a:ext cx="7772400" cy="3139440"/>
          </a:xfrm>
          <a:prstGeom prst="rect"/>
          <a:noFill/>
        </p:spPr>
        <p:txBody>
          <a:bodyPr rtlCol="0" wrap="square">
            <a:spAutoFit/>
          </a:bodyPr>
          <a:p>
            <a:pPr algn="l"/>
            <a:endParaRPr b="0" dirty="0" sz="2000" i="0" lang="en-US">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dirty="0" sz="2000" lang="en-US" smtClean="0">
                <a:solidFill>
                  <a:srgbClr val="0D0D0D"/>
                </a:solidFill>
                <a:latin typeface="Times New Roman" panose="02020603050405020304" pitchFamily="18" charset="0"/>
                <a:cs typeface="Times New Roman" panose="02020603050405020304" pitchFamily="18" charset="0"/>
              </a:rPr>
              <a:t>Design Your Sales Compensation Plan</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dirty="0" sz="2000" lang="en-US" smtClean="0">
                <a:solidFill>
                  <a:srgbClr val="0D0D0D"/>
                </a:solidFill>
                <a:latin typeface="Times New Roman" panose="02020603050405020304" pitchFamily="18" charset="0"/>
                <a:cs typeface="Times New Roman" panose="02020603050405020304" pitchFamily="18" charset="0"/>
              </a:rPr>
              <a:t>Modeling Prevents Misalignment </a:t>
            </a:r>
          </a:p>
          <a:p>
            <a:pPr>
              <a:buFont typeface="+mj-lt"/>
              <a:buAutoNum type="arabicPeriod"/>
            </a:pPr>
            <a:r>
              <a:rPr dirty="0" sz="2000" lang="en-US" smtClean="0">
                <a:solidFill>
                  <a:srgbClr val="0D0D0D"/>
                </a:solidFill>
                <a:latin typeface="Times New Roman" panose="02020603050405020304" pitchFamily="18" charset="0"/>
                <a:cs typeface="Times New Roman" panose="02020603050405020304" pitchFamily="18" charset="0"/>
              </a:rPr>
              <a:t>How to Model Incentive Compensation Plan Outcomes in Excel </a:t>
            </a:r>
          </a:p>
          <a:p>
            <a:pPr>
              <a:buFont typeface="+mj-lt"/>
              <a:buAutoNum type="arabicPeriod"/>
            </a:pPr>
            <a:r>
              <a:rPr dirty="0" sz="2000" lang="en-US" smtClean="0">
                <a:solidFill>
                  <a:srgbClr val="0D0D0D"/>
                </a:solidFill>
                <a:latin typeface="Times New Roman" panose="02020603050405020304" pitchFamily="18" charset="0"/>
                <a:cs typeface="Times New Roman" panose="02020603050405020304" pitchFamily="18" charset="0"/>
              </a:rPr>
              <a:t>Model outputs</a:t>
            </a:r>
          </a:p>
          <a:p>
            <a:pPr>
              <a:buFont typeface="+mj-lt"/>
              <a:buAutoNum type="arabicPeriod"/>
            </a:pPr>
            <a:r>
              <a:rPr dirty="0" sz="2000" lang="en-US" smtClean="0">
                <a:solidFill>
                  <a:srgbClr val="0D0D0D"/>
                </a:solidFill>
                <a:latin typeface="Times New Roman" panose="02020603050405020304" pitchFamily="18" charset="0"/>
                <a:cs typeface="Times New Roman" panose="02020603050405020304" pitchFamily="18" charset="0"/>
              </a:rPr>
              <a:t>Refine and calibrate</a:t>
            </a:r>
          </a:p>
          <a:p>
            <a:pPr>
              <a:buFont typeface="+mj-lt"/>
              <a:buAutoNum type="arabicPeriod"/>
            </a:pPr>
            <a:r>
              <a:rPr dirty="0" sz="2000" lang="en-IN" smtClean="0">
                <a:latin typeface="Times New Roman" panose="02020603050405020304" pitchFamily="18" charset="0"/>
                <a:cs typeface="Times New Roman" panose="02020603050405020304" pitchFamily="18" charset="0"/>
              </a:rPr>
              <a:t>Monitor continuously</a:t>
            </a:r>
          </a:p>
          <a:p>
            <a:pPr>
              <a:buFont typeface="+mj-lt"/>
              <a:buAutoNum type="arabicPeriod"/>
            </a:pPr>
            <a:r>
              <a:rPr dirty="0" sz="2000" lang="en-IN" smtClean="0">
                <a:latin typeface="Times New Roman" panose="02020603050405020304" pitchFamily="18" charset="0"/>
                <a:cs typeface="Times New Roman" panose="02020603050405020304" pitchFamily="18" charset="0"/>
              </a:rPr>
              <a:t>Results</a:t>
            </a:r>
          </a:p>
          <a:p>
            <a:pPr>
              <a:buFont typeface="+mj-lt"/>
              <a:buAutoNum type="arabicPeriod"/>
            </a:pPr>
            <a:r>
              <a:rPr dirty="0" sz="2000" lang="en-IN" smtClean="0">
                <a:latin typeface="Times New Roman" panose="02020603050405020304" pitchFamily="18" charset="0"/>
                <a:cs typeface="Times New Roman" panose="02020603050405020304" pitchFamily="18" charset="0"/>
              </a:rPr>
              <a:t>Conclusion</a:t>
            </a:r>
          </a:p>
          <a:p>
            <a:pPr>
              <a:buFont typeface="+mj-lt"/>
              <a:buAutoNum type="arabicPeriod"/>
            </a:pPr>
            <a:endParaRPr dirty="0" sz="2000" lang="en-IN">
              <a:latin typeface="Times New Roman" panose="02020603050405020304" pitchFamily="18" charset="0"/>
              <a:cs typeface="Times New Roman" panose="02020603050405020304" pitchFamily="18" charset="0"/>
            </a:endParaRPr>
          </a:p>
        </p:txBody>
      </p:sp>
      <p:pic>
        <p:nvPicPr>
          <p:cNvPr id="2097157" name="Picture 2" descr="Page 21 | Animated Cartoons Images - Free Download on Freepik"/>
          <p:cNvPicPr>
            <a:picLocks noChangeAspect="1" noChangeArrowheads="1"/>
          </p:cNvPicPr>
          <p:nvPr/>
        </p:nvPicPr>
        <p:blipFill>
          <a:blip xmlns:r="http://schemas.openxmlformats.org/officeDocument/2006/relationships" r:embed="rId3"/>
          <a:srcRect/>
          <a:stretch>
            <a:fillRect/>
          </a:stretch>
        </p:blipFill>
        <p:spPr bwMode="auto">
          <a:xfrm flipH="1" flipV="1">
            <a:off x="-3137893" y="6858000"/>
            <a:ext cx="2781208" cy="3137893"/>
          </a:xfrm>
          <a:prstGeom prst="rect"/>
          <a:noFill/>
        </p:spPr>
      </p:pic>
      <p:sp>
        <p:nvSpPr>
          <p:cNvPr id="1048645"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4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9" name="object 7"/>
          <p:cNvSpPr txBox="1">
            <a:spLocks noGrp="1"/>
          </p:cNvSpPr>
          <p:nvPr>
            <p:ph type="title"/>
          </p:nvPr>
        </p:nvSpPr>
        <p:spPr>
          <a:xfrm>
            <a:off x="834072" y="575055"/>
            <a:ext cx="8005128" cy="447558"/>
          </a:xfrm>
          <a:prstGeom prst="rect"/>
        </p:spPr>
        <p:txBody>
          <a:bodyPr bIns="0" lIns="0" rIns="0" rtlCol="0" tIns="16510" vert="horz" wrap="square">
            <a:spAutoFit/>
          </a:bodyPr>
          <a:p>
            <a:r>
              <a:rPr dirty="0" sz="2800" lang="en-US" smtClean="0">
                <a:solidFill>
                  <a:srgbClr val="0D0D0D"/>
                </a:solidFill>
                <a:latin typeface="Times New Roman" panose="02020603050405020304" pitchFamily="18" charset="0"/>
                <a:cs typeface="Times New Roman" panose="02020603050405020304" pitchFamily="18" charset="0"/>
              </a:rPr>
              <a:t>DESIGN YOUR SALES COMPENSATION PLAN</a:t>
            </a:r>
            <a:endParaRPr dirty="0" sz="2800" lang="en-US">
              <a:solidFill>
                <a:srgbClr val="0D0D0D"/>
              </a:solidFill>
              <a:latin typeface="Times New Roman" panose="02020603050405020304" pitchFamily="18" charset="0"/>
              <a:cs typeface="Times New Roman" panose="02020603050405020304" pitchFamily="18" charset="0"/>
            </a:endParaRPr>
          </a:p>
        </p:txBody>
      </p:sp>
      <p:pic>
        <p:nvPicPr>
          <p:cNvPr id="2097159" name="object 8"/>
          <p:cNvPicPr>
            <a:picLocks/>
          </p:cNvPicPr>
          <p:nvPr/>
        </p:nvPicPr>
        <p:blipFill>
          <a:blip xmlns:r="http://schemas.openxmlformats.org/officeDocument/2006/relationships" r:embed="rId3" cstate="print"/>
          <a:stretch>
            <a:fillRect/>
          </a:stretch>
        </p:blipFill>
        <p:spPr>
          <a:xfrm>
            <a:off x="676275" y="6467475"/>
            <a:ext cx="2143125" cy="200025"/>
          </a:xfrm>
          <a:prstGeom prst="rect"/>
        </p:spPr>
      </p:pic>
      <p:sp>
        <p:nvSpPr>
          <p:cNvPr id="104865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51" name="TextBox 10"/>
          <p:cNvSpPr txBox="1"/>
          <p:nvPr/>
        </p:nvSpPr>
        <p:spPr>
          <a:xfrm>
            <a:off x="457200" y="1524000"/>
            <a:ext cx="7467599" cy="2580641"/>
          </a:xfrm>
          <a:prstGeom prst="rect"/>
          <a:noFill/>
        </p:spPr>
        <p:txBody>
          <a:bodyPr wrap="square">
            <a:spAutoFit/>
          </a:bodyPr>
          <a:p>
            <a:pPr algn="just"/>
            <a:r>
              <a:rPr dirty="0" sz="2400" lang="en-US" smtClean="0"/>
              <a:t>Before we dive into the mechanics, you should have completed the incentive plan design phase, </a:t>
            </a:r>
            <a:r>
              <a:rPr dirty="0" sz="2400" lang="en-US" err="1" smtClean="0"/>
              <a:t>including:Setting</a:t>
            </a:r>
            <a:r>
              <a:rPr dirty="0" sz="2400" lang="en-US" smtClean="0"/>
              <a:t> metrics that are strategically aligned with the business objectives/priorities and market best </a:t>
            </a:r>
            <a:r>
              <a:rPr dirty="0" sz="2400" lang="en-US" err="1" smtClean="0"/>
              <a:t>practicesDeciding</a:t>
            </a:r>
            <a:r>
              <a:rPr dirty="0" sz="2400" lang="en-US" smtClean="0"/>
              <a:t> on the overall incentive plan </a:t>
            </a:r>
            <a:r>
              <a:rPr dirty="0" sz="2400" lang="en-US" smtClean="0"/>
              <a:t>structure (e.g</a:t>
            </a:r>
            <a:r>
              <a:rPr dirty="0" sz="2400" lang="en-US" smtClean="0"/>
              <a:t>., target pay, performance measures, weights, measurement, period, frequency, etc.)</a:t>
            </a:r>
          </a:p>
        </p:txBody>
      </p:sp>
      <p:sp>
        <p:nvSpPr>
          <p:cNvPr id="1048652"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2" cstate="print"/>
            <a:stretch>
              <a:fillRect/>
            </a:stretch>
          </p:blipFill>
          <p:spPr>
            <a:xfrm>
              <a:off x="8658225" y="2647950"/>
              <a:ext cx="3533775" cy="3810000"/>
            </a:xfrm>
            <a:prstGeom prst="rect"/>
          </p:spPr>
        </p:pic>
      </p:grpSp>
      <p:sp>
        <p:nvSpPr>
          <p:cNvPr id="1048655" name="object 6"/>
          <p:cNvSpPr/>
          <p:nvPr/>
        </p:nvSpPr>
        <p:spPr>
          <a:xfrm>
            <a:off x="7696200" y="1828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6" name="object 7"/>
          <p:cNvSpPr txBox="1">
            <a:spLocks noGrp="1"/>
          </p:cNvSpPr>
          <p:nvPr>
            <p:ph type="title"/>
          </p:nvPr>
        </p:nvSpPr>
        <p:spPr>
          <a:xfrm>
            <a:off x="685800" y="1752600"/>
            <a:ext cx="6346825" cy="509114"/>
          </a:xfrm>
          <a:prstGeom prst="rect"/>
        </p:spPr>
        <p:txBody>
          <a:bodyPr bIns="0" lIns="0" rIns="0" rtlCol="0" tIns="16510" vert="horz" wrap="square">
            <a:spAutoFit/>
          </a:bodyPr>
          <a:p>
            <a:r>
              <a:rPr dirty="0" sz="3200" lang="en-US" smtClean="0">
                <a:solidFill>
                  <a:srgbClr val="0D0D0D"/>
                </a:solidFill>
                <a:latin typeface="Times New Roman" panose="02020603050405020304" pitchFamily="18" charset="0"/>
                <a:cs typeface="Times New Roman" panose="02020603050405020304" pitchFamily="18" charset="0"/>
              </a:rPr>
              <a:t>Modeling Prevents Misalignment </a:t>
            </a:r>
          </a:p>
        </p:txBody>
      </p:sp>
      <p:pic>
        <p:nvPicPr>
          <p:cNvPr id="2097161" name="object 8"/>
          <p:cNvPicPr>
            <a:picLocks/>
          </p:cNvPicPr>
          <p:nvPr/>
        </p:nvPicPr>
        <p:blipFill>
          <a:blip xmlns:r="http://schemas.openxmlformats.org/officeDocument/2006/relationships" r:embed="rId3" cstate="print"/>
          <a:stretch>
            <a:fillRect/>
          </a:stretch>
        </p:blipFill>
        <p:spPr>
          <a:xfrm>
            <a:off x="676275" y="6467475"/>
            <a:ext cx="2143125" cy="200025"/>
          </a:xfrm>
          <a:prstGeom prst="rect"/>
        </p:spPr>
      </p:pic>
      <p:sp>
        <p:nvSpPr>
          <p:cNvPr id="104865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8"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9" name="TextBox 11"/>
          <p:cNvSpPr txBox="1"/>
          <p:nvPr/>
        </p:nvSpPr>
        <p:spPr>
          <a:xfrm>
            <a:off x="676275" y="2514600"/>
            <a:ext cx="8477998" cy="2529840"/>
          </a:xfrm>
          <a:prstGeom prst="rect"/>
          <a:noFill/>
        </p:spPr>
        <p:txBody>
          <a:bodyPr wrap="square">
            <a:spAutoFit/>
          </a:bodyPr>
          <a:p>
            <a:pPr algn="just"/>
            <a:r>
              <a:rPr dirty="0" sz="2000" lang="en-US" smtClean="0"/>
              <a:t>Modeling Prevents </a:t>
            </a:r>
            <a:r>
              <a:rPr dirty="0" sz="2000" lang="en-US" smtClean="0"/>
              <a:t>Misalign </a:t>
            </a:r>
            <a:r>
              <a:rPr dirty="0" sz="2000" lang="en-US" err="1" smtClean="0"/>
              <a:t>mentOnce</a:t>
            </a:r>
            <a:r>
              <a:rPr dirty="0" sz="2000" lang="en-US" smtClean="0"/>
              <a:t> </a:t>
            </a:r>
            <a:r>
              <a:rPr dirty="0" sz="2000" lang="en-US" smtClean="0"/>
              <a:t>you have determined all those elements, you are ready to cost model the incentive plan and assess the impact this plan will have on individuals' pay, the cost to the company, and whether it will motivate the right </a:t>
            </a:r>
            <a:r>
              <a:rPr dirty="0" sz="2000" lang="en-US" smtClean="0"/>
              <a:t>behaviors .</a:t>
            </a:r>
            <a:r>
              <a:rPr dirty="0" sz="2000" lang="en-US" smtClean="0"/>
              <a:t>Invest the time in modeling as many scenarios as possible; Incorrectly modeling a plan or skipping this step in the design process can result in profound cost implications for the company and misaligned goals that can impact results and </a:t>
            </a:r>
            <a:r>
              <a:rPr dirty="0" sz="2000" lang="en-US" err="1" smtClean="0"/>
              <a:t>demotivate</a:t>
            </a:r>
            <a:r>
              <a:rPr dirty="0" sz="2000" lang="en-US" smtClean="0"/>
              <a:t> your sales team.</a:t>
            </a:r>
            <a:endParaRPr dirty="0" sz="2000" lang="en-IN"/>
          </a:p>
        </p:txBody>
      </p:sp>
      <p:sp>
        <p:nvSpPr>
          <p:cNvPr id="1048660"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6"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8686800" y="5334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609600" y="1371600"/>
            <a:ext cx="8368348" cy="878446"/>
          </a:xfrm>
          <a:prstGeom prst="rect"/>
        </p:spPr>
        <p:txBody>
          <a:bodyPr bIns="0" lIns="0" rIns="0" rtlCol="0" tIns="16510" vert="horz" wrap="square">
            <a:spAutoFit/>
          </a:bodyPr>
          <a:p>
            <a:r>
              <a:rPr dirty="0" sz="2800" lang="en-US" smtClean="0">
                <a:solidFill>
                  <a:srgbClr val="0D0D0D"/>
                </a:solidFill>
                <a:latin typeface="Times New Roman" panose="02020603050405020304" pitchFamily="18" charset="0"/>
                <a:cs typeface="Times New Roman" panose="02020603050405020304" pitchFamily="18" charset="0"/>
              </a:rPr>
              <a:t>HOW TO MODEL INCENTIVE COMPENSATION PLAN OUTCOMES IN EXCEL </a:t>
            </a:r>
          </a:p>
        </p:txBody>
      </p:sp>
      <p:pic>
        <p:nvPicPr>
          <p:cNvPr id="2097162" name="object 6"/>
          <p:cNvPicPr>
            <a:picLocks/>
          </p:cNvPicPr>
          <p:nvPr/>
        </p:nvPicPr>
        <p:blipFill>
          <a:blip xmlns:r="http://schemas.openxmlformats.org/officeDocument/2006/relationships" r:embed="rId2" cstate="print"/>
          <a:stretch>
            <a:fillRect/>
          </a:stretch>
        </p:blipFill>
        <p:spPr>
          <a:xfrm>
            <a:off x="723900" y="6172200"/>
            <a:ext cx="2181225" cy="485775"/>
          </a:xfrm>
          <a:prstGeom prst="rect"/>
        </p:spPr>
      </p:pic>
      <p:sp>
        <p:nvSpPr>
          <p:cNvPr id="104866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6" name="Rectangle 2"/>
          <p:cNvSpPr>
            <a:spLocks noChangeArrowheads="1"/>
          </p:cNvSpPr>
          <p:nvPr/>
        </p:nvSpPr>
        <p:spPr bwMode="auto">
          <a:xfrm>
            <a:off x="609600" y="3003142"/>
            <a:ext cx="8743950" cy="1691642"/>
          </a:xfrm>
          <a:prstGeom prst="rect"/>
          <a:noFill/>
          <a:ln>
            <a:noFill/>
          </a:ln>
          <a:effectLst/>
        </p:spPr>
        <p:txBody>
          <a:bodyPr anchor="ctr" anchorCtr="0" bIns="45720" compatLnSpc="1" lIns="91440" numCol="1" rIns="91440" spcCol="365760" tIns="45720" vert="horz" wrap="square">
            <a:prstTxWarp prst="textNoShape"/>
            <a:spAutoFit/>
          </a:bodyPr>
          <a:p>
            <a:pPr eaLnBrk="0" fontAlgn="base" hangingPunct="0" lvl="0">
              <a:spcBef>
                <a:spcPct val="0"/>
              </a:spcBef>
              <a:spcAft>
                <a:spcPct val="0"/>
              </a:spcAft>
              <a:buFontTx/>
              <a:buChar char="•"/>
            </a:pPr>
            <a:r>
              <a:rPr altLang="en-US" b="1" dirty="0" lang="en-US" smtClean="0">
                <a:latin typeface="Arial" panose="020B0604020202020204" pitchFamily="34" charset="0"/>
              </a:rPr>
              <a:t>Step 1: Data </a:t>
            </a:r>
            <a:r>
              <a:rPr altLang="en-US" b="1" dirty="0" lang="en-US" smtClean="0">
                <a:latin typeface="Arial" panose="020B0604020202020204" pitchFamily="34" charset="0"/>
              </a:rPr>
              <a:t>collection First</a:t>
            </a:r>
            <a:r>
              <a:rPr altLang="en-US" b="1" dirty="0" lang="en-US" smtClean="0">
                <a:latin typeface="Arial" panose="020B0604020202020204" pitchFamily="34" charset="0"/>
              </a:rPr>
              <a:t>, we must collect all of the data that is relevant and informative to our </a:t>
            </a:r>
            <a:r>
              <a:rPr altLang="en-US" b="1" dirty="0" lang="en-US" smtClean="0">
                <a:latin typeface="Arial" panose="020B0604020202020204" pitchFamily="34" charset="0"/>
              </a:rPr>
              <a:t>model.</a:t>
            </a:r>
          </a:p>
          <a:p>
            <a:pPr eaLnBrk="0" fontAlgn="base" hangingPunct="0" lvl="0">
              <a:spcBef>
                <a:spcPct val="0"/>
              </a:spcBef>
              <a:spcAft>
                <a:spcPct val="0"/>
              </a:spcAft>
              <a:buFontTx/>
              <a:buChar char="•"/>
            </a:pPr>
            <a:r>
              <a:rPr altLang="en-US" b="1" dirty="0" lang="en-US" smtClean="0">
                <a:latin typeface="Arial" panose="020B0604020202020204" pitchFamily="34" charset="0"/>
              </a:rPr>
              <a:t>Employee Details </a:t>
            </a:r>
          </a:p>
          <a:p>
            <a:pPr eaLnBrk="0" fontAlgn="base" hangingPunct="0" lvl="0">
              <a:spcBef>
                <a:spcPct val="0"/>
              </a:spcBef>
              <a:spcAft>
                <a:spcPct val="0"/>
              </a:spcAft>
              <a:buFontTx/>
              <a:buChar char="•"/>
            </a:pPr>
            <a:r>
              <a:rPr altLang="en-US" b="1" dirty="0" lang="en-US" smtClean="0">
                <a:latin typeface="Arial" panose="020B0604020202020204" pitchFamily="34" charset="0"/>
              </a:rPr>
              <a:t>Compensation Data</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eaLnBrk="0" fontAlgn="base" hangingPunct="0" lvl="0">
              <a:spcBef>
                <a:spcPct val="0"/>
              </a:spcBef>
              <a:spcAft>
                <a:spcPct val="0"/>
              </a:spcAft>
              <a:buFontTx/>
              <a:buChar char="•"/>
            </a:pPr>
            <a:r>
              <a:rPr altLang="en-US" b="1" dirty="0" lang="en-US" smtClean="0">
                <a:latin typeface="Arial" panose="020B0604020202020204" pitchFamily="34" charset="0"/>
              </a:rPr>
              <a:t>Performance </a:t>
            </a:r>
            <a:r>
              <a:rPr altLang="en-US" b="1" dirty="0" lang="en-US" smtClean="0">
                <a:latin typeface="Arial" panose="020B0604020202020204" pitchFamily="34" charset="0"/>
              </a:rPr>
              <a:t>Data</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67"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7" name=""/>
        <p:cNvGrpSpPr/>
        <p:nvPr/>
      </p:nvGrpSpPr>
      <p:grpSpPr>
        <a:xfrm>
          <a:off x="0" y="0"/>
          <a:ext cx="0" cy="0"/>
          <a:chOff x="0" y="0"/>
          <a:chExt cx="0" cy="0"/>
        </a:xfrm>
      </p:grpSpPr>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9144000" y="609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72" name="Rectangle 3"/>
          <p:cNvSpPr>
            <a:spLocks noChangeArrowheads="1"/>
          </p:cNvSpPr>
          <p:nvPr/>
        </p:nvSpPr>
        <p:spPr bwMode="auto">
          <a:xfrm>
            <a:off x="2895600" y="1575941"/>
            <a:ext cx="6019800" cy="27584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eaLnBrk="0" fontAlgn="base" hangingPunct="0" lvl="0">
              <a:spcBef>
                <a:spcPct val="0"/>
              </a:spcBef>
              <a:spcAft>
                <a:spcPct val="0"/>
              </a:spcAft>
              <a:buFontTx/>
              <a:buChar char="•"/>
            </a:pPr>
            <a:r>
              <a:rPr altLang="en-US" b="1" dirty="0" lang="en-US" smtClean="0">
                <a:latin typeface="Arial" panose="020B0604020202020204" pitchFamily="34" charset="0"/>
              </a:rPr>
              <a:t>Step 2: Define your model inputs Create a section in your workbook for all the plan inputs you want to model. </a:t>
            </a:r>
            <a:r>
              <a:rPr altLang="en-US" b="1" dirty="0" lang="en-US" smtClean="0">
                <a:latin typeface="Arial" panose="020B0604020202020204" pitchFamily="34" charset="0"/>
              </a:rPr>
              <a:t>These </a:t>
            </a:r>
            <a:r>
              <a:rPr altLang="en-US" b="1" dirty="0" lang="en-US" smtClean="0">
                <a:latin typeface="Arial" panose="020B0604020202020204" pitchFamily="34" charset="0"/>
              </a:rPr>
              <a:t>inputs will be used to calculate the pay under the new plan and will be calibrated, adjusted, and refined to get the desired outcome</a:t>
            </a:r>
            <a:r>
              <a:rPr altLang="en-US" b="1" dirty="0" lang="en-US" smtClean="0">
                <a:latin typeface="Arial" panose="020B0604020202020204" pitchFamily="34" charset="0"/>
              </a:rPr>
              <a:t>. </a:t>
            </a:r>
          </a:p>
          <a:p>
            <a:pPr eaLnBrk="0" fontAlgn="base" hangingPunct="0" lvl="0">
              <a:spcBef>
                <a:spcPct val="0"/>
              </a:spcBef>
              <a:spcAft>
                <a:spcPct val="0"/>
              </a:spcAft>
              <a:buFontTx/>
              <a:buChar char="•"/>
            </a:pPr>
            <a:r>
              <a:rPr altLang="en-US" b="1" dirty="0" lang="en-US" smtClean="0">
                <a:latin typeface="Arial" panose="020B0604020202020204" pitchFamily="34" charset="0"/>
              </a:rPr>
              <a:t>Example</a:t>
            </a:r>
            <a:endParaRPr altLang="en-US" b="1" dirty="0" lang="en-US" smtClean="0">
              <a:latin typeface="Arial" panose="020B0604020202020204" pitchFamily="34" charset="0"/>
            </a:endParaRPr>
          </a:p>
          <a:p>
            <a:pPr eaLnBrk="0" fontAlgn="base" hangingPunct="0" lvl="0">
              <a:spcBef>
                <a:spcPct val="0"/>
              </a:spcBef>
              <a:spcAft>
                <a:spcPct val="0"/>
              </a:spcAft>
              <a:buFontTx/>
              <a:buChar char="•"/>
            </a:pPr>
            <a:r>
              <a:rPr altLang="en-US" b="1" dirty="0" lang="en-US" smtClean="0">
                <a:latin typeface="Arial" panose="020B0604020202020204" pitchFamily="34" charset="0"/>
              </a:rPr>
              <a:t>Target Pay Mix (used if % split of base salary/target incentive is being modeled) - e.g., 70% base salary / 30% target incentive/variable compensation</a:t>
            </a:r>
            <a:r>
              <a:rPr altLang="en-US" dirty="0" lang="en-US" smtClean="0">
                <a:latin typeface="Arial" panose="020B0604020202020204" pitchFamily="34" charset="0"/>
              </a:rPr>
              <a:t>.</a:t>
            </a: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pic>
        <p:nvPicPr>
          <p:cNvPr id="2097164" name="Picture 2" descr="Businessman getting salary growth Animated Illustration"/>
          <p:cNvPicPr>
            <a:picLocks noChangeAspect="1" noChangeArrowheads="1"/>
          </p:cNvPicPr>
          <p:nvPr/>
        </p:nvPicPr>
        <p:blipFill>
          <a:blip xmlns:r="http://schemas.openxmlformats.org/officeDocument/2006/relationships" r:embed="rId3"/>
          <a:srcRect/>
          <a:stretch>
            <a:fillRect/>
          </a:stretch>
        </p:blipFill>
        <p:spPr bwMode="auto">
          <a:xfrm>
            <a:off x="304800" y="2286000"/>
            <a:ext cx="2085975" cy="2190750"/>
          </a:xfrm>
          <a:prstGeom prst="rect"/>
          <a:noFill/>
        </p:spPr>
      </p:pic>
      <p:sp>
        <p:nvSpPr>
          <p:cNvPr id="1048673"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8" name=""/>
        <p:cNvGrpSpPr/>
        <p:nvPr/>
      </p:nvGrpSpPr>
      <p:grpSpPr>
        <a:xfrm>
          <a:off x="0" y="0"/>
          <a:ext cx="0" cy="0"/>
          <a:chOff x="0" y="0"/>
          <a:chExt cx="0" cy="0"/>
        </a:xfrm>
      </p:grpSpPr>
      <p:sp>
        <p:nvSpPr>
          <p:cNvPr id="1048674" name="TextBox 3"/>
          <p:cNvSpPr txBox="1"/>
          <p:nvPr/>
        </p:nvSpPr>
        <p:spPr>
          <a:xfrm>
            <a:off x="685800" y="2667000"/>
            <a:ext cx="8382000" cy="1158240"/>
          </a:xfrm>
          <a:prstGeom prst="rect"/>
          <a:noFill/>
        </p:spPr>
        <p:txBody>
          <a:bodyPr wrap="square">
            <a:spAutoFit/>
          </a:bodyPr>
          <a:p>
            <a:pPr fontAlgn="base"/>
            <a:r>
              <a:rPr b="1" dirty="0" lang="en-US" smtClean="0">
                <a:solidFill>
                  <a:srgbClr val="202124"/>
                </a:solidFill>
                <a:latin typeface="Inter" panose="020B0502030000000004" pitchFamily="34" charset="0"/>
              </a:rPr>
              <a:t>Step 3: Model </a:t>
            </a:r>
            <a:r>
              <a:rPr b="1" dirty="0" lang="en-US" smtClean="0">
                <a:solidFill>
                  <a:srgbClr val="202124"/>
                </a:solidFill>
                <a:latin typeface="Inter" panose="020B0502030000000004" pitchFamily="34" charset="0"/>
              </a:rPr>
              <a:t>calculations Once </a:t>
            </a:r>
            <a:r>
              <a:rPr b="1" dirty="0" lang="en-US" smtClean="0">
                <a:solidFill>
                  <a:srgbClr val="202124"/>
                </a:solidFill>
                <a:latin typeface="Inter" panose="020B0502030000000004" pitchFamily="34" charset="0"/>
              </a:rPr>
              <a:t>you have all the necessary data and plan </a:t>
            </a:r>
            <a:r>
              <a:rPr b="1" dirty="0" lang="en-US" smtClean="0">
                <a:solidFill>
                  <a:srgbClr val="202124"/>
                </a:solidFill>
                <a:latin typeface="Inter" panose="020B0502030000000004" pitchFamily="34" charset="0"/>
              </a:rPr>
              <a:t>   inputs </a:t>
            </a:r>
            <a:r>
              <a:rPr b="1" dirty="0" lang="en-US" smtClean="0">
                <a:solidFill>
                  <a:srgbClr val="202124"/>
                </a:solidFill>
                <a:latin typeface="Inter" panose="020B0502030000000004" pitchFamily="34" charset="0"/>
              </a:rPr>
              <a:t>set up, </a:t>
            </a:r>
            <a:r>
              <a:rPr b="1" dirty="0" lang="en-US" smtClean="0">
                <a:solidFill>
                  <a:srgbClr val="202124"/>
                </a:solidFill>
                <a:latin typeface="Inter" panose="020B0502030000000004" pitchFamily="34" charset="0"/>
              </a:rPr>
              <a:t>you </a:t>
            </a:r>
            <a:r>
              <a:rPr b="1" dirty="0" lang="en-US" smtClean="0">
                <a:solidFill>
                  <a:srgbClr val="202124"/>
                </a:solidFill>
                <a:latin typeface="Inter" panose="020B0502030000000004" pitchFamily="34" charset="0"/>
              </a:rPr>
              <a:t>are ready to model the plan and calculate</a:t>
            </a:r>
          </a:p>
          <a:p>
            <a:pPr fontAlgn="base"/>
            <a:r>
              <a:rPr b="1" dirty="0" lang="en-US" smtClean="0">
                <a:solidFill>
                  <a:srgbClr val="202124"/>
                </a:solidFill>
                <a:latin typeface="Inter" panose="020B0502030000000004" pitchFamily="34" charset="0"/>
              </a:rPr>
              <a:t> the new payouts for each individual using </a:t>
            </a:r>
            <a:r>
              <a:rPr b="1" dirty="0" lang="en-US" smtClean="0">
                <a:solidFill>
                  <a:srgbClr val="202124"/>
                </a:solidFill>
                <a:latin typeface="Inter" panose="020B0502030000000004" pitchFamily="34" charset="0"/>
              </a:rPr>
              <a:t>historical </a:t>
            </a:r>
            <a:endParaRPr b="1" dirty="0" lang="en-US" smtClean="0">
              <a:solidFill>
                <a:srgbClr val="202124"/>
              </a:solidFill>
              <a:latin typeface="Inter" panose="020B0502030000000004" pitchFamily="34" charset="0"/>
            </a:endParaRPr>
          </a:p>
          <a:p>
            <a:pPr fontAlgn="base"/>
            <a:r>
              <a:rPr b="1" dirty="0" lang="en-US" smtClean="0">
                <a:solidFill>
                  <a:srgbClr val="202124"/>
                </a:solidFill>
                <a:latin typeface="Inter" panose="020B0502030000000004" pitchFamily="34" charset="0"/>
              </a:rPr>
              <a:t>performance as a proxy for future sales performance.</a:t>
            </a:r>
            <a:r>
              <a:rPr b="0" dirty="0" i="0" lang="en-US" smtClean="0">
                <a:solidFill>
                  <a:srgbClr val="3C4043"/>
                </a:solidFill>
                <a:effectLst/>
                <a:latin typeface="inherit"/>
              </a:rPr>
              <a:t>.</a:t>
            </a:r>
            <a:endParaRPr b="0" dirty="0" i="0" lang="en-US">
              <a:solidFill>
                <a:srgbClr val="3C4043"/>
              </a:solidFill>
              <a:effectLst/>
              <a:latin typeface="inherit"/>
            </a:endParaRPr>
          </a:p>
        </p:txBody>
      </p:sp>
      <p:sp>
        <p:nvSpPr>
          <p:cNvPr id="1048675"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9"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9" name="object 7"/>
          <p:cNvSpPr txBox="1">
            <a:spLocks noGrp="1"/>
          </p:cNvSpPr>
          <p:nvPr>
            <p:ph type="title"/>
          </p:nvPr>
        </p:nvSpPr>
        <p:spPr>
          <a:xfrm>
            <a:off x="739775" y="654938"/>
            <a:ext cx="8480425" cy="693780"/>
          </a:xfrm>
          <a:prstGeom prst="rect"/>
        </p:spPr>
        <p:txBody>
          <a:bodyPr bIns="0" lIns="0" rIns="0" rtlCol="0" tIns="16510" vert="horz" wrap="square">
            <a:spAutoFit/>
          </a:bodyPr>
          <a:p>
            <a:r>
              <a:rPr dirty="0" sz="4400" lang="en-US" smtClean="0">
                <a:solidFill>
                  <a:srgbClr val="0D0D0D"/>
                </a:solidFill>
                <a:latin typeface="Times New Roman" panose="02020603050405020304" pitchFamily="18" charset="0"/>
                <a:cs typeface="Times New Roman" panose="02020603050405020304" pitchFamily="18" charset="0"/>
              </a:rPr>
              <a:t>MODEL OUTPUTS</a:t>
            </a:r>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81"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2" name="Rectangle 1"/>
          <p:cNvSpPr>
            <a:spLocks noChangeArrowheads="1"/>
          </p:cNvSpPr>
          <p:nvPr/>
        </p:nvSpPr>
        <p:spPr bwMode="auto">
          <a:xfrm>
            <a:off x="1905000" y="1649967"/>
            <a:ext cx="6705600" cy="3101342"/>
          </a:xfrm>
          <a:prstGeom prst="rect"/>
          <a:noFill/>
          <a:ln>
            <a:noFill/>
          </a:ln>
          <a:effectLst/>
        </p:spPr>
        <p:txBody>
          <a:bodyPr anchor="ctr" anchorCtr="0" bIns="45720" compatLnSpc="1" lIns="91440" numCol="1" rIns="91440" tIns="45720" vert="horz" wrap="square">
            <a:prstTxWarp prst="textNoShape"/>
            <a:spAutoFit/>
          </a:bodyPr>
          <a:p>
            <a:pPr eaLnBrk="0" fontAlgn="base" hangingPunct="0" lvl="0">
              <a:spcBef>
                <a:spcPct val="0"/>
              </a:spcBef>
              <a:spcAft>
                <a:spcPct val="0"/>
              </a:spcAft>
              <a:buFontTx/>
              <a:buChar char="•"/>
            </a:pPr>
            <a:r>
              <a:rPr altLang="en-US" b="1" dirty="0" lang="en-US" smtClean="0">
                <a:latin typeface="Arial" panose="020B0604020202020204" pitchFamily="34" charset="0"/>
              </a:rPr>
              <a:t>Create different outputs to </a:t>
            </a:r>
            <a:r>
              <a:rPr altLang="en-US" b="1" dirty="0" sz="2000" lang="en-US" smtClean="0">
                <a:latin typeface="Arial" panose="020B0604020202020204" pitchFamily="34" charset="0"/>
              </a:rPr>
              <a:t>aggregate and summarize new incentive plan results. That will help </a:t>
            </a:r>
            <a:r>
              <a:rPr altLang="en-US" b="1" dirty="0" lang="en-US" smtClean="0">
                <a:latin typeface="Arial" panose="020B0604020202020204" pitchFamily="34" charset="0"/>
              </a:rPr>
              <a:t>ensure the plan is structured correctly to align with overall outcomes. Review by role, individual (most significant increases and decreases in pay), and team or region, if appropriate. </a:t>
            </a:r>
            <a:endParaRPr altLang="en-US" b="1" dirty="0" lang="en-US" smtClean="0">
              <a:latin typeface="Arial" panose="020B0604020202020204" pitchFamily="34" charset="0"/>
            </a:endParaRPr>
          </a:p>
          <a:p>
            <a:pPr eaLnBrk="0" fontAlgn="base" hangingPunct="0" lvl="0">
              <a:spcBef>
                <a:spcPct val="0"/>
              </a:spcBef>
              <a:spcAft>
                <a:spcPct val="0"/>
              </a:spcAft>
              <a:buFontTx/>
              <a:buChar char="•"/>
            </a:pPr>
            <a:r>
              <a:rPr altLang="en-US" b="1" dirty="0" lang="en-US" smtClean="0">
                <a:latin typeface="Arial" panose="020B0604020202020204" pitchFamily="34" charset="0"/>
              </a:rPr>
              <a:t>The </a:t>
            </a:r>
            <a:r>
              <a:rPr altLang="en-US" b="1" dirty="0" lang="en-US" smtClean="0">
                <a:latin typeface="Arial" panose="020B0604020202020204" pitchFamily="34" charset="0"/>
              </a:rPr>
              <a:t>goals of this phase are</a:t>
            </a:r>
            <a:r>
              <a:rPr altLang="en-US" b="1" dirty="0" lang="en-US" smtClean="0">
                <a:latin typeface="Arial" panose="020B0604020202020204" pitchFamily="34" charset="0"/>
              </a:rPr>
              <a:t>:</a:t>
            </a:r>
          </a:p>
          <a:p>
            <a:pPr eaLnBrk="0" fontAlgn="base" hangingPunct="0" lvl="0">
              <a:spcBef>
                <a:spcPct val="0"/>
              </a:spcBef>
              <a:spcAft>
                <a:spcPct val="0"/>
              </a:spcAft>
              <a:buFontTx/>
              <a:buChar char="•"/>
            </a:pPr>
            <a:r>
              <a:rPr altLang="en-US" b="1" dirty="0" lang="en-US" smtClean="0">
                <a:latin typeface="Arial" panose="020B0604020202020204" pitchFamily="34" charset="0"/>
              </a:rPr>
              <a:t>Ensure </a:t>
            </a:r>
            <a:r>
              <a:rPr altLang="en-US" b="1" dirty="0" lang="en-US" smtClean="0">
                <a:latin typeface="Arial" panose="020B0604020202020204" pitchFamily="34" charset="0"/>
              </a:rPr>
              <a:t>average and top performers can adjust their performance to succeed under the new comp plan </a:t>
            </a:r>
            <a:r>
              <a:rPr altLang="en-US" b="1" dirty="0" lang="en-US" smtClean="0">
                <a:latin typeface="Arial" panose="020B0604020202020204" pitchFamily="34" charset="0"/>
              </a:rPr>
              <a:t>design . </a:t>
            </a:r>
          </a:p>
          <a:p>
            <a:pPr eaLnBrk="0" fontAlgn="base" hangingPunct="0" lvl="0">
              <a:spcBef>
                <a:spcPct val="0"/>
              </a:spcBef>
              <a:spcAft>
                <a:spcPct val="0"/>
              </a:spcAft>
              <a:buFontTx/>
              <a:buChar char="•"/>
            </a:pPr>
            <a:r>
              <a:rPr altLang="en-US" b="1" dirty="0" lang="en-US" smtClean="0">
                <a:latin typeface="Arial" panose="020B0604020202020204" pitchFamily="34" charset="0"/>
              </a:rPr>
              <a:t>Ensure </a:t>
            </a:r>
            <a:r>
              <a:rPr altLang="en-US" b="1" dirty="0" lang="en-US" smtClean="0">
                <a:latin typeface="Arial" panose="020B0604020202020204" pitchFamily="34" charset="0"/>
              </a:rPr>
              <a:t>who receives the earnings makes sense, given historical performance levels and your priorities around activities and behavior.</a:t>
            </a: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pic>
        <p:nvPicPr>
          <p:cNvPr id="2097165" name="Picture 2" descr="Animation Png Vectors &amp; Illustrations for Free Download"/>
          <p:cNvPicPr>
            <a:picLocks noChangeAspect="1" noChangeArrowheads="1"/>
          </p:cNvPicPr>
          <p:nvPr/>
        </p:nvPicPr>
        <p:blipFill>
          <a:blip xmlns:r="http://schemas.openxmlformats.org/officeDocument/2006/relationships" r:embed="rId2"/>
          <a:srcRect/>
          <a:stretch>
            <a:fillRect/>
          </a:stretch>
        </p:blipFill>
        <p:spPr bwMode="auto">
          <a:xfrm flipH="1" flipV="1">
            <a:off x="-961038" y="6858000"/>
            <a:ext cx="191671" cy="2601794"/>
          </a:xfrm>
          <a:prstGeom prst="rect"/>
          <a:noFill/>
        </p:spPr>
      </p:pic>
      <p:sp>
        <p:nvSpPr>
          <p:cNvPr id="1048683"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BALA STUDIO</cp:lastModifiedBy>
  <dcterms:created xsi:type="dcterms:W3CDTF">2024-03-28T17:07:22Z</dcterms:created>
  <dcterms:modified xsi:type="dcterms:W3CDTF">2024-08-31T15:05:23Z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b3a30c96676d476da480037b833ff9f9</vt:lpwstr>
  </property>
</Properties>
</file>