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63" r:id="rId10"/>
    <p:sldId id="264" r:id="rId11"/>
    <p:sldId id="265" r:id="rId12"/>
    <p:sldId id="271" r:id="rId13"/>
    <p:sldId id="270"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107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aviy\Downloads\NAAN%20MUDHALVAN\nm.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aviy\Downloads\NAAN%20MUDHALVAN\n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[nm.xlsx]Sheet2!PivotTable1</c:name>
    <c:fmtId val="19"/>
  </c:pivotSource>
  <c:chart>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0"/>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4"/>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5"/>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6"/>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7"/>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8"/>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19"/>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c:v>
                </c:pt>
                <c:pt idx="5">
                  <c:v>2</c:v>
                </c:pt>
                <c:pt idx="7">
                  <c:v>2</c:v>
                </c:pt>
                <c:pt idx="8">
                  <c:v>1</c:v>
                </c:pt>
                <c:pt idx="9">
                  <c:v>1</c:v>
                </c:pt>
              </c:numCache>
            </c:numRef>
          </c:val>
          <c:extLst>
            <c:ext xmlns:c16="http://schemas.microsoft.com/office/drawing/2014/chart" uri="{C3380CC4-5D6E-409C-BE32-E72D297353CC}">
              <c16:uniqueId val="{00000000-AE8A-4E66-B414-42203BAAB6FF}"/>
            </c:ext>
          </c:extLst>
        </c:ser>
        <c:ser>
          <c:idx val="1"/>
          <c:order val="1"/>
          <c:tx>
            <c:strRef>
              <c:f>Sheet2!$C$3:$C$4</c:f>
              <c:strCache>
                <c:ptCount val="1"/>
                <c:pt idx="0">
                  <c:v>low</c:v>
                </c:pt>
              </c:strCache>
            </c:strRef>
          </c:tx>
          <c:spPr>
            <a:noFill/>
            <a:ln w="9525" cap="flat" cmpd="sng" algn="ctr">
              <a:solidFill>
                <a:schemeClr val="accent2"/>
              </a:solidFill>
              <a:miter lim="800000"/>
            </a:ln>
            <a:effectLst>
              <a:glow rad="63500">
                <a:schemeClr val="accent2">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trendline>
            <c:spPr>
              <a:ln w="25400" cap="rnd">
                <a:solidFill>
                  <a:schemeClr val="accent2">
                    <a:alpha val="50000"/>
                  </a:schemeClr>
                </a:solidFill>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c:v>
                </c:pt>
                <c:pt idx="1">
                  <c:v>1</c:v>
                </c:pt>
                <c:pt idx="2">
                  <c:v>2</c:v>
                </c:pt>
                <c:pt idx="4">
                  <c:v>2</c:v>
                </c:pt>
                <c:pt idx="5">
                  <c:v>1</c:v>
                </c:pt>
                <c:pt idx="6">
                  <c:v>2</c:v>
                </c:pt>
                <c:pt idx="7">
                  <c:v>1</c:v>
                </c:pt>
                <c:pt idx="8">
                  <c:v>1</c:v>
                </c:pt>
                <c:pt idx="9">
                  <c:v>3</c:v>
                </c:pt>
              </c:numCache>
            </c:numRef>
          </c:val>
          <c:extLst>
            <c:ext xmlns:c16="http://schemas.microsoft.com/office/drawing/2014/chart" uri="{C3380CC4-5D6E-409C-BE32-E72D297353CC}">
              <c16:uniqueId val="{00000002-AE8A-4E66-B414-42203BAAB6FF}"/>
            </c:ext>
          </c:extLst>
        </c:ser>
        <c:ser>
          <c:idx val="2"/>
          <c:order val="2"/>
          <c:tx>
            <c:strRef>
              <c:f>Sheet2!$D$3:$D$4</c:f>
              <c:strCache>
                <c:ptCount val="1"/>
                <c:pt idx="0">
                  <c:v>medium</c:v>
                </c:pt>
              </c:strCache>
            </c:strRef>
          </c:tx>
          <c:spPr>
            <a:noFill/>
            <a:ln w="9525" cap="flat" cmpd="sng" algn="ctr">
              <a:solidFill>
                <a:schemeClr val="accent3"/>
              </a:solidFill>
              <a:miter lim="800000"/>
            </a:ln>
            <a:effectLst>
              <a:glow rad="63500">
                <a:schemeClr val="accent3">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1</c:v>
                </c:pt>
                <c:pt idx="1">
                  <c:v>2</c:v>
                </c:pt>
                <c:pt idx="3">
                  <c:v>1</c:v>
                </c:pt>
                <c:pt idx="4">
                  <c:v>2</c:v>
                </c:pt>
                <c:pt idx="5">
                  <c:v>1</c:v>
                </c:pt>
                <c:pt idx="6">
                  <c:v>1</c:v>
                </c:pt>
                <c:pt idx="8">
                  <c:v>2</c:v>
                </c:pt>
                <c:pt idx="9">
                  <c:v>1</c:v>
                </c:pt>
              </c:numCache>
            </c:numRef>
          </c:val>
          <c:extLst>
            <c:ext xmlns:c16="http://schemas.microsoft.com/office/drawing/2014/chart" uri="{C3380CC4-5D6E-409C-BE32-E72D297353CC}">
              <c16:uniqueId val="{00000003-AE8A-4E66-B414-42203BAAB6FF}"/>
            </c:ext>
          </c:extLst>
        </c:ser>
        <c:ser>
          <c:idx val="3"/>
          <c:order val="3"/>
          <c:tx>
            <c:strRef>
              <c:f>Sheet2!$E$3:$E$4</c:f>
              <c:strCache>
                <c:ptCount val="1"/>
                <c:pt idx="0">
                  <c:v>very high</c:v>
                </c:pt>
              </c:strCache>
            </c:strRef>
          </c:tx>
          <c:spPr>
            <a:noFill/>
            <a:ln w="9525" cap="flat" cmpd="sng" algn="ctr">
              <a:solidFill>
                <a:schemeClr val="accent4"/>
              </a:solidFill>
              <a:miter lim="800000"/>
            </a:ln>
            <a:effectLst>
              <a:glow rad="63500">
                <a:schemeClr val="accent4">
                  <a:satMod val="175000"/>
                  <a:alpha val="25000"/>
                </a:schemeClr>
              </a:glo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trendline>
            <c:spPr>
              <a:ln w="25400" cap="rnd">
                <a:solidFill>
                  <a:schemeClr val="accent4">
                    <a:alpha val="50000"/>
                  </a:schemeClr>
                </a:solidFill>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1">
                  <c:v>1</c:v>
                </c:pt>
                <c:pt idx="4">
                  <c:v>1</c:v>
                </c:pt>
                <c:pt idx="9">
                  <c:v>1</c:v>
                </c:pt>
              </c:numCache>
            </c:numRef>
          </c:val>
          <c:extLst>
            <c:ext xmlns:c16="http://schemas.microsoft.com/office/drawing/2014/chart" uri="{C3380CC4-5D6E-409C-BE32-E72D297353CC}">
              <c16:uniqueId val="{00000005-AE8A-4E66-B414-42203BAAB6FF}"/>
            </c:ext>
          </c:extLst>
        </c:ser>
        <c:dLbls>
          <c:dLblPos val="inEnd"/>
          <c:showLegendKey val="0"/>
          <c:showVal val="1"/>
          <c:showCatName val="0"/>
          <c:showSerName val="0"/>
          <c:showPercent val="0"/>
          <c:showBubbleSize val="0"/>
        </c:dLbls>
        <c:gapWidth val="315"/>
        <c:overlap val="-40"/>
        <c:axId val="640086175"/>
        <c:axId val="640084095"/>
      </c:barChart>
      <c:catAx>
        <c:axId val="640086175"/>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40084095"/>
        <c:crosses val="autoZero"/>
        <c:auto val="1"/>
        <c:lblAlgn val="ctr"/>
        <c:lblOffset val="100"/>
        <c:noMultiLvlLbl val="0"/>
      </c:catAx>
      <c:valAx>
        <c:axId val="640084095"/>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4008617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[nm.xlsx]Sheet2!PivotTable1</c:name>
    <c:fmtId val="22"/>
  </c:pivotSource>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circle"/>
          <c:size val="6"/>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7"/>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3"/>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8"/>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9"/>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2"/>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3"/>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4"/>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5"/>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9"/>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1"/>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3"/>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4"/>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5"/>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6"/>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1"/>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2"/>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4"/>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5"/>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6"/>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7"/>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1"/>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2"/>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3"/>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5"/>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6"/>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7"/>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8"/>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2"/>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3"/>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4"/>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5"/>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6"/>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7"/>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8"/>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69"/>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7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73"/>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74"/>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75"/>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7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77"/>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78"/>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79"/>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extLst>
            <c:ext xmlns:c15="http://schemas.microsoft.com/office/drawing/2012/chart" uri="{CE6537A1-D6FC-4f65-9D91-7224C49458BB}"/>
          </c:extLst>
        </c:dLbl>
      </c:pivotFmt>
      <c:pivotFmt>
        <c:idx val="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4"/>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5"/>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8"/>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9"/>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1"/>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pieChart>
        <c:varyColors val="1"/>
        <c:ser>
          <c:idx val="0"/>
          <c:order val="0"/>
          <c:tx>
            <c:strRef>
              <c:f>Sheet2!$B$3:$B$4</c:f>
              <c:strCache>
                <c:ptCount val="1"/>
                <c:pt idx="0">
                  <c:v>high</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9D44-4B80-B34E-BC5177F27CCA}"/>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9D44-4B80-B34E-BC5177F27CCA}"/>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9D44-4B80-B34E-BC5177F27CCA}"/>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9D44-4B80-B34E-BC5177F27CCA}"/>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9-9D44-4B80-B34E-BC5177F27CCA}"/>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B-9D44-4B80-B34E-BC5177F27CCA}"/>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D-9D44-4B80-B34E-BC5177F27CCA}"/>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F-9D44-4B80-B34E-BC5177F27CCA}"/>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1-9D44-4B80-B34E-BC5177F27CCA}"/>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3-9D44-4B80-B34E-BC5177F27CC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c:v>
                </c:pt>
                <c:pt idx="5">
                  <c:v>2</c:v>
                </c:pt>
                <c:pt idx="7">
                  <c:v>2</c:v>
                </c:pt>
                <c:pt idx="8">
                  <c:v>1</c:v>
                </c:pt>
                <c:pt idx="9">
                  <c:v>1</c:v>
                </c:pt>
              </c:numCache>
            </c:numRef>
          </c:val>
          <c:extLst>
            <c:ext xmlns:c16="http://schemas.microsoft.com/office/drawing/2014/chart" uri="{C3380CC4-5D6E-409C-BE32-E72D297353CC}">
              <c16:uniqueId val="{00000014-9D44-4B80-B34E-BC5177F27CCA}"/>
            </c:ext>
          </c:extLst>
        </c:ser>
        <c:ser>
          <c:idx val="1"/>
          <c:order val="1"/>
          <c:tx>
            <c:strRef>
              <c:f>Sheet2!$C$3:$C$4</c:f>
              <c:strCache>
                <c:ptCount val="1"/>
                <c:pt idx="0">
                  <c:v>low</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6-9D44-4B80-B34E-BC5177F27CCA}"/>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8-9D44-4B80-B34E-BC5177F27CCA}"/>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A-9D44-4B80-B34E-BC5177F27CCA}"/>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C-9D44-4B80-B34E-BC5177F27CCA}"/>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1E-9D44-4B80-B34E-BC5177F27CCA}"/>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0-9D44-4B80-B34E-BC5177F27CCA}"/>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2-9D44-4B80-B34E-BC5177F27CCA}"/>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4-9D44-4B80-B34E-BC5177F27CCA}"/>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6-9D44-4B80-B34E-BC5177F27CCA}"/>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8-9D44-4B80-B34E-BC5177F27CC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c:v>
                </c:pt>
                <c:pt idx="1">
                  <c:v>1</c:v>
                </c:pt>
                <c:pt idx="2">
                  <c:v>2</c:v>
                </c:pt>
                <c:pt idx="4">
                  <c:v>2</c:v>
                </c:pt>
                <c:pt idx="5">
                  <c:v>1</c:v>
                </c:pt>
                <c:pt idx="6">
                  <c:v>2</c:v>
                </c:pt>
                <c:pt idx="7">
                  <c:v>1</c:v>
                </c:pt>
                <c:pt idx="8">
                  <c:v>1</c:v>
                </c:pt>
                <c:pt idx="9">
                  <c:v>3</c:v>
                </c:pt>
              </c:numCache>
            </c:numRef>
          </c:val>
          <c:extLst>
            <c:ext xmlns:c16="http://schemas.microsoft.com/office/drawing/2014/chart" uri="{C3380CC4-5D6E-409C-BE32-E72D297353CC}">
              <c16:uniqueId val="{00000029-9D44-4B80-B34E-BC5177F27CCA}"/>
            </c:ext>
          </c:extLst>
        </c:ser>
        <c:ser>
          <c:idx val="2"/>
          <c:order val="2"/>
          <c:tx>
            <c:strRef>
              <c:f>Sheet2!$D$3:$D$4</c:f>
              <c:strCache>
                <c:ptCount val="1"/>
                <c:pt idx="0">
                  <c:v>medium</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B-9D44-4B80-B34E-BC5177F27CCA}"/>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D-9D44-4B80-B34E-BC5177F27CCA}"/>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2F-9D44-4B80-B34E-BC5177F27CCA}"/>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1-9D44-4B80-B34E-BC5177F27CCA}"/>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3-9D44-4B80-B34E-BC5177F27CCA}"/>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5-9D44-4B80-B34E-BC5177F27CCA}"/>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7-9D44-4B80-B34E-BC5177F27CCA}"/>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9-9D44-4B80-B34E-BC5177F27CCA}"/>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B-9D44-4B80-B34E-BC5177F27CCA}"/>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3D-9D44-4B80-B34E-BC5177F27CC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1</c:v>
                </c:pt>
                <c:pt idx="1">
                  <c:v>2</c:v>
                </c:pt>
                <c:pt idx="3">
                  <c:v>1</c:v>
                </c:pt>
                <c:pt idx="4">
                  <c:v>2</c:v>
                </c:pt>
                <c:pt idx="5">
                  <c:v>1</c:v>
                </c:pt>
                <c:pt idx="6">
                  <c:v>1</c:v>
                </c:pt>
                <c:pt idx="8">
                  <c:v>2</c:v>
                </c:pt>
                <c:pt idx="9">
                  <c:v>1</c:v>
                </c:pt>
              </c:numCache>
            </c:numRef>
          </c:val>
          <c:extLst>
            <c:ext xmlns:c16="http://schemas.microsoft.com/office/drawing/2014/chart" uri="{C3380CC4-5D6E-409C-BE32-E72D297353CC}">
              <c16:uniqueId val="{0000003E-9D44-4B80-B34E-BC5177F27CCA}"/>
            </c:ext>
          </c:extLst>
        </c:ser>
        <c:ser>
          <c:idx val="3"/>
          <c:order val="3"/>
          <c:tx>
            <c:strRef>
              <c:f>Sheet2!$E$3:$E$4</c:f>
              <c:strCache>
                <c:ptCount val="1"/>
                <c:pt idx="0">
                  <c:v>very high</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0-9D44-4B80-B34E-BC5177F27CCA}"/>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2-9D44-4B80-B34E-BC5177F27CCA}"/>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4-9D44-4B80-B34E-BC5177F27CCA}"/>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6-9D44-4B80-B34E-BC5177F27CCA}"/>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8-9D44-4B80-B34E-BC5177F27CCA}"/>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A-9D44-4B80-B34E-BC5177F27CCA}"/>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C-9D44-4B80-B34E-BC5177F27CCA}"/>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4E-9D44-4B80-B34E-BC5177F27CCA}"/>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50-9D44-4B80-B34E-BC5177F27CCA}"/>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52-9D44-4B80-B34E-BC5177F27CCA}"/>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1">
                  <c:v>1</c:v>
                </c:pt>
                <c:pt idx="4">
                  <c:v>1</c:v>
                </c:pt>
                <c:pt idx="9">
                  <c:v>1</c:v>
                </c:pt>
              </c:numCache>
            </c:numRef>
          </c:val>
          <c:extLst>
            <c:ext xmlns:c16="http://schemas.microsoft.com/office/drawing/2014/chart" uri="{C3380CC4-5D6E-409C-BE32-E72D297353CC}">
              <c16:uniqueId val="{00000053-9D44-4B80-B34E-BC5177F27CCA}"/>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b="0" i="0" dirty="0">
                <a:latin typeface="Times New Roman"/>
                <a:cs typeface="Times New Roman"/>
              </a:rPr>
              <a:t>STUDENT</a:t>
            </a:r>
            <a:r>
              <a:rPr lang="en-US" sz="2400" b="0" i="0" spc="-45" dirty="0">
                <a:latin typeface="Times New Roman"/>
                <a:cs typeface="Times New Roman"/>
              </a:rPr>
              <a:t> </a:t>
            </a:r>
            <a:r>
              <a:rPr lang="en-US" sz="2400" b="0" i="0" dirty="0">
                <a:latin typeface="Times New Roman"/>
                <a:cs typeface="Times New Roman"/>
              </a:rPr>
              <a:t>NAME</a:t>
            </a:r>
            <a:r>
              <a:rPr lang="en-US" sz="2400" b="0" i="0" spc="-45" dirty="0">
                <a:latin typeface="Times New Roman"/>
                <a:cs typeface="Times New Roman"/>
              </a:rPr>
              <a:t> </a:t>
            </a:r>
            <a:r>
              <a:rPr lang="en-US" sz="2400" b="0" i="0" dirty="0">
                <a:latin typeface="Times New Roman"/>
                <a:cs typeface="Times New Roman"/>
              </a:rPr>
              <a:t>:</a:t>
            </a:r>
            <a:r>
              <a:rPr lang="en-US" sz="2400" b="0" i="0" spc="-45" dirty="0"/>
              <a:t>KAVIYA D</a:t>
            </a:r>
            <a:r>
              <a:rPr lang="en-US" sz="2400" b="0" i="0" spc="-20" dirty="0">
                <a:latin typeface="Times New Roman"/>
                <a:cs typeface="Times New Roman"/>
              </a:rPr>
              <a:t> </a:t>
            </a:r>
            <a:br>
              <a:rPr lang="en-US" sz="2400" b="0" i="0" spc="-20" dirty="0">
                <a:latin typeface="Times New Roman"/>
                <a:cs typeface="Times New Roman"/>
              </a:rPr>
            </a:br>
            <a:r>
              <a:rPr lang="en-US" sz="2400" b="0" i="0" dirty="0">
                <a:latin typeface="Times New Roman"/>
                <a:cs typeface="Times New Roman"/>
              </a:rPr>
              <a:t>REGISTER</a:t>
            </a:r>
            <a:r>
              <a:rPr lang="en-US" sz="2400" b="0" i="0" spc="-25" dirty="0">
                <a:latin typeface="Times New Roman"/>
                <a:cs typeface="Times New Roman"/>
              </a:rPr>
              <a:t> </a:t>
            </a:r>
            <a:r>
              <a:rPr lang="en-US" sz="2400" b="0" i="0" dirty="0">
                <a:latin typeface="Times New Roman"/>
                <a:cs typeface="Times New Roman"/>
              </a:rPr>
              <a:t>NO</a:t>
            </a:r>
            <a:r>
              <a:rPr lang="en-US" sz="2400" b="0" i="0" spc="-15" dirty="0">
                <a:latin typeface="Times New Roman"/>
                <a:cs typeface="Times New Roman"/>
              </a:rPr>
              <a:t> </a:t>
            </a:r>
            <a:r>
              <a:rPr lang="en-US" sz="2400" b="0" i="0" dirty="0">
                <a:latin typeface="Times New Roman"/>
                <a:cs typeface="Times New Roman"/>
              </a:rPr>
              <a:t>:</a:t>
            </a:r>
            <a:r>
              <a:rPr lang="en-US" sz="2400" b="0" i="0" spc="-20" dirty="0">
                <a:latin typeface="Times New Roman"/>
                <a:cs typeface="Times New Roman"/>
              </a:rPr>
              <a:t> </a:t>
            </a:r>
            <a:r>
              <a:rPr lang="en-US" sz="2400" b="0" i="0" spc="-10" dirty="0">
                <a:latin typeface="Times New Roman"/>
                <a:cs typeface="Times New Roman"/>
              </a:rPr>
              <a:t>312211036</a:t>
            </a:r>
            <a:br>
              <a:rPr lang="en-US" sz="2400" dirty="0">
                <a:latin typeface="Times New Roman"/>
                <a:cs typeface="Times New Roman"/>
              </a:rPr>
            </a:br>
            <a:r>
              <a:rPr lang="en-US" sz="2400" b="0" i="0" dirty="0">
                <a:latin typeface="Times New Roman"/>
                <a:cs typeface="Times New Roman"/>
              </a:rPr>
              <a:t>DEPARTMENT</a:t>
            </a:r>
            <a:r>
              <a:rPr lang="en-US" sz="2400" b="0" i="0" spc="-50" dirty="0">
                <a:latin typeface="Times New Roman"/>
                <a:cs typeface="Times New Roman"/>
              </a:rPr>
              <a:t> </a:t>
            </a:r>
            <a:r>
              <a:rPr lang="en-US" sz="2400" b="0" i="0" dirty="0">
                <a:latin typeface="Times New Roman"/>
                <a:cs typeface="Times New Roman"/>
              </a:rPr>
              <a:t>:</a:t>
            </a:r>
            <a:r>
              <a:rPr lang="en-US" sz="2400" b="0" i="0" spc="-45" dirty="0">
                <a:latin typeface="Times New Roman"/>
                <a:cs typeface="Times New Roman"/>
              </a:rPr>
              <a:t> </a:t>
            </a:r>
            <a:r>
              <a:rPr lang="en-US" sz="2400" b="0" i="0" dirty="0">
                <a:latin typeface="Times New Roman"/>
                <a:cs typeface="Times New Roman"/>
              </a:rPr>
              <a:t>III</a:t>
            </a:r>
            <a:r>
              <a:rPr lang="en-US" sz="2400" b="0" i="0" spc="-50" dirty="0">
                <a:latin typeface="Times New Roman"/>
                <a:cs typeface="Times New Roman"/>
              </a:rPr>
              <a:t> YEAR </a:t>
            </a:r>
            <a:r>
              <a:rPr lang="en-US" sz="2400" b="0" i="0" dirty="0">
                <a:latin typeface="Times New Roman"/>
                <a:cs typeface="Times New Roman"/>
              </a:rPr>
              <a:t>B.COM</a:t>
            </a:r>
            <a:r>
              <a:rPr lang="en-US" sz="2400" b="0" i="0" spc="-40" dirty="0"/>
              <a:t> </a:t>
            </a:r>
            <a:r>
              <a:rPr lang="en-US" sz="2400" b="0" i="0" dirty="0">
                <a:latin typeface="Times New Roman"/>
                <a:cs typeface="Times New Roman"/>
              </a:rPr>
              <a:t>GENERAL</a:t>
            </a:r>
            <a:r>
              <a:rPr lang="en-US" sz="2400" b="0" i="0" spc="-10" dirty="0">
                <a:latin typeface="Times New Roman"/>
                <a:cs typeface="Times New Roman"/>
              </a:rPr>
              <a:t> </a:t>
            </a:r>
            <a:br>
              <a:rPr lang="en-US" sz="2400" b="0" i="0" spc="-10" dirty="0">
                <a:latin typeface="Times New Roman"/>
                <a:cs typeface="Times New Roman"/>
              </a:rPr>
            </a:br>
            <a:r>
              <a:rPr lang="en-US" sz="2400" b="0" i="0" dirty="0">
                <a:latin typeface="Times New Roman"/>
                <a:cs typeface="Times New Roman"/>
              </a:rPr>
              <a:t>COLLEGE</a:t>
            </a:r>
            <a:r>
              <a:rPr lang="en-US" sz="2400" b="0" i="0" spc="-35" dirty="0">
                <a:latin typeface="Times New Roman"/>
                <a:cs typeface="Times New Roman"/>
              </a:rPr>
              <a:t> </a:t>
            </a:r>
            <a:r>
              <a:rPr lang="en-US" sz="2400" b="0" i="0" spc="-35" dirty="0"/>
              <a:t>: DR MGR JANAKI </a:t>
            </a:r>
            <a:r>
              <a:rPr lang="en-US" sz="2400" b="0" i="0" dirty="0">
                <a:latin typeface="Times New Roman"/>
                <a:cs typeface="Times New Roman"/>
              </a:rPr>
              <a:t>COLLEGE</a:t>
            </a:r>
            <a:r>
              <a:rPr lang="en-US" sz="2400" b="0" i="0" spc="-25" dirty="0">
                <a:latin typeface="Times New Roman"/>
                <a:cs typeface="Times New Roman"/>
              </a:rPr>
              <a:t> </a:t>
            </a:r>
            <a:r>
              <a:rPr lang="en-US" sz="2400" b="0" i="0" spc="-10" dirty="0">
                <a:latin typeface="Times New Roman"/>
                <a:cs typeface="Times New Roman"/>
              </a:rPr>
              <a:t>OF</a:t>
            </a:r>
            <a:r>
              <a:rPr lang="en-US" sz="2400" b="0" i="0" spc="-165" dirty="0">
                <a:latin typeface="Times New Roman"/>
                <a:cs typeface="Times New Roman"/>
              </a:rPr>
              <a:t> </a:t>
            </a:r>
            <a:r>
              <a:rPr lang="en-US" sz="2400" b="0" i="0" dirty="0">
                <a:latin typeface="Times New Roman"/>
                <a:cs typeface="Times New Roman"/>
              </a:rPr>
              <a:t>ARTS</a:t>
            </a:r>
            <a:r>
              <a:rPr lang="en-US" sz="2400" b="0" i="0" spc="-20" dirty="0">
                <a:latin typeface="Times New Roman"/>
                <a:cs typeface="Times New Roman"/>
              </a:rPr>
              <a:t> </a:t>
            </a:r>
            <a:r>
              <a:rPr lang="en-US" sz="2400" b="0" i="0" dirty="0">
                <a:latin typeface="Times New Roman"/>
                <a:cs typeface="Times New Roman"/>
              </a:rPr>
              <a:t>AND</a:t>
            </a:r>
            <a:r>
              <a:rPr lang="en-US" sz="2400" b="0" i="0" spc="-20" dirty="0">
                <a:latin typeface="Times New Roman"/>
                <a:cs typeface="Times New Roman"/>
              </a:rPr>
              <a:t> </a:t>
            </a:r>
            <a:r>
              <a:rPr lang="en-US" sz="2400" b="0" i="0" spc="-10" dirty="0">
                <a:latin typeface="Times New Roman"/>
                <a:cs typeface="Times New Roman"/>
              </a:rPr>
              <a:t>SCIENCE                                                                                                                              FOR WOMEN</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2" name="TextBox 1">
            <a:extLst>
              <a:ext uri="{FF2B5EF4-FFF2-40B4-BE49-F238E27FC236}">
                <a16:creationId xmlns:a16="http://schemas.microsoft.com/office/drawing/2014/main" id="{3333BB52-FBD1-9A29-75B3-6E525E379E31}"/>
              </a:ext>
            </a:extLst>
          </p:cNvPr>
          <p:cNvSpPr txBox="1"/>
          <p:nvPr/>
        </p:nvSpPr>
        <p:spPr>
          <a:xfrm>
            <a:off x="2133600" y="1828800"/>
            <a:ext cx="6858000" cy="4062651"/>
          </a:xfrm>
          <a:prstGeom prst="rect">
            <a:avLst/>
          </a:prstGeom>
          <a:noFill/>
        </p:spPr>
        <p:txBody>
          <a:bodyPr wrap="square" rtlCol="0">
            <a:spAutoFit/>
          </a:bodyPr>
          <a:lstStyle/>
          <a:p>
            <a:pPr marL="469265" indent="-456565">
              <a:lnSpc>
                <a:spcPct val="100000"/>
              </a:lnSpc>
              <a:spcBef>
                <a:spcPts val="100"/>
              </a:spcBef>
              <a:buAutoNum type="arabicPeriod"/>
              <a:tabLst>
                <a:tab pos="469265" algn="l"/>
              </a:tabLst>
            </a:pPr>
            <a:r>
              <a:rPr lang="en-US" sz="2400" dirty="0">
                <a:latin typeface="Times New Roman"/>
                <a:cs typeface="Times New Roman"/>
              </a:rPr>
              <a:t>Dataset</a:t>
            </a:r>
            <a:r>
              <a:rPr lang="en-US" sz="2400" spc="-35" dirty="0">
                <a:latin typeface="Times New Roman"/>
                <a:cs typeface="Times New Roman"/>
              </a:rPr>
              <a:t> </a:t>
            </a:r>
            <a:r>
              <a:rPr lang="en-US" sz="2400" dirty="0">
                <a:latin typeface="Times New Roman"/>
                <a:cs typeface="Times New Roman"/>
              </a:rPr>
              <a:t>Collection</a:t>
            </a:r>
            <a:r>
              <a:rPr lang="en-US" sz="2400" spc="-20" dirty="0">
                <a:latin typeface="Times New Roman"/>
                <a:cs typeface="Times New Roman"/>
              </a:rPr>
              <a:t> </a:t>
            </a:r>
            <a:r>
              <a:rPr lang="en-US" sz="2400" dirty="0">
                <a:latin typeface="Times New Roman"/>
                <a:cs typeface="Times New Roman"/>
              </a:rPr>
              <a:t>-</a:t>
            </a:r>
            <a:r>
              <a:rPr lang="en-US" sz="2400" spc="-15" dirty="0">
                <a:latin typeface="Times New Roman"/>
                <a:cs typeface="Times New Roman"/>
              </a:rPr>
              <a:t> </a:t>
            </a:r>
            <a:r>
              <a:rPr lang="en-US" sz="2400" spc="-10" dirty="0">
                <a:latin typeface="Times New Roman"/>
                <a:cs typeface="Times New Roman"/>
              </a:rPr>
              <a:t>Employee</a:t>
            </a:r>
            <a:r>
              <a:rPr lang="en-US" sz="2400" spc="-140" dirty="0">
                <a:latin typeface="Times New Roman"/>
                <a:cs typeface="Times New Roman"/>
              </a:rPr>
              <a:t> </a:t>
            </a:r>
            <a:r>
              <a:rPr lang="en-US" sz="2400" dirty="0">
                <a:latin typeface="Times New Roman"/>
                <a:cs typeface="Times New Roman"/>
              </a:rPr>
              <a:t>Attrition</a:t>
            </a:r>
            <a:r>
              <a:rPr lang="en-US" sz="2400" spc="-20" dirty="0">
                <a:latin typeface="Times New Roman"/>
                <a:cs typeface="Times New Roman"/>
              </a:rPr>
              <a:t> </a:t>
            </a:r>
            <a:r>
              <a:rPr lang="en-US" sz="2400" spc="-10" dirty="0">
                <a:latin typeface="Times New Roman"/>
                <a:cs typeface="Times New Roman"/>
              </a:rPr>
              <a:t>Dataset</a:t>
            </a:r>
            <a:endParaRPr lang="en-US" sz="2400" dirty="0">
              <a:latin typeface="Times New Roman"/>
              <a:cs typeface="Times New Roman"/>
            </a:endParaRPr>
          </a:p>
          <a:p>
            <a:pPr marL="469900" marR="5080" indent="-457200">
              <a:lnSpc>
                <a:spcPct val="100000"/>
              </a:lnSpc>
              <a:buAutoNum type="arabicPeriod"/>
              <a:tabLst>
                <a:tab pos="469900" algn="l"/>
              </a:tabLst>
            </a:pPr>
            <a:r>
              <a:rPr lang="en-US" sz="2400" dirty="0">
                <a:latin typeface="Times New Roman"/>
                <a:cs typeface="Times New Roman"/>
              </a:rPr>
              <a:t>Dataset</a:t>
            </a:r>
            <a:r>
              <a:rPr lang="en-US" sz="2400" spc="-40" dirty="0">
                <a:latin typeface="Times New Roman"/>
                <a:cs typeface="Times New Roman"/>
              </a:rPr>
              <a:t> </a:t>
            </a:r>
            <a:r>
              <a:rPr lang="en-US" sz="2400" dirty="0">
                <a:latin typeface="Times New Roman"/>
                <a:cs typeface="Times New Roman"/>
              </a:rPr>
              <a:t>Preparation</a:t>
            </a:r>
            <a:r>
              <a:rPr lang="en-US" sz="2400" spc="-30" dirty="0">
                <a:latin typeface="Times New Roman"/>
                <a:cs typeface="Times New Roman"/>
              </a:rPr>
              <a:t> </a:t>
            </a:r>
            <a:r>
              <a:rPr lang="en-US" sz="2400" dirty="0">
                <a:latin typeface="Times New Roman"/>
                <a:cs typeface="Times New Roman"/>
              </a:rPr>
              <a:t>-</a:t>
            </a:r>
            <a:r>
              <a:rPr lang="en-US" sz="2400" spc="-30" dirty="0">
                <a:latin typeface="Times New Roman"/>
                <a:cs typeface="Times New Roman"/>
              </a:rPr>
              <a:t> </a:t>
            </a:r>
            <a:r>
              <a:rPr lang="en-US" sz="2400" dirty="0">
                <a:latin typeface="Times New Roman"/>
                <a:cs typeface="Times New Roman"/>
              </a:rPr>
              <a:t>Clearing</a:t>
            </a:r>
            <a:r>
              <a:rPr lang="en-US" sz="2400" spc="-30" dirty="0">
                <a:latin typeface="Times New Roman"/>
                <a:cs typeface="Times New Roman"/>
              </a:rPr>
              <a:t> </a:t>
            </a:r>
            <a:r>
              <a:rPr lang="en-US" sz="2400" dirty="0">
                <a:latin typeface="Times New Roman"/>
                <a:cs typeface="Times New Roman"/>
              </a:rPr>
              <a:t>Blanks,</a:t>
            </a:r>
            <a:r>
              <a:rPr lang="en-US" sz="2400" spc="-35" dirty="0">
                <a:latin typeface="Times New Roman"/>
                <a:cs typeface="Times New Roman"/>
              </a:rPr>
              <a:t> </a:t>
            </a:r>
            <a:r>
              <a:rPr lang="en-US" sz="2400" dirty="0">
                <a:latin typeface="Times New Roman"/>
                <a:cs typeface="Times New Roman"/>
              </a:rPr>
              <a:t>Filtering</a:t>
            </a:r>
            <a:r>
              <a:rPr lang="en-US" sz="2400" spc="-30" dirty="0">
                <a:latin typeface="Times New Roman"/>
                <a:cs typeface="Times New Roman"/>
              </a:rPr>
              <a:t> </a:t>
            </a:r>
            <a:r>
              <a:rPr lang="en-US" sz="2400" dirty="0">
                <a:latin typeface="Times New Roman"/>
                <a:cs typeface="Times New Roman"/>
              </a:rPr>
              <a:t>and</a:t>
            </a:r>
            <a:r>
              <a:rPr lang="en-US" sz="2400" spc="-30" dirty="0">
                <a:latin typeface="Times New Roman"/>
                <a:cs typeface="Times New Roman"/>
              </a:rPr>
              <a:t> </a:t>
            </a:r>
            <a:r>
              <a:rPr lang="en-US" sz="2400" spc="-10" dirty="0">
                <a:latin typeface="Times New Roman"/>
                <a:cs typeface="Times New Roman"/>
              </a:rPr>
              <a:t>Removing </a:t>
            </a:r>
            <a:r>
              <a:rPr lang="en-US" sz="2400" dirty="0">
                <a:latin typeface="Times New Roman"/>
                <a:cs typeface="Times New Roman"/>
              </a:rPr>
              <a:t>Blank</a:t>
            </a:r>
            <a:r>
              <a:rPr lang="en-US" sz="2400" spc="-10" dirty="0">
                <a:latin typeface="Times New Roman"/>
                <a:cs typeface="Times New Roman"/>
              </a:rPr>
              <a:t> </a:t>
            </a:r>
            <a:r>
              <a:rPr lang="en-US" sz="2400" dirty="0">
                <a:latin typeface="Times New Roman"/>
                <a:cs typeface="Times New Roman"/>
              </a:rPr>
              <a:t>data</a:t>
            </a:r>
            <a:r>
              <a:rPr lang="en-US" sz="2400" spc="-15" dirty="0">
                <a:latin typeface="Times New Roman"/>
                <a:cs typeface="Times New Roman"/>
              </a:rPr>
              <a:t> </a:t>
            </a:r>
            <a:r>
              <a:rPr lang="en-US" sz="2400" dirty="0">
                <a:latin typeface="Times New Roman"/>
                <a:cs typeface="Times New Roman"/>
              </a:rPr>
              <a:t>in</a:t>
            </a:r>
            <a:r>
              <a:rPr lang="en-US" sz="2400" spc="-10" dirty="0">
                <a:latin typeface="Times New Roman"/>
                <a:cs typeface="Times New Roman"/>
              </a:rPr>
              <a:t> </a:t>
            </a:r>
            <a:r>
              <a:rPr lang="en-US" sz="2400" dirty="0">
                <a:latin typeface="Times New Roman"/>
                <a:cs typeface="Times New Roman"/>
              </a:rPr>
              <a:t>the</a:t>
            </a:r>
            <a:r>
              <a:rPr lang="en-US" sz="2400" spc="-10" dirty="0">
                <a:latin typeface="Times New Roman"/>
                <a:cs typeface="Times New Roman"/>
              </a:rPr>
              <a:t> Dataset.</a:t>
            </a:r>
            <a:endParaRPr lang="en-US" sz="2400" dirty="0">
              <a:latin typeface="Times New Roman"/>
              <a:cs typeface="Times New Roman"/>
            </a:endParaRPr>
          </a:p>
          <a:p>
            <a:pPr marL="469900" marR="189230" indent="-457200">
              <a:lnSpc>
                <a:spcPct val="100000"/>
              </a:lnSpc>
              <a:buAutoNum type="arabicPeriod"/>
              <a:tabLst>
                <a:tab pos="469900" algn="l"/>
              </a:tabLst>
            </a:pPr>
            <a:r>
              <a:rPr lang="en-US" sz="2400" dirty="0">
                <a:latin typeface="Times New Roman"/>
                <a:cs typeface="Times New Roman"/>
              </a:rPr>
              <a:t>Using</a:t>
            </a:r>
            <a:r>
              <a:rPr lang="en-US" sz="2400" spc="-20" dirty="0">
                <a:latin typeface="Times New Roman"/>
                <a:cs typeface="Times New Roman"/>
              </a:rPr>
              <a:t> </a:t>
            </a:r>
            <a:r>
              <a:rPr lang="en-US" sz="2400" dirty="0">
                <a:latin typeface="Times New Roman"/>
                <a:cs typeface="Times New Roman"/>
              </a:rPr>
              <a:t>IFS</a:t>
            </a:r>
            <a:r>
              <a:rPr lang="en-US" sz="2400" spc="-20" dirty="0">
                <a:latin typeface="Times New Roman"/>
                <a:cs typeface="Times New Roman"/>
              </a:rPr>
              <a:t> </a:t>
            </a:r>
            <a:r>
              <a:rPr lang="en-US" sz="2400" dirty="0">
                <a:latin typeface="Times New Roman"/>
                <a:cs typeface="Times New Roman"/>
              </a:rPr>
              <a:t>formula</a:t>
            </a:r>
            <a:r>
              <a:rPr lang="en-US" sz="2400" spc="-25" dirty="0">
                <a:latin typeface="Times New Roman"/>
                <a:cs typeface="Times New Roman"/>
              </a:rPr>
              <a:t> </a:t>
            </a:r>
            <a:r>
              <a:rPr lang="en-US" sz="2400" dirty="0">
                <a:latin typeface="Times New Roman"/>
                <a:cs typeface="Times New Roman"/>
              </a:rPr>
              <a:t>to</a:t>
            </a:r>
            <a:r>
              <a:rPr lang="en-US" sz="2400" spc="-20" dirty="0">
                <a:latin typeface="Times New Roman"/>
                <a:cs typeface="Times New Roman"/>
              </a:rPr>
              <a:t> </a:t>
            </a:r>
            <a:r>
              <a:rPr lang="en-US" sz="2400" dirty="0">
                <a:latin typeface="Times New Roman"/>
                <a:cs typeface="Times New Roman"/>
              </a:rPr>
              <a:t>attain</a:t>
            </a:r>
            <a:r>
              <a:rPr lang="en-US" sz="2400" spc="-20" dirty="0">
                <a:latin typeface="Times New Roman"/>
                <a:cs typeface="Times New Roman"/>
              </a:rPr>
              <a:t> </a:t>
            </a:r>
            <a:r>
              <a:rPr lang="en-US" sz="2400" dirty="0">
                <a:latin typeface="Times New Roman"/>
                <a:cs typeface="Times New Roman"/>
              </a:rPr>
              <a:t>the</a:t>
            </a:r>
            <a:r>
              <a:rPr lang="en-US" sz="2400" spc="-25" dirty="0">
                <a:latin typeface="Times New Roman"/>
                <a:cs typeface="Times New Roman"/>
              </a:rPr>
              <a:t> Performance </a:t>
            </a:r>
            <a:r>
              <a:rPr lang="en-US" sz="2400" spc="-35" dirty="0">
                <a:latin typeface="Times New Roman"/>
                <a:cs typeface="Times New Roman"/>
              </a:rPr>
              <a:t> </a:t>
            </a:r>
            <a:r>
              <a:rPr lang="en-US" sz="2400" dirty="0">
                <a:latin typeface="Times New Roman"/>
                <a:cs typeface="Times New Roman"/>
              </a:rPr>
              <a:t>(Very high, high, medium and low)</a:t>
            </a:r>
          </a:p>
          <a:p>
            <a:pPr marL="469900" marR="483870" indent="-457200">
              <a:lnSpc>
                <a:spcPct val="100000"/>
              </a:lnSpc>
              <a:buAutoNum type="arabicPeriod"/>
              <a:tabLst>
                <a:tab pos="469900" algn="l"/>
              </a:tabLst>
            </a:pPr>
            <a:r>
              <a:rPr lang="en-US" sz="2400" dirty="0">
                <a:latin typeface="Times New Roman"/>
                <a:cs typeface="Times New Roman"/>
              </a:rPr>
              <a:t>Insert</a:t>
            </a:r>
            <a:r>
              <a:rPr lang="en-US" sz="2400" spc="-45" dirty="0">
                <a:latin typeface="Times New Roman"/>
                <a:cs typeface="Times New Roman"/>
              </a:rPr>
              <a:t> </a:t>
            </a:r>
            <a:r>
              <a:rPr lang="en-US" sz="2400" dirty="0">
                <a:latin typeface="Times New Roman"/>
                <a:cs typeface="Times New Roman"/>
              </a:rPr>
              <a:t>Pivot</a:t>
            </a:r>
            <a:r>
              <a:rPr lang="en-US" sz="2400" spc="-80" dirty="0">
                <a:latin typeface="Times New Roman"/>
                <a:cs typeface="Times New Roman"/>
              </a:rPr>
              <a:t> </a:t>
            </a:r>
            <a:r>
              <a:rPr lang="en-US" sz="2400" spc="-10" dirty="0">
                <a:latin typeface="Times New Roman"/>
                <a:cs typeface="Times New Roman"/>
              </a:rPr>
              <a:t>Table</a:t>
            </a:r>
            <a:r>
              <a:rPr lang="en-US" sz="2400" spc="-45" dirty="0">
                <a:latin typeface="Times New Roman"/>
                <a:cs typeface="Times New Roman"/>
              </a:rPr>
              <a:t> </a:t>
            </a:r>
            <a:r>
              <a:rPr lang="en-US" sz="2400" dirty="0">
                <a:latin typeface="Times New Roman"/>
                <a:cs typeface="Times New Roman"/>
              </a:rPr>
              <a:t>to</a:t>
            </a:r>
            <a:r>
              <a:rPr lang="en-US" sz="2400" spc="-35" dirty="0">
                <a:latin typeface="Times New Roman"/>
                <a:cs typeface="Times New Roman"/>
              </a:rPr>
              <a:t> </a:t>
            </a:r>
            <a:r>
              <a:rPr lang="en-US" sz="2400" dirty="0">
                <a:latin typeface="Times New Roman"/>
                <a:cs typeface="Times New Roman"/>
              </a:rPr>
              <a:t>Summarize</a:t>
            </a:r>
            <a:r>
              <a:rPr lang="en-US" sz="2400" spc="-40" dirty="0">
                <a:latin typeface="Times New Roman"/>
                <a:cs typeface="Times New Roman"/>
              </a:rPr>
              <a:t> </a:t>
            </a:r>
            <a:r>
              <a:rPr lang="en-US" sz="2400" dirty="0">
                <a:latin typeface="Times New Roman"/>
                <a:cs typeface="Times New Roman"/>
              </a:rPr>
              <a:t>the</a:t>
            </a:r>
            <a:r>
              <a:rPr lang="en-US" sz="2400" spc="-40" dirty="0">
                <a:latin typeface="Times New Roman"/>
                <a:cs typeface="Times New Roman"/>
              </a:rPr>
              <a:t> </a:t>
            </a:r>
            <a:r>
              <a:rPr lang="en-US" sz="2400" dirty="0">
                <a:latin typeface="Times New Roman"/>
                <a:cs typeface="Times New Roman"/>
              </a:rPr>
              <a:t>Dataset</a:t>
            </a:r>
            <a:r>
              <a:rPr lang="en-US" sz="2400" spc="-45" dirty="0">
                <a:latin typeface="Times New Roman"/>
                <a:cs typeface="Times New Roman"/>
              </a:rPr>
              <a:t> </a:t>
            </a:r>
            <a:r>
              <a:rPr lang="en-US" sz="2400" dirty="0">
                <a:latin typeface="Times New Roman"/>
                <a:cs typeface="Times New Roman"/>
              </a:rPr>
              <a:t>on</a:t>
            </a:r>
            <a:r>
              <a:rPr lang="en-US" sz="2400" spc="-35" dirty="0">
                <a:latin typeface="Times New Roman"/>
                <a:cs typeface="Times New Roman"/>
              </a:rPr>
              <a:t> </a:t>
            </a:r>
            <a:r>
              <a:rPr lang="en-US" sz="2400" spc="-10" dirty="0">
                <a:latin typeface="Times New Roman"/>
                <a:cs typeface="Times New Roman"/>
              </a:rPr>
              <a:t>Employee Performance</a:t>
            </a:r>
            <a:endParaRPr lang="en-US" sz="2400" dirty="0">
              <a:latin typeface="Times New Roman"/>
              <a:cs typeface="Times New Roman"/>
            </a:endParaRPr>
          </a:p>
          <a:p>
            <a:pPr marL="469900" marR="189230" indent="-457200">
              <a:lnSpc>
                <a:spcPct val="100000"/>
              </a:lnSpc>
              <a:buAutoNum type="arabicPeriod"/>
              <a:tabLst>
                <a:tab pos="469900" algn="l"/>
              </a:tabLst>
            </a:pPr>
            <a:r>
              <a:rPr lang="en-US" sz="2400" dirty="0">
                <a:latin typeface="Times New Roman"/>
                <a:cs typeface="Times New Roman"/>
              </a:rPr>
              <a:t>Data</a:t>
            </a:r>
            <a:r>
              <a:rPr lang="en-US" sz="2400" spc="-75" dirty="0">
                <a:latin typeface="Times New Roman"/>
                <a:cs typeface="Times New Roman"/>
              </a:rPr>
              <a:t> </a:t>
            </a:r>
            <a:r>
              <a:rPr lang="en-US" sz="2400" spc="-10" dirty="0">
                <a:latin typeface="Times New Roman"/>
                <a:cs typeface="Times New Roman"/>
              </a:rPr>
              <a:t>Visualization</a:t>
            </a:r>
            <a:r>
              <a:rPr lang="en-US" sz="2400" spc="-20" dirty="0">
                <a:latin typeface="Times New Roman"/>
                <a:cs typeface="Times New Roman"/>
              </a:rPr>
              <a:t> </a:t>
            </a:r>
            <a:r>
              <a:rPr lang="en-US" sz="2400" dirty="0">
                <a:latin typeface="Times New Roman"/>
                <a:cs typeface="Times New Roman"/>
              </a:rPr>
              <a:t>using</a:t>
            </a:r>
            <a:r>
              <a:rPr lang="en-US" sz="2400" spc="-25" dirty="0">
                <a:latin typeface="Times New Roman"/>
                <a:cs typeface="Times New Roman"/>
              </a:rPr>
              <a:t> </a:t>
            </a:r>
            <a:r>
              <a:rPr lang="en-US" sz="2400" dirty="0">
                <a:latin typeface="Times New Roman"/>
                <a:cs typeface="Times New Roman"/>
              </a:rPr>
              <a:t>Bar</a:t>
            </a:r>
            <a:r>
              <a:rPr lang="en-US" sz="2400" spc="-25" dirty="0">
                <a:latin typeface="Times New Roman"/>
                <a:cs typeface="Times New Roman"/>
              </a:rPr>
              <a:t> </a:t>
            </a:r>
            <a:r>
              <a:rPr lang="en-US" sz="2400" dirty="0">
                <a:latin typeface="Times New Roman"/>
                <a:cs typeface="Times New Roman"/>
              </a:rPr>
              <a:t>Chart</a:t>
            </a:r>
            <a:r>
              <a:rPr lang="en-US" sz="2400" spc="-25" dirty="0">
                <a:latin typeface="Times New Roman"/>
                <a:cs typeface="Times New Roman"/>
              </a:rPr>
              <a:t> </a:t>
            </a:r>
            <a:r>
              <a:rPr lang="en-US" sz="2400" dirty="0">
                <a:latin typeface="Times New Roman"/>
                <a:cs typeface="Times New Roman"/>
              </a:rPr>
              <a:t>and</a:t>
            </a:r>
            <a:r>
              <a:rPr lang="en-US" sz="2400" spc="-25" dirty="0">
                <a:latin typeface="Times New Roman"/>
                <a:cs typeface="Times New Roman"/>
              </a:rPr>
              <a:t> </a:t>
            </a:r>
            <a:r>
              <a:rPr lang="en-US" sz="2400" dirty="0">
                <a:latin typeface="Times New Roman"/>
                <a:cs typeface="Times New Roman"/>
              </a:rPr>
              <a:t>Pie</a:t>
            </a:r>
            <a:r>
              <a:rPr lang="en-US" sz="2400" spc="-25" dirty="0">
                <a:latin typeface="Times New Roman"/>
                <a:cs typeface="Times New Roman"/>
              </a:rPr>
              <a:t> </a:t>
            </a:r>
            <a:r>
              <a:rPr lang="en-US" sz="2400" dirty="0">
                <a:latin typeface="Times New Roman"/>
                <a:cs typeface="Times New Roman"/>
              </a:rPr>
              <a:t>Chart</a:t>
            </a:r>
            <a:r>
              <a:rPr lang="en-US" sz="2400" spc="-30" dirty="0">
                <a:latin typeface="Times New Roman"/>
                <a:cs typeface="Times New Roman"/>
              </a:rPr>
              <a:t> </a:t>
            </a:r>
            <a:r>
              <a:rPr lang="en-US" sz="2400" dirty="0">
                <a:latin typeface="Times New Roman"/>
                <a:cs typeface="Times New Roman"/>
              </a:rPr>
              <a:t>to</a:t>
            </a:r>
            <a:r>
              <a:rPr lang="en-US" sz="2400" spc="-25" dirty="0">
                <a:latin typeface="Times New Roman"/>
                <a:cs typeface="Times New Roman"/>
              </a:rPr>
              <a:t> </a:t>
            </a:r>
            <a:r>
              <a:rPr lang="en-US" sz="2400" spc="-10" dirty="0">
                <a:latin typeface="Times New Roman"/>
                <a:cs typeface="Times New Roman"/>
              </a:rPr>
              <a:t>represent Performance of employees .</a:t>
            </a:r>
            <a:endParaRPr lang="en-US" sz="2400" dirty="0">
              <a:latin typeface="Times New Roman"/>
              <a:cs typeface="Times New Roman"/>
            </a:endParaRPr>
          </a:p>
          <a:p>
            <a:pPr marL="469265" indent="-456565">
              <a:lnSpc>
                <a:spcPct val="100000"/>
              </a:lnSpc>
              <a:buAutoNum type="arabicPeriod"/>
              <a:tabLst>
                <a:tab pos="469265" algn="l"/>
              </a:tabLst>
            </a:pPr>
            <a:r>
              <a:rPr lang="en-US" sz="2400" dirty="0">
                <a:latin typeface="Times New Roman"/>
                <a:cs typeface="Times New Roman"/>
              </a:rPr>
              <a:t>Final</a:t>
            </a:r>
            <a:r>
              <a:rPr lang="en-US" sz="2400" spc="-30" dirty="0">
                <a:latin typeface="Times New Roman"/>
                <a:cs typeface="Times New Roman"/>
              </a:rPr>
              <a:t> </a:t>
            </a:r>
            <a:r>
              <a:rPr lang="en-US" sz="2400" spc="-10" dirty="0">
                <a:latin typeface="Times New Roman"/>
                <a:cs typeface="Times New Roman"/>
              </a:rPr>
              <a:t>Report</a:t>
            </a:r>
            <a:endParaRPr lang="en-US" sz="2400" dirty="0">
              <a:latin typeface="Times New Roman"/>
              <a:cs typeface="Times New Roman"/>
            </a:endParaRP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33400" y="307436"/>
            <a:ext cx="2826068"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sp>
        <p:nvSpPr>
          <p:cNvPr id="11" name="TextBox 10">
            <a:extLst>
              <a:ext uri="{FF2B5EF4-FFF2-40B4-BE49-F238E27FC236}">
                <a16:creationId xmlns:a16="http://schemas.microsoft.com/office/drawing/2014/main" id="{E1045811-2DC7-B58C-862A-32C38CD4CABB}"/>
              </a:ext>
            </a:extLst>
          </p:cNvPr>
          <p:cNvSpPr txBox="1"/>
          <p:nvPr/>
        </p:nvSpPr>
        <p:spPr>
          <a:xfrm>
            <a:off x="1066800" y="1125376"/>
            <a:ext cx="8058150" cy="830997"/>
          </a:xfrm>
          <a:prstGeom prst="rect">
            <a:avLst/>
          </a:prstGeom>
          <a:noFill/>
        </p:spPr>
        <p:txBody>
          <a:bodyPr wrap="square" rtlCol="0">
            <a:spAutoFit/>
          </a:bodyPr>
          <a:lstStyle/>
          <a:p>
            <a:pPr algn="ctr"/>
            <a:r>
              <a:rPr lang="en-IN" sz="2400" b="1" dirty="0"/>
              <a:t>EMPLOYEE’S PERFORMANCE ANALYSIS</a:t>
            </a:r>
          </a:p>
          <a:p>
            <a:pPr algn="ctr"/>
            <a:r>
              <a:rPr lang="en-IN" sz="2400" b="1" dirty="0"/>
              <a:t>PIVOT TABLE</a:t>
            </a:r>
          </a:p>
        </p:txBody>
      </p:sp>
      <p:graphicFrame>
        <p:nvGraphicFramePr>
          <p:cNvPr id="10" name="Table 9">
            <a:extLst>
              <a:ext uri="{FF2B5EF4-FFF2-40B4-BE49-F238E27FC236}">
                <a16:creationId xmlns:a16="http://schemas.microsoft.com/office/drawing/2014/main" id="{3A762CC9-47BA-CB0B-D9E7-49C9C784197F}"/>
              </a:ext>
            </a:extLst>
          </p:cNvPr>
          <p:cNvGraphicFramePr>
            <a:graphicFrameLocks noGrp="1"/>
          </p:cNvGraphicFramePr>
          <p:nvPr>
            <p:extLst>
              <p:ext uri="{D42A27DB-BD31-4B8C-83A1-F6EECF244321}">
                <p14:modId xmlns:p14="http://schemas.microsoft.com/office/powerpoint/2010/main" val="2716789642"/>
              </p:ext>
            </p:extLst>
          </p:nvPr>
        </p:nvGraphicFramePr>
        <p:xfrm>
          <a:off x="1277006" y="1970690"/>
          <a:ext cx="8076543" cy="4496790"/>
        </p:xfrm>
        <a:graphic>
          <a:graphicData uri="http://schemas.openxmlformats.org/drawingml/2006/table">
            <a:tbl>
              <a:tblPr firstCol="1">
                <a:tableStyleId>{793D81CF-94F2-401A-BA57-92F5A7B2D0C5}</a:tableStyleId>
              </a:tblPr>
              <a:tblGrid>
                <a:gridCol w="1542394">
                  <a:extLst>
                    <a:ext uri="{9D8B030D-6E8A-4147-A177-3AD203B41FA5}">
                      <a16:colId xmlns:a16="http://schemas.microsoft.com/office/drawing/2014/main" val="363015239"/>
                    </a:ext>
                  </a:extLst>
                </a:gridCol>
                <a:gridCol w="1371600">
                  <a:extLst>
                    <a:ext uri="{9D8B030D-6E8A-4147-A177-3AD203B41FA5}">
                      <a16:colId xmlns:a16="http://schemas.microsoft.com/office/drawing/2014/main" val="897954865"/>
                    </a:ext>
                  </a:extLst>
                </a:gridCol>
                <a:gridCol w="1214103">
                  <a:extLst>
                    <a:ext uri="{9D8B030D-6E8A-4147-A177-3AD203B41FA5}">
                      <a16:colId xmlns:a16="http://schemas.microsoft.com/office/drawing/2014/main" val="3630529221"/>
                    </a:ext>
                  </a:extLst>
                </a:gridCol>
                <a:gridCol w="1153258">
                  <a:extLst>
                    <a:ext uri="{9D8B030D-6E8A-4147-A177-3AD203B41FA5}">
                      <a16:colId xmlns:a16="http://schemas.microsoft.com/office/drawing/2014/main" val="2191448388"/>
                    </a:ext>
                  </a:extLst>
                </a:gridCol>
                <a:gridCol w="1250992">
                  <a:extLst>
                    <a:ext uri="{9D8B030D-6E8A-4147-A177-3AD203B41FA5}">
                      <a16:colId xmlns:a16="http://schemas.microsoft.com/office/drawing/2014/main" val="3889409391"/>
                    </a:ext>
                  </a:extLst>
                </a:gridCol>
                <a:gridCol w="1544196">
                  <a:extLst>
                    <a:ext uri="{9D8B030D-6E8A-4147-A177-3AD203B41FA5}">
                      <a16:colId xmlns:a16="http://schemas.microsoft.com/office/drawing/2014/main" val="2652831608"/>
                    </a:ext>
                  </a:extLst>
                </a:gridCol>
              </a:tblGrid>
              <a:tr h="299786">
                <a:tc>
                  <a:txBody>
                    <a:bodyPr/>
                    <a:lstStyle/>
                    <a:p>
                      <a:pPr algn="l"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GenderCode</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(All)</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66787998"/>
                  </a:ext>
                </a:extLst>
              </a:tr>
              <a:tr h="299786">
                <a:tc>
                  <a:txBody>
                    <a:bodyPr/>
                    <a:lstStyle/>
                    <a:p>
                      <a:pPr algn="l" fontAlgn="b"/>
                      <a:endParaRPr lang="en-IN" sz="1100" b="0" i="0" u="none" strike="noStrike" cap="none" spc="0" dirty="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3167952"/>
                  </a:ext>
                </a:extLst>
              </a:tr>
              <a:tr h="299786">
                <a:tc>
                  <a:txBody>
                    <a:bodyPr/>
                    <a:lstStyle/>
                    <a:p>
                      <a:pPr algn="l"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Count of FirstName</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Column Labels</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38887257"/>
                  </a:ext>
                </a:extLst>
              </a:tr>
              <a:tr h="299786">
                <a:tc>
                  <a:txBody>
                    <a:bodyPr/>
                    <a:lstStyle/>
                    <a:p>
                      <a:pPr algn="l"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Row Labels</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u="none" strike="noStrike" cap="none" spc="0" dirty="0">
                          <a:ln w="0"/>
                          <a:solidFill>
                            <a:schemeClr val="tx1">
                              <a:lumMod val="85000"/>
                              <a:lumOff val="15000"/>
                            </a:schemeClr>
                          </a:solidFill>
                          <a:effectLst>
                            <a:outerShdw blurRad="38100" dist="19050" dir="2700000" algn="tl" rotWithShape="0">
                              <a:schemeClr val="dk1">
                                <a:alpha val="40000"/>
                              </a:schemeClr>
                            </a:outerShdw>
                          </a:effectLst>
                        </a:rPr>
                        <a:t>high</a:t>
                      </a:r>
                      <a:endParaRPr lang="en-IN" sz="1100" b="0" i="0" u="none" strike="noStrike" cap="none" spc="0" dirty="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low</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medium</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very high</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Grand Total</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5359129"/>
                  </a:ext>
                </a:extLst>
              </a:tr>
              <a:tr h="299786">
                <a:tc>
                  <a:txBody>
                    <a:bodyPr/>
                    <a:lstStyle/>
                    <a:p>
                      <a:pPr algn="l"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BPC</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1</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1</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1</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3</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53084209"/>
                  </a:ext>
                </a:extLst>
              </a:tr>
              <a:tr h="299786">
                <a:tc>
                  <a:txBody>
                    <a:bodyPr/>
                    <a:lstStyle/>
                    <a:p>
                      <a:pPr algn="l"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CCDR</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1</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2</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1</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4</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5807919"/>
                  </a:ext>
                </a:extLst>
              </a:tr>
              <a:tr h="299786">
                <a:tc>
                  <a:txBody>
                    <a:bodyPr/>
                    <a:lstStyle/>
                    <a:p>
                      <a:pPr algn="l"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EW</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2</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2</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6616"/>
                  </a:ext>
                </a:extLst>
              </a:tr>
              <a:tr h="299786">
                <a:tc>
                  <a:txBody>
                    <a:bodyPr/>
                    <a:lstStyle/>
                    <a:p>
                      <a:pPr algn="l"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MSC</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1</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u="none" strike="noStrike" cap="none" spc="0" dirty="0">
                          <a:ln w="0"/>
                          <a:solidFill>
                            <a:schemeClr val="tx1">
                              <a:lumMod val="85000"/>
                              <a:lumOff val="15000"/>
                            </a:schemeClr>
                          </a:solidFill>
                          <a:effectLst>
                            <a:outerShdw blurRad="38100" dist="19050" dir="2700000" algn="tl" rotWithShape="0">
                              <a:schemeClr val="dk1">
                                <a:alpha val="40000"/>
                              </a:schemeClr>
                            </a:outerShdw>
                          </a:effectLst>
                        </a:rPr>
                        <a:t>1</a:t>
                      </a:r>
                      <a:endParaRPr lang="en-IN" sz="1100" b="0" i="0" u="none" strike="noStrike" cap="none" spc="0" dirty="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3580075"/>
                  </a:ext>
                </a:extLst>
              </a:tr>
              <a:tr h="299786">
                <a:tc>
                  <a:txBody>
                    <a:bodyPr/>
                    <a:lstStyle/>
                    <a:p>
                      <a:pPr algn="l"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NEL</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2</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2</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1</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5</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4423410"/>
                  </a:ext>
                </a:extLst>
              </a:tr>
              <a:tr h="299786">
                <a:tc>
                  <a:txBody>
                    <a:bodyPr/>
                    <a:lstStyle/>
                    <a:p>
                      <a:pPr algn="l"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PL</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2</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1</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1</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4</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6885320"/>
                  </a:ext>
                </a:extLst>
              </a:tr>
              <a:tr h="299786">
                <a:tc>
                  <a:txBody>
                    <a:bodyPr/>
                    <a:lstStyle/>
                    <a:p>
                      <a:pPr algn="l"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PYZ</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2</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1</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3</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5045643"/>
                  </a:ext>
                </a:extLst>
              </a:tr>
              <a:tr h="299786">
                <a:tc>
                  <a:txBody>
                    <a:bodyPr/>
                    <a:lstStyle/>
                    <a:p>
                      <a:pPr algn="l"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SVG</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2</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1</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3</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9646002"/>
                  </a:ext>
                </a:extLst>
              </a:tr>
              <a:tr h="299786">
                <a:tc>
                  <a:txBody>
                    <a:bodyPr/>
                    <a:lstStyle/>
                    <a:p>
                      <a:pPr algn="l"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TNS</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1</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1</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2</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4</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6193824"/>
                  </a:ext>
                </a:extLst>
              </a:tr>
              <a:tr h="299786">
                <a:tc>
                  <a:txBody>
                    <a:bodyPr/>
                    <a:lstStyle/>
                    <a:p>
                      <a:pPr algn="l"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WBL</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1</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3</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1</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1</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6</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6978982"/>
                  </a:ext>
                </a:extLst>
              </a:tr>
              <a:tr h="299786">
                <a:tc>
                  <a:txBody>
                    <a:bodyPr/>
                    <a:lstStyle/>
                    <a:p>
                      <a:pPr algn="l"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Grand Total</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7</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14</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11</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u="none" strike="noStrike" cap="none" spc="0">
                          <a:ln w="0"/>
                          <a:solidFill>
                            <a:schemeClr val="tx1">
                              <a:lumMod val="85000"/>
                              <a:lumOff val="15000"/>
                            </a:schemeClr>
                          </a:solidFill>
                          <a:effectLst>
                            <a:outerShdw blurRad="38100" dist="19050" dir="2700000" algn="tl" rotWithShape="0">
                              <a:schemeClr val="dk1">
                                <a:alpha val="40000"/>
                              </a:schemeClr>
                            </a:outerShdw>
                          </a:effectLst>
                        </a:rPr>
                        <a:t>3</a:t>
                      </a:r>
                      <a:endParaRPr lang="en-IN" sz="1100" b="0" i="0" u="none" strike="noStrike" cap="none" spc="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b"/>
                      <a:r>
                        <a:rPr lang="en-IN" sz="1100" b="0" u="none" strike="noStrike" cap="none" spc="0" dirty="0">
                          <a:ln w="0"/>
                          <a:solidFill>
                            <a:schemeClr val="tx1">
                              <a:lumMod val="85000"/>
                              <a:lumOff val="15000"/>
                            </a:schemeClr>
                          </a:solidFill>
                          <a:effectLst>
                            <a:outerShdw blurRad="38100" dist="19050" dir="2700000" algn="tl" rotWithShape="0">
                              <a:schemeClr val="dk1">
                                <a:alpha val="40000"/>
                              </a:schemeClr>
                            </a:outerShdw>
                          </a:effectLst>
                        </a:rPr>
                        <a:t>35</a:t>
                      </a:r>
                      <a:endParaRPr lang="en-IN" sz="1100" b="0" i="0" u="none" strike="noStrike" cap="none" spc="0" dirty="0">
                        <a:ln w="0"/>
                        <a:solidFill>
                          <a:schemeClr val="tx1">
                            <a:lumMod val="85000"/>
                            <a:lumOff val="15000"/>
                          </a:schemeClr>
                        </a:solidFill>
                        <a:effectLst>
                          <a:outerShdw blurRad="38100" dist="19050" dir="2700000" algn="tl" rotWithShape="0">
                            <a:schemeClr val="dk1">
                              <a:alpha val="40000"/>
                            </a:schemeClr>
                          </a:outerShdw>
                        </a:effectLst>
                        <a:latin typeface="Calibri" panose="020F0502020204030204" pitchFamily="34" charset="0"/>
                      </a:endParaRPr>
                    </a:p>
                  </a:txBody>
                  <a:tcPr marL="9525" marR="9525" marT="9525" marB="0" anchorCtr="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6064069"/>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dirty="0">
              <a:latin typeface="Trebuchet MS"/>
              <a:cs typeface="Trebuchet MS"/>
            </a:endParaRPr>
          </a:p>
        </p:txBody>
      </p:sp>
      <p:sp>
        <p:nvSpPr>
          <p:cNvPr id="2" name="TextBox 1">
            <a:extLst>
              <a:ext uri="{FF2B5EF4-FFF2-40B4-BE49-F238E27FC236}">
                <a16:creationId xmlns:a16="http://schemas.microsoft.com/office/drawing/2014/main" id="{78217A56-9E36-C704-C509-89F04706E6BF}"/>
              </a:ext>
            </a:extLst>
          </p:cNvPr>
          <p:cNvSpPr txBox="1"/>
          <p:nvPr/>
        </p:nvSpPr>
        <p:spPr>
          <a:xfrm>
            <a:off x="2209800" y="1086167"/>
            <a:ext cx="6477000" cy="523220"/>
          </a:xfrm>
          <a:prstGeom prst="rect">
            <a:avLst/>
          </a:prstGeom>
          <a:noFill/>
        </p:spPr>
        <p:txBody>
          <a:bodyPr wrap="square" rtlCol="0">
            <a:spAutoFit/>
          </a:bodyPr>
          <a:lstStyle/>
          <a:p>
            <a:pPr algn="ctr"/>
            <a:r>
              <a:rPr lang="en-IN" sz="2800" b="1" dirty="0"/>
              <a:t>BAR CHART VISUALISATION</a:t>
            </a:r>
          </a:p>
        </p:txBody>
      </p:sp>
      <p:graphicFrame>
        <p:nvGraphicFramePr>
          <p:cNvPr id="12" name="Chart 11">
            <a:extLst>
              <a:ext uri="{FF2B5EF4-FFF2-40B4-BE49-F238E27FC236}">
                <a16:creationId xmlns:a16="http://schemas.microsoft.com/office/drawing/2014/main" id="{381403FD-44B7-4615-823E-ED612DDF97B2}"/>
              </a:ext>
            </a:extLst>
          </p:cNvPr>
          <p:cNvGraphicFramePr>
            <a:graphicFrameLocks/>
          </p:cNvGraphicFramePr>
          <p:nvPr>
            <p:extLst>
              <p:ext uri="{D42A27DB-BD31-4B8C-83A1-F6EECF244321}">
                <p14:modId xmlns:p14="http://schemas.microsoft.com/office/powerpoint/2010/main" val="522147774"/>
              </p:ext>
            </p:extLst>
          </p:nvPr>
        </p:nvGraphicFramePr>
        <p:xfrm>
          <a:off x="2209800" y="1695450"/>
          <a:ext cx="7143750" cy="462915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62647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35296" y="212725"/>
            <a:ext cx="2922303"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dirty="0">
              <a:latin typeface="Trebuchet MS"/>
              <a:cs typeface="Trebuchet MS"/>
            </a:endParaRPr>
          </a:p>
        </p:txBody>
      </p:sp>
      <p:sp>
        <p:nvSpPr>
          <p:cNvPr id="8" name="TextBox 7">
            <a:extLst>
              <a:ext uri="{FF2B5EF4-FFF2-40B4-BE49-F238E27FC236}">
                <a16:creationId xmlns:a16="http://schemas.microsoft.com/office/drawing/2014/main" id="{6FBBE96C-FC5C-B3FE-93FF-118D3936F877}"/>
              </a:ext>
            </a:extLst>
          </p:cNvPr>
          <p:cNvSpPr txBox="1"/>
          <p:nvPr/>
        </p:nvSpPr>
        <p:spPr>
          <a:xfrm>
            <a:off x="1953862" y="1145811"/>
            <a:ext cx="6484303" cy="523220"/>
          </a:xfrm>
          <a:prstGeom prst="rect">
            <a:avLst/>
          </a:prstGeom>
          <a:noFill/>
        </p:spPr>
        <p:txBody>
          <a:bodyPr wrap="square" rtlCol="0">
            <a:spAutoFit/>
          </a:bodyPr>
          <a:lstStyle/>
          <a:p>
            <a:pPr algn="ctr"/>
            <a:r>
              <a:rPr lang="en-IN" sz="2800" b="1" dirty="0"/>
              <a:t>BAR CHART VISUALISATION</a:t>
            </a:r>
          </a:p>
        </p:txBody>
      </p:sp>
      <p:graphicFrame>
        <p:nvGraphicFramePr>
          <p:cNvPr id="11" name="Chart 10">
            <a:extLst>
              <a:ext uri="{FF2B5EF4-FFF2-40B4-BE49-F238E27FC236}">
                <a16:creationId xmlns:a16="http://schemas.microsoft.com/office/drawing/2014/main" id="{BED708CD-4D37-29D5-64C7-76A56FBE2C8F}"/>
              </a:ext>
            </a:extLst>
          </p:cNvPr>
          <p:cNvGraphicFramePr>
            <a:graphicFrameLocks/>
          </p:cNvGraphicFramePr>
          <p:nvPr>
            <p:extLst>
              <p:ext uri="{D42A27DB-BD31-4B8C-83A1-F6EECF244321}">
                <p14:modId xmlns:p14="http://schemas.microsoft.com/office/powerpoint/2010/main" val="3516550743"/>
              </p:ext>
            </p:extLst>
          </p:nvPr>
        </p:nvGraphicFramePr>
        <p:xfrm>
          <a:off x="2133600" y="2085974"/>
          <a:ext cx="6781800" cy="41624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20423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69678"/>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5FED435-9A8F-FE53-32AC-0496507DDD78}"/>
              </a:ext>
            </a:extLst>
          </p:cNvPr>
          <p:cNvSpPr txBox="1"/>
          <p:nvPr/>
        </p:nvSpPr>
        <p:spPr>
          <a:xfrm>
            <a:off x="1905000" y="1752600"/>
            <a:ext cx="7239000" cy="4062651"/>
          </a:xfrm>
          <a:prstGeom prst="rect">
            <a:avLst/>
          </a:prstGeom>
          <a:noFill/>
        </p:spPr>
        <p:txBody>
          <a:bodyPr wrap="square" rtlCol="0">
            <a:spAutoFit/>
          </a:bodyPr>
          <a:lstStyle/>
          <a:p>
            <a:r>
              <a:rPr lang="en-US" sz="2400" dirty="0"/>
              <a:t>In</a:t>
            </a:r>
            <a:r>
              <a:rPr lang="en-US" sz="2400" spc="-50" dirty="0"/>
              <a:t> </a:t>
            </a:r>
            <a:r>
              <a:rPr lang="en-US" sz="2400" dirty="0"/>
              <a:t>conclusion,</a:t>
            </a:r>
            <a:r>
              <a:rPr lang="en-US" sz="2400" spc="-45" dirty="0"/>
              <a:t> </a:t>
            </a:r>
            <a:r>
              <a:rPr lang="en-US" sz="2400" dirty="0"/>
              <a:t>this</a:t>
            </a:r>
            <a:r>
              <a:rPr lang="en-US" sz="2400" spc="-45" dirty="0"/>
              <a:t> </a:t>
            </a:r>
            <a:r>
              <a:rPr lang="en-US" sz="2400" dirty="0"/>
              <a:t>project</a:t>
            </a:r>
            <a:r>
              <a:rPr lang="en-US" sz="2400" spc="-45" dirty="0"/>
              <a:t> </a:t>
            </a:r>
            <a:r>
              <a:rPr lang="en-US" sz="2400" dirty="0"/>
              <a:t>highlights</a:t>
            </a:r>
            <a:r>
              <a:rPr lang="en-US" sz="2400" spc="-45" dirty="0"/>
              <a:t> the individual growth and organizational success By systematically assessing performance, companies can optimize productivity, make informed decisions, and foster a culture of continuous improvement. It ensures that employees are aligned with organizational goals, receive the support and recognition they need, and contribute effectively to the company's overall success. Ultimately, performance analysis is not just about evaluating past performance, but also about shaping future potential</a:t>
            </a:r>
            <a:endParaRPr lang="en-US" altLang="zh-CN" sz="2400" dirty="0"/>
          </a:p>
          <a:p>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p:spPr>
        <p:style>
          <a:lnRef idx="2">
            <a:schemeClr val="accent1"/>
          </a:lnRef>
          <a:fillRef idx="1">
            <a:schemeClr val="lt1"/>
          </a:fillRef>
          <a:effectRef idx="0">
            <a:schemeClr val="accent1"/>
          </a:effectRef>
          <a:fontRef idx="minor">
            <a:schemeClr val="dk1"/>
          </a:fontRef>
        </p:style>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2841625"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CB9AA632-82B8-157A-DAB7-D222A28B02D0}"/>
              </a:ext>
            </a:extLst>
          </p:cNvPr>
          <p:cNvSpPr txBox="1"/>
          <p:nvPr/>
        </p:nvSpPr>
        <p:spPr>
          <a:xfrm>
            <a:off x="1371600" y="2286000"/>
            <a:ext cx="6477000" cy="1815882"/>
          </a:xfrm>
          <a:prstGeom prst="rect">
            <a:avLst/>
          </a:prstGeom>
          <a:noFill/>
        </p:spPr>
        <p:txBody>
          <a:bodyPr wrap="square" rtlCol="0">
            <a:spAutoFit/>
          </a:bodyPr>
          <a:lstStyle/>
          <a:p>
            <a:r>
              <a:rPr lang="en-US" sz="2800" dirty="0">
                <a:latin typeface="Times New Roman"/>
                <a:cs typeface="Times New Roman"/>
              </a:rPr>
              <a:t>Employees performance is crucial for an organization for improving Productivity, Identifying strength and weakness, Setting goal and expectations</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C6D46E59-C7BC-330D-073E-D1796EF84513}"/>
              </a:ext>
            </a:extLst>
          </p:cNvPr>
          <p:cNvSpPr txBox="1"/>
          <p:nvPr/>
        </p:nvSpPr>
        <p:spPr>
          <a:xfrm>
            <a:off x="990600" y="2133600"/>
            <a:ext cx="8077200" cy="3970318"/>
          </a:xfrm>
          <a:prstGeom prst="rect">
            <a:avLst/>
          </a:prstGeom>
          <a:noFill/>
        </p:spPr>
        <p:txBody>
          <a:bodyPr wrap="square" rtlCol="0">
            <a:spAutoFit/>
          </a:bodyPr>
          <a:lstStyle/>
          <a:p>
            <a:r>
              <a:rPr lang="en-US" sz="2800" spc="165" dirty="0">
                <a:latin typeface="Times New Roman"/>
                <a:cs typeface="Times New Roman"/>
              </a:rPr>
              <a:t>Employee performance analysis involves systematically evaluating how well employees are meeting their job responsibilities and contributing to the organization's goals. This is an essential tool for maintaining a high-performing workforce. When done correctly, it drives both individual and organizational success by promoting continuous improvement, aligning goals, and recognizing achievement</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B1688F3B-013B-7DD9-06BA-CFBC5C80388D}"/>
              </a:ext>
            </a:extLst>
          </p:cNvPr>
          <p:cNvSpPr txBox="1"/>
          <p:nvPr/>
        </p:nvSpPr>
        <p:spPr>
          <a:xfrm>
            <a:off x="1447800" y="1857375"/>
            <a:ext cx="5014595" cy="4955203"/>
          </a:xfrm>
          <a:prstGeom prst="rect">
            <a:avLst/>
          </a:prstGeom>
          <a:noFill/>
        </p:spPr>
        <p:txBody>
          <a:bodyPr wrap="square" rtlCol="0">
            <a:spAutoFit/>
          </a:bodyPr>
          <a:lstStyle/>
          <a:p>
            <a:pPr marL="1200785" indent="-342265">
              <a:lnSpc>
                <a:spcPct val="100000"/>
              </a:lnSpc>
              <a:buFont typeface="Wingdings"/>
              <a:buChar char=""/>
              <a:tabLst>
                <a:tab pos="1200785" algn="l"/>
              </a:tabLst>
            </a:pPr>
            <a:r>
              <a:rPr lang="en-US" sz="2800" dirty="0">
                <a:latin typeface="Times New Roman"/>
                <a:cs typeface="Times New Roman"/>
              </a:rPr>
              <a:t>Human</a:t>
            </a:r>
            <a:r>
              <a:rPr lang="en-US" sz="2800" spc="-50" dirty="0">
                <a:latin typeface="Times New Roman"/>
                <a:cs typeface="Times New Roman"/>
              </a:rPr>
              <a:t> </a:t>
            </a:r>
            <a:r>
              <a:rPr lang="en-US" sz="2800" dirty="0">
                <a:latin typeface="Times New Roman"/>
                <a:cs typeface="Times New Roman"/>
              </a:rPr>
              <a:t>Resources</a:t>
            </a:r>
            <a:r>
              <a:rPr lang="en-US" sz="2800" spc="-50" dirty="0">
                <a:latin typeface="Times New Roman"/>
                <a:cs typeface="Times New Roman"/>
              </a:rPr>
              <a:t> </a:t>
            </a:r>
            <a:r>
              <a:rPr lang="en-US" sz="2800" dirty="0">
                <a:latin typeface="Times New Roman"/>
                <a:cs typeface="Times New Roman"/>
              </a:rPr>
              <a:t>(HR)</a:t>
            </a:r>
            <a:r>
              <a:rPr lang="en-US" sz="2800" spc="-105" dirty="0">
                <a:latin typeface="Times New Roman"/>
                <a:cs typeface="Times New Roman"/>
              </a:rPr>
              <a:t> </a:t>
            </a:r>
            <a:endParaRPr lang="en-US" sz="2800" dirty="0">
              <a:latin typeface="Times New Roman"/>
              <a:cs typeface="Times New Roman"/>
            </a:endParaRPr>
          </a:p>
          <a:p>
            <a:pPr marL="1200785" indent="-342265">
              <a:lnSpc>
                <a:spcPct val="100000"/>
              </a:lnSpc>
              <a:buFont typeface="Wingdings"/>
              <a:buChar char=""/>
              <a:tabLst>
                <a:tab pos="1200785" algn="l"/>
              </a:tabLst>
            </a:pPr>
            <a:r>
              <a:rPr lang="en-US" sz="2800" dirty="0">
                <a:latin typeface="Times New Roman"/>
                <a:cs typeface="Times New Roman"/>
              </a:rPr>
              <a:t>Manager and team leaders</a:t>
            </a:r>
          </a:p>
          <a:p>
            <a:pPr marL="1200785" indent="-342265">
              <a:lnSpc>
                <a:spcPct val="100000"/>
              </a:lnSpc>
              <a:buFont typeface="Wingdings"/>
              <a:buChar char=""/>
              <a:tabLst>
                <a:tab pos="1200785" algn="l"/>
              </a:tabLst>
            </a:pPr>
            <a:r>
              <a:rPr lang="en-US" sz="2800" spc="-10" dirty="0">
                <a:latin typeface="Times New Roman"/>
                <a:cs typeface="Times New Roman"/>
              </a:rPr>
              <a:t>Supervisors</a:t>
            </a:r>
          </a:p>
          <a:p>
            <a:pPr marL="1200785" indent="-342265">
              <a:lnSpc>
                <a:spcPct val="100000"/>
              </a:lnSpc>
              <a:buFont typeface="Wingdings"/>
              <a:buChar char=""/>
              <a:tabLst>
                <a:tab pos="1200785" algn="l"/>
              </a:tabLst>
            </a:pPr>
            <a:r>
              <a:rPr lang="en-US" sz="2800" spc="-10" dirty="0">
                <a:latin typeface="Times New Roman"/>
                <a:cs typeface="Times New Roman"/>
              </a:rPr>
              <a:t>Compensation and benefit teams</a:t>
            </a:r>
          </a:p>
          <a:p>
            <a:pPr marL="1200785" indent="-342265">
              <a:lnSpc>
                <a:spcPct val="100000"/>
              </a:lnSpc>
              <a:buFont typeface="Wingdings"/>
              <a:buChar char=""/>
              <a:tabLst>
                <a:tab pos="1200785" algn="l"/>
              </a:tabLst>
            </a:pPr>
            <a:r>
              <a:rPr lang="en-US" sz="2800" spc="-10" dirty="0">
                <a:latin typeface="Times New Roman"/>
                <a:cs typeface="Times New Roman"/>
              </a:rPr>
              <a:t>Organization development team</a:t>
            </a:r>
          </a:p>
          <a:p>
            <a:pPr marL="1200785" indent="-342265">
              <a:lnSpc>
                <a:spcPct val="100000"/>
              </a:lnSpc>
              <a:buFont typeface="Wingdings"/>
              <a:buChar char=""/>
              <a:tabLst>
                <a:tab pos="1200785" algn="l"/>
              </a:tabLst>
            </a:pPr>
            <a:r>
              <a:rPr lang="en-US" sz="2800" spc="-10" dirty="0">
                <a:latin typeface="Times New Roman"/>
                <a:cs typeface="Times New Roman"/>
              </a:rPr>
              <a:t>Board of directors</a:t>
            </a:r>
          </a:p>
          <a:p>
            <a:pPr marL="858520">
              <a:lnSpc>
                <a:spcPct val="100000"/>
              </a:lnSpc>
              <a:tabLst>
                <a:tab pos="1200785" algn="l"/>
              </a:tabLst>
            </a:pPr>
            <a:endParaRPr lang="en-US" sz="2800" dirty="0">
              <a:latin typeface="Times New Roman"/>
              <a:cs typeface="Times New Roman"/>
            </a:endParaRPr>
          </a:p>
          <a:p>
            <a:pPr marL="1315720" indent="-457200">
              <a:lnSpc>
                <a:spcPct val="100000"/>
              </a:lnSpc>
              <a:buFont typeface="Wingdings" charset="2"/>
              <a:buChar char="u"/>
              <a:tabLst>
                <a:tab pos="1200785" algn="l"/>
              </a:tabLst>
            </a:pPr>
            <a:endParaRPr lang="en-US" sz="1800" dirty="0">
              <a:latin typeface="Times New Roman"/>
              <a:cs typeface="Times New Roman"/>
            </a:endParaRP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445B600A-AE22-0221-7102-092B8FB81559}"/>
              </a:ext>
            </a:extLst>
          </p:cNvPr>
          <p:cNvSpPr txBox="1"/>
          <p:nvPr/>
        </p:nvSpPr>
        <p:spPr>
          <a:xfrm>
            <a:off x="3124200" y="2438400"/>
            <a:ext cx="6229350" cy="3323987"/>
          </a:xfrm>
          <a:prstGeom prst="rect">
            <a:avLst/>
          </a:prstGeom>
          <a:noFill/>
        </p:spPr>
        <p:txBody>
          <a:bodyPr wrap="square" rtlCol="0">
            <a:spAutoFit/>
          </a:bodyPr>
          <a:lstStyle/>
          <a:p>
            <a:pPr marL="12700" marR="257175">
              <a:lnSpc>
                <a:spcPct val="100000"/>
              </a:lnSpc>
              <a:spcBef>
                <a:spcPts val="100"/>
              </a:spcBef>
            </a:pPr>
            <a:r>
              <a:rPr lang="en-US" sz="2400" b="1" dirty="0">
                <a:latin typeface="Times New Roman"/>
                <a:cs typeface="Times New Roman"/>
              </a:rPr>
              <a:t>Conditional</a:t>
            </a:r>
            <a:r>
              <a:rPr lang="en-US" sz="2400" b="1" spc="-55" dirty="0">
                <a:latin typeface="Times New Roman"/>
                <a:cs typeface="Times New Roman"/>
              </a:rPr>
              <a:t> </a:t>
            </a:r>
            <a:r>
              <a:rPr lang="en-US" sz="2400" b="1" dirty="0">
                <a:latin typeface="Times New Roman"/>
                <a:cs typeface="Times New Roman"/>
              </a:rPr>
              <a:t>Formatting</a:t>
            </a:r>
            <a:r>
              <a:rPr lang="en-US" sz="2400" b="1" spc="-50" dirty="0">
                <a:latin typeface="Times New Roman"/>
                <a:cs typeface="Times New Roman"/>
              </a:rPr>
              <a:t> </a:t>
            </a:r>
            <a:r>
              <a:rPr lang="en-US" sz="2400" dirty="0">
                <a:latin typeface="Times New Roman"/>
                <a:cs typeface="Times New Roman"/>
              </a:rPr>
              <a:t>-</a:t>
            </a:r>
            <a:r>
              <a:rPr lang="en-US" sz="2400" spc="-95" dirty="0">
                <a:latin typeface="Times New Roman"/>
                <a:cs typeface="Times New Roman"/>
              </a:rPr>
              <a:t> </a:t>
            </a:r>
            <a:r>
              <a:rPr lang="en-US" sz="2400" spc="-30" dirty="0">
                <a:latin typeface="Times New Roman"/>
                <a:cs typeface="Times New Roman"/>
              </a:rPr>
              <a:t>To</a:t>
            </a:r>
            <a:r>
              <a:rPr lang="en-US" sz="2400" spc="-50" dirty="0">
                <a:latin typeface="Times New Roman"/>
                <a:cs typeface="Times New Roman"/>
              </a:rPr>
              <a:t> </a:t>
            </a:r>
            <a:r>
              <a:rPr lang="en-US" sz="2400" dirty="0">
                <a:latin typeface="Times New Roman"/>
                <a:cs typeface="Times New Roman"/>
              </a:rPr>
              <a:t>Highlight</a:t>
            </a:r>
            <a:r>
              <a:rPr lang="en-US" sz="2400" spc="-55" dirty="0">
                <a:latin typeface="Times New Roman"/>
                <a:cs typeface="Times New Roman"/>
              </a:rPr>
              <a:t> </a:t>
            </a:r>
            <a:r>
              <a:rPr lang="en-US" sz="2400" dirty="0">
                <a:latin typeface="Times New Roman"/>
                <a:cs typeface="Times New Roman"/>
              </a:rPr>
              <a:t>the</a:t>
            </a:r>
            <a:r>
              <a:rPr lang="en-US" sz="2400" spc="-55" dirty="0">
                <a:latin typeface="Times New Roman"/>
                <a:cs typeface="Times New Roman"/>
              </a:rPr>
              <a:t> </a:t>
            </a:r>
            <a:r>
              <a:rPr lang="en-US" sz="2400" spc="-10" dirty="0">
                <a:latin typeface="Times New Roman"/>
                <a:cs typeface="Times New Roman"/>
              </a:rPr>
              <a:t>Blanks </a:t>
            </a:r>
            <a:r>
              <a:rPr lang="en-US" sz="2400" dirty="0">
                <a:latin typeface="Times New Roman"/>
                <a:cs typeface="Times New Roman"/>
              </a:rPr>
              <a:t>cells</a:t>
            </a:r>
            <a:r>
              <a:rPr lang="en-US" sz="2400" spc="-15" dirty="0">
                <a:latin typeface="Times New Roman"/>
                <a:cs typeface="Times New Roman"/>
              </a:rPr>
              <a:t> </a:t>
            </a:r>
            <a:r>
              <a:rPr lang="en-US" sz="2400" dirty="0">
                <a:latin typeface="Times New Roman"/>
                <a:cs typeface="Times New Roman"/>
              </a:rPr>
              <a:t>and</a:t>
            </a:r>
            <a:r>
              <a:rPr lang="en-US" sz="2400" spc="-10" dirty="0">
                <a:latin typeface="Times New Roman"/>
                <a:cs typeface="Times New Roman"/>
              </a:rPr>
              <a:t> </a:t>
            </a:r>
            <a:r>
              <a:rPr lang="en-US" sz="2400" dirty="0">
                <a:latin typeface="Times New Roman"/>
                <a:cs typeface="Times New Roman"/>
              </a:rPr>
              <a:t>change</a:t>
            </a:r>
            <a:r>
              <a:rPr lang="en-US" sz="2400" spc="-20" dirty="0">
                <a:latin typeface="Times New Roman"/>
                <a:cs typeface="Times New Roman"/>
              </a:rPr>
              <a:t> </a:t>
            </a:r>
            <a:r>
              <a:rPr lang="en-US" sz="2400" dirty="0">
                <a:latin typeface="Times New Roman"/>
                <a:cs typeface="Times New Roman"/>
              </a:rPr>
              <a:t>the</a:t>
            </a:r>
            <a:r>
              <a:rPr lang="en-US" sz="2400" spc="-15" dirty="0">
                <a:latin typeface="Times New Roman"/>
                <a:cs typeface="Times New Roman"/>
              </a:rPr>
              <a:t> </a:t>
            </a:r>
            <a:r>
              <a:rPr lang="en-US" sz="2400" dirty="0">
                <a:latin typeface="Times New Roman"/>
                <a:cs typeface="Times New Roman"/>
              </a:rPr>
              <a:t>color</a:t>
            </a:r>
            <a:r>
              <a:rPr lang="en-US" sz="2400" spc="-10" dirty="0">
                <a:latin typeface="Times New Roman"/>
                <a:cs typeface="Times New Roman"/>
              </a:rPr>
              <a:t> </a:t>
            </a:r>
            <a:r>
              <a:rPr lang="en-US" sz="2400" dirty="0">
                <a:latin typeface="Times New Roman"/>
                <a:cs typeface="Times New Roman"/>
              </a:rPr>
              <a:t>of</a:t>
            </a:r>
            <a:r>
              <a:rPr lang="en-US" sz="2400" spc="-15" dirty="0">
                <a:latin typeface="Times New Roman"/>
                <a:cs typeface="Times New Roman"/>
              </a:rPr>
              <a:t> </a:t>
            </a:r>
            <a:r>
              <a:rPr lang="en-US" sz="2400" dirty="0">
                <a:latin typeface="Times New Roman"/>
                <a:cs typeface="Times New Roman"/>
              </a:rPr>
              <a:t>the</a:t>
            </a:r>
            <a:r>
              <a:rPr lang="en-US" sz="2400" spc="-15" dirty="0">
                <a:latin typeface="Times New Roman"/>
                <a:cs typeface="Times New Roman"/>
              </a:rPr>
              <a:t> </a:t>
            </a:r>
            <a:r>
              <a:rPr lang="en-US" sz="2400" dirty="0">
                <a:latin typeface="Times New Roman"/>
                <a:cs typeface="Times New Roman"/>
              </a:rPr>
              <a:t>cell</a:t>
            </a:r>
            <a:r>
              <a:rPr lang="en-US" sz="2400" spc="-20" dirty="0">
                <a:latin typeface="Times New Roman"/>
                <a:cs typeface="Times New Roman"/>
              </a:rPr>
              <a:t> </a:t>
            </a:r>
            <a:r>
              <a:rPr lang="en-US" sz="2400" spc="-50" dirty="0">
                <a:latin typeface="Times New Roman"/>
                <a:cs typeface="Times New Roman"/>
              </a:rPr>
              <a:t>.</a:t>
            </a:r>
            <a:endParaRPr lang="en-US" sz="2400" dirty="0">
              <a:latin typeface="Times New Roman"/>
              <a:cs typeface="Times New Roman"/>
            </a:endParaRPr>
          </a:p>
          <a:p>
            <a:pPr marL="12700" marR="52705">
              <a:lnSpc>
                <a:spcPct val="100000"/>
              </a:lnSpc>
            </a:pPr>
            <a:r>
              <a:rPr lang="en-US" sz="2400" b="1" dirty="0">
                <a:latin typeface="Times New Roman"/>
                <a:cs typeface="Times New Roman"/>
              </a:rPr>
              <a:t>Sort</a:t>
            </a:r>
            <a:r>
              <a:rPr lang="en-US" sz="2400" b="1" spc="-25" dirty="0">
                <a:latin typeface="Times New Roman"/>
                <a:cs typeface="Times New Roman"/>
              </a:rPr>
              <a:t> </a:t>
            </a:r>
            <a:r>
              <a:rPr lang="en-US" sz="2400" b="1" dirty="0">
                <a:latin typeface="Times New Roman"/>
                <a:cs typeface="Times New Roman"/>
              </a:rPr>
              <a:t>&amp;</a:t>
            </a:r>
            <a:r>
              <a:rPr lang="en-US" sz="2400" b="1" spc="-20" dirty="0">
                <a:latin typeface="Times New Roman"/>
                <a:cs typeface="Times New Roman"/>
              </a:rPr>
              <a:t> </a:t>
            </a:r>
            <a:r>
              <a:rPr lang="en-US" sz="2400" b="1" dirty="0">
                <a:latin typeface="Times New Roman"/>
                <a:cs typeface="Times New Roman"/>
              </a:rPr>
              <a:t>Filter</a:t>
            </a:r>
            <a:r>
              <a:rPr lang="en-US" sz="2400" b="1" spc="-70" dirty="0">
                <a:latin typeface="Times New Roman"/>
                <a:cs typeface="Times New Roman"/>
              </a:rPr>
              <a:t> </a:t>
            </a:r>
            <a:r>
              <a:rPr lang="en-US" sz="2400" dirty="0">
                <a:latin typeface="Times New Roman"/>
                <a:cs typeface="Times New Roman"/>
              </a:rPr>
              <a:t>-</a:t>
            </a:r>
            <a:r>
              <a:rPr lang="en-US" sz="2400" spc="-20" dirty="0">
                <a:latin typeface="Times New Roman"/>
                <a:cs typeface="Times New Roman"/>
              </a:rPr>
              <a:t> </a:t>
            </a:r>
            <a:r>
              <a:rPr lang="en-US" sz="2400" dirty="0">
                <a:latin typeface="Times New Roman"/>
                <a:cs typeface="Times New Roman"/>
              </a:rPr>
              <a:t>Remove</a:t>
            </a:r>
            <a:r>
              <a:rPr lang="en-US" sz="2400" spc="-30" dirty="0">
                <a:latin typeface="Times New Roman"/>
                <a:cs typeface="Times New Roman"/>
              </a:rPr>
              <a:t> </a:t>
            </a:r>
            <a:r>
              <a:rPr lang="en-US" sz="2400" dirty="0">
                <a:latin typeface="Times New Roman"/>
                <a:cs typeface="Times New Roman"/>
              </a:rPr>
              <a:t>the</a:t>
            </a:r>
            <a:r>
              <a:rPr lang="en-US" sz="2400" spc="-25" dirty="0">
                <a:latin typeface="Times New Roman"/>
                <a:cs typeface="Times New Roman"/>
              </a:rPr>
              <a:t> </a:t>
            </a:r>
            <a:r>
              <a:rPr lang="en-US" sz="2400" dirty="0">
                <a:latin typeface="Times New Roman"/>
                <a:cs typeface="Times New Roman"/>
              </a:rPr>
              <a:t>Blank</a:t>
            </a:r>
            <a:r>
              <a:rPr lang="en-US" sz="2400" spc="-20" dirty="0">
                <a:latin typeface="Times New Roman"/>
                <a:cs typeface="Times New Roman"/>
              </a:rPr>
              <a:t> </a:t>
            </a:r>
            <a:r>
              <a:rPr lang="en-US" sz="2400" dirty="0">
                <a:latin typeface="Times New Roman"/>
                <a:cs typeface="Times New Roman"/>
              </a:rPr>
              <a:t>Missing</a:t>
            </a:r>
            <a:r>
              <a:rPr lang="en-US" sz="2400" spc="-65" dirty="0">
                <a:latin typeface="Times New Roman"/>
                <a:cs typeface="Times New Roman"/>
              </a:rPr>
              <a:t> </a:t>
            </a:r>
            <a:r>
              <a:rPr lang="en-US" sz="2400" spc="-10" dirty="0">
                <a:latin typeface="Times New Roman"/>
                <a:cs typeface="Times New Roman"/>
              </a:rPr>
              <a:t>Values. </a:t>
            </a:r>
            <a:r>
              <a:rPr lang="en-US" sz="2400" b="1" dirty="0">
                <a:latin typeface="Times New Roman"/>
                <a:cs typeface="Times New Roman"/>
              </a:rPr>
              <a:t>Pivot</a:t>
            </a:r>
            <a:r>
              <a:rPr lang="en-US" sz="2400" b="1" spc="-90" dirty="0">
                <a:latin typeface="Times New Roman"/>
                <a:cs typeface="Times New Roman"/>
              </a:rPr>
              <a:t> </a:t>
            </a:r>
            <a:r>
              <a:rPr lang="en-US" sz="2400" b="1" spc="-30" dirty="0">
                <a:latin typeface="Times New Roman"/>
                <a:cs typeface="Times New Roman"/>
              </a:rPr>
              <a:t>Table</a:t>
            </a:r>
            <a:r>
              <a:rPr lang="en-US" sz="2400" b="1" spc="-45" dirty="0">
                <a:latin typeface="Times New Roman"/>
                <a:cs typeface="Times New Roman"/>
              </a:rPr>
              <a:t> </a:t>
            </a:r>
            <a:r>
              <a:rPr lang="en-US" sz="2400" dirty="0">
                <a:latin typeface="Times New Roman"/>
                <a:cs typeface="Times New Roman"/>
              </a:rPr>
              <a:t>-</a:t>
            </a:r>
            <a:r>
              <a:rPr lang="en-US" sz="2400" spc="-45" dirty="0">
                <a:latin typeface="Times New Roman"/>
                <a:cs typeface="Times New Roman"/>
              </a:rPr>
              <a:t> </a:t>
            </a:r>
            <a:r>
              <a:rPr lang="en-US" sz="2400" dirty="0">
                <a:latin typeface="Times New Roman"/>
                <a:cs typeface="Times New Roman"/>
              </a:rPr>
              <a:t>Summary</a:t>
            </a:r>
            <a:r>
              <a:rPr lang="en-US" sz="2400" spc="-45" dirty="0">
                <a:latin typeface="Times New Roman"/>
                <a:cs typeface="Times New Roman"/>
              </a:rPr>
              <a:t> </a:t>
            </a:r>
            <a:r>
              <a:rPr lang="en-US" sz="2400" dirty="0">
                <a:latin typeface="Times New Roman"/>
                <a:cs typeface="Times New Roman"/>
              </a:rPr>
              <a:t>of</a:t>
            </a:r>
            <a:r>
              <a:rPr lang="en-US" sz="2400" spc="-45" dirty="0">
                <a:latin typeface="Times New Roman"/>
                <a:cs typeface="Times New Roman"/>
              </a:rPr>
              <a:t> </a:t>
            </a:r>
            <a:r>
              <a:rPr lang="en-US" sz="2400" dirty="0">
                <a:latin typeface="Times New Roman"/>
                <a:cs typeface="Times New Roman"/>
              </a:rPr>
              <a:t>Employee</a:t>
            </a:r>
            <a:r>
              <a:rPr lang="en-US" sz="2400" spc="-90" dirty="0">
                <a:latin typeface="Times New Roman"/>
                <a:cs typeface="Times New Roman"/>
              </a:rPr>
              <a:t>s performance </a:t>
            </a:r>
            <a:r>
              <a:rPr lang="en-US" sz="2400" spc="-10" dirty="0">
                <a:latin typeface="Times New Roman"/>
                <a:cs typeface="Times New Roman"/>
              </a:rPr>
              <a:t>.</a:t>
            </a:r>
            <a:endParaRPr lang="en-US" sz="2400" dirty="0">
              <a:latin typeface="Times New Roman"/>
              <a:cs typeface="Times New Roman"/>
            </a:endParaRPr>
          </a:p>
          <a:p>
            <a:pPr marL="12700" marR="5080">
              <a:lnSpc>
                <a:spcPct val="100000"/>
              </a:lnSpc>
            </a:pPr>
            <a:r>
              <a:rPr lang="en-US" sz="2400" b="1" dirty="0">
                <a:latin typeface="Times New Roman"/>
                <a:cs typeface="Times New Roman"/>
              </a:rPr>
              <a:t>Formulas</a:t>
            </a:r>
            <a:r>
              <a:rPr lang="en-US" sz="2400" b="1" spc="-40" dirty="0">
                <a:latin typeface="Times New Roman"/>
                <a:cs typeface="Times New Roman"/>
              </a:rPr>
              <a:t> </a:t>
            </a:r>
            <a:r>
              <a:rPr lang="en-US" sz="2400" dirty="0">
                <a:latin typeface="Times New Roman"/>
                <a:cs typeface="Times New Roman"/>
              </a:rPr>
              <a:t>-</a:t>
            </a:r>
            <a:r>
              <a:rPr lang="en-US" sz="2400" spc="-35" dirty="0">
                <a:latin typeface="Times New Roman"/>
                <a:cs typeface="Times New Roman"/>
              </a:rPr>
              <a:t> </a:t>
            </a:r>
            <a:r>
              <a:rPr lang="en-US" sz="2400" dirty="0">
                <a:latin typeface="Times New Roman"/>
                <a:cs typeface="Times New Roman"/>
              </a:rPr>
              <a:t>IFS</a:t>
            </a:r>
            <a:r>
              <a:rPr lang="en-US" sz="2400" spc="-35" dirty="0">
                <a:latin typeface="Times New Roman"/>
                <a:cs typeface="Times New Roman"/>
              </a:rPr>
              <a:t> </a:t>
            </a:r>
            <a:r>
              <a:rPr lang="en-US" sz="2400" spc="-20" dirty="0">
                <a:latin typeface="Times New Roman"/>
                <a:cs typeface="Times New Roman"/>
              </a:rPr>
              <a:t>(To</a:t>
            </a:r>
            <a:r>
              <a:rPr lang="en-US" sz="2400" spc="-35" dirty="0">
                <a:latin typeface="Times New Roman"/>
                <a:cs typeface="Times New Roman"/>
              </a:rPr>
              <a:t> </a:t>
            </a:r>
            <a:r>
              <a:rPr lang="en-US" sz="2400" dirty="0">
                <a:latin typeface="Times New Roman"/>
                <a:cs typeface="Times New Roman"/>
              </a:rPr>
              <a:t>get</a:t>
            </a:r>
            <a:r>
              <a:rPr lang="en-US" sz="2400" spc="-40" dirty="0">
                <a:latin typeface="Times New Roman"/>
                <a:cs typeface="Times New Roman"/>
              </a:rPr>
              <a:t> </a:t>
            </a:r>
            <a:r>
              <a:rPr lang="en-US" sz="2400" dirty="0">
                <a:latin typeface="Times New Roman"/>
                <a:cs typeface="Times New Roman"/>
              </a:rPr>
              <a:t>the</a:t>
            </a:r>
            <a:r>
              <a:rPr lang="en-US" sz="2400" spc="-40" dirty="0">
                <a:latin typeface="Times New Roman"/>
                <a:cs typeface="Times New Roman"/>
              </a:rPr>
              <a:t> Performance level</a:t>
            </a:r>
            <a:r>
              <a:rPr lang="en-US" sz="2400" spc="-20" dirty="0">
                <a:latin typeface="Times New Roman"/>
                <a:cs typeface="Times New Roman"/>
              </a:rPr>
              <a:t>) </a:t>
            </a:r>
            <a:r>
              <a:rPr lang="en-US" sz="2400" b="1" dirty="0">
                <a:latin typeface="Times New Roman"/>
                <a:cs typeface="Times New Roman"/>
              </a:rPr>
              <a:t>Graphs</a:t>
            </a:r>
            <a:r>
              <a:rPr lang="en-US" sz="2400" dirty="0">
                <a:latin typeface="Times New Roman"/>
                <a:cs typeface="Times New Roman"/>
              </a:rPr>
              <a:t>-</a:t>
            </a:r>
            <a:r>
              <a:rPr lang="en-US" sz="2400" spc="-25" dirty="0">
                <a:latin typeface="Times New Roman"/>
                <a:cs typeface="Times New Roman"/>
              </a:rPr>
              <a:t> </a:t>
            </a:r>
            <a:r>
              <a:rPr lang="en-US" sz="2400" dirty="0">
                <a:latin typeface="Times New Roman"/>
                <a:cs typeface="Times New Roman"/>
              </a:rPr>
              <a:t>(Bar</a:t>
            </a:r>
            <a:r>
              <a:rPr lang="en-US" sz="2400" spc="-20" dirty="0">
                <a:latin typeface="Times New Roman"/>
                <a:cs typeface="Times New Roman"/>
              </a:rPr>
              <a:t> </a:t>
            </a:r>
            <a:r>
              <a:rPr lang="en-US" sz="2400" dirty="0">
                <a:latin typeface="Times New Roman"/>
                <a:cs typeface="Times New Roman"/>
              </a:rPr>
              <a:t>Chart</a:t>
            </a:r>
            <a:r>
              <a:rPr lang="en-US" sz="2400" spc="-25" dirty="0">
                <a:latin typeface="Times New Roman"/>
                <a:cs typeface="Times New Roman"/>
              </a:rPr>
              <a:t> </a:t>
            </a:r>
            <a:r>
              <a:rPr lang="en-US" sz="2400" dirty="0">
                <a:latin typeface="Times New Roman"/>
                <a:cs typeface="Times New Roman"/>
              </a:rPr>
              <a:t>&amp;</a:t>
            </a:r>
            <a:r>
              <a:rPr lang="en-US" sz="2400" spc="-25" dirty="0">
                <a:latin typeface="Times New Roman"/>
                <a:cs typeface="Times New Roman"/>
              </a:rPr>
              <a:t> </a:t>
            </a:r>
            <a:r>
              <a:rPr lang="en-US" sz="2400" dirty="0">
                <a:latin typeface="Times New Roman"/>
                <a:cs typeface="Times New Roman"/>
              </a:rPr>
              <a:t>Pie</a:t>
            </a:r>
            <a:r>
              <a:rPr lang="en-US" sz="2400" spc="-25" dirty="0">
                <a:latin typeface="Times New Roman"/>
                <a:cs typeface="Times New Roman"/>
              </a:rPr>
              <a:t>)</a:t>
            </a:r>
          </a:p>
          <a:p>
            <a:pPr marL="12700" marR="5080">
              <a:lnSpc>
                <a:spcPct val="100000"/>
              </a:lnSpc>
            </a:pPr>
            <a:r>
              <a:rPr lang="en-US" sz="2400" b="1" spc="-10" dirty="0">
                <a:latin typeface="Times New Roman"/>
                <a:cs typeface="Times New Roman"/>
              </a:rPr>
              <a:t>FINAL</a:t>
            </a:r>
            <a:r>
              <a:rPr lang="en-US" sz="2400" b="1" spc="-114" dirty="0">
                <a:latin typeface="Times New Roman"/>
                <a:cs typeface="Times New Roman"/>
              </a:rPr>
              <a:t> </a:t>
            </a:r>
            <a:r>
              <a:rPr lang="en-US" sz="2400" spc="-10" dirty="0">
                <a:latin typeface="Times New Roman"/>
                <a:cs typeface="Times New Roman"/>
              </a:rPr>
              <a:t>REPORT </a:t>
            </a:r>
            <a:r>
              <a:rPr lang="en-US" sz="2400" dirty="0">
                <a:latin typeface="Times New Roman"/>
                <a:cs typeface="Times New Roman"/>
              </a:rPr>
              <a:t>on</a:t>
            </a:r>
            <a:r>
              <a:rPr lang="en-US" sz="2400" spc="30" dirty="0">
                <a:latin typeface="Times New Roman"/>
                <a:cs typeface="Times New Roman"/>
              </a:rPr>
              <a:t> </a:t>
            </a:r>
            <a:r>
              <a:rPr lang="en-US" sz="2400" spc="-10" dirty="0">
                <a:latin typeface="Times New Roman"/>
                <a:cs typeface="Times New Roman"/>
              </a:rPr>
              <a:t>Employee</a:t>
            </a:r>
            <a:r>
              <a:rPr lang="en-US" sz="2400" spc="-110" dirty="0">
                <a:latin typeface="Times New Roman"/>
                <a:cs typeface="Times New Roman"/>
              </a:rPr>
              <a:t>s performance </a:t>
            </a:r>
            <a:endParaRPr lang="en-US" sz="2400" dirty="0">
              <a:latin typeface="Times New Roman"/>
              <a:cs typeface="Times New Roman"/>
            </a:endParaRP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4F7C47C3-0CB6-0E79-03CB-F2B761A5DFA0}"/>
              </a:ext>
            </a:extLst>
          </p:cNvPr>
          <p:cNvSpPr txBox="1"/>
          <p:nvPr/>
        </p:nvSpPr>
        <p:spPr>
          <a:xfrm>
            <a:off x="1600200" y="1302822"/>
            <a:ext cx="7772400" cy="5563061"/>
          </a:xfrm>
          <a:prstGeom prst="rect">
            <a:avLst/>
          </a:prstGeom>
          <a:noFill/>
        </p:spPr>
        <p:txBody>
          <a:bodyPr wrap="square">
            <a:spAutoFit/>
          </a:bodyPr>
          <a:lstStyle/>
          <a:p>
            <a:pPr marL="298450" indent="-285750">
              <a:lnSpc>
                <a:spcPct val="100000"/>
              </a:lnSpc>
              <a:spcBef>
                <a:spcPts val="100"/>
              </a:spcBef>
              <a:buFont typeface="Arial" panose="020B0604020202020204" pitchFamily="34" charset="0"/>
              <a:buChar char="•"/>
            </a:pPr>
            <a:r>
              <a:rPr lang="en-US" sz="2400" b="1" spc="-10" dirty="0">
                <a:latin typeface="Times New Roman"/>
                <a:cs typeface="Times New Roman"/>
              </a:rPr>
              <a:t>Employee</a:t>
            </a:r>
            <a:r>
              <a:rPr lang="en-US" sz="2400" b="1" spc="-140" dirty="0">
                <a:latin typeface="Times New Roman"/>
                <a:cs typeface="Times New Roman"/>
              </a:rPr>
              <a:t>s  </a:t>
            </a:r>
            <a:r>
              <a:rPr lang="en-US" sz="2400" b="1" dirty="0">
                <a:latin typeface="Times New Roman"/>
                <a:cs typeface="Times New Roman"/>
              </a:rPr>
              <a:t>Dataset</a:t>
            </a:r>
            <a:r>
              <a:rPr lang="en-US" sz="2400" b="1" spc="-35" dirty="0">
                <a:latin typeface="Times New Roman"/>
                <a:cs typeface="Times New Roman"/>
              </a:rPr>
              <a:t> </a:t>
            </a:r>
            <a:r>
              <a:rPr lang="en-US" sz="2400" spc="-35" dirty="0">
                <a:latin typeface="Times New Roman"/>
                <a:cs typeface="Times New Roman"/>
              </a:rPr>
              <a:t>- Kaggle</a:t>
            </a:r>
            <a:endParaRPr lang="en-US" sz="2400" dirty="0">
              <a:latin typeface="Times New Roman"/>
              <a:cs typeface="Times New Roman"/>
            </a:endParaRPr>
          </a:p>
          <a:p>
            <a:pPr marL="298450" indent="-285750">
              <a:lnSpc>
                <a:spcPct val="100000"/>
              </a:lnSpc>
              <a:spcBef>
                <a:spcPts val="100"/>
              </a:spcBef>
              <a:buFont typeface="Arial" panose="020B0604020202020204" pitchFamily="34" charset="0"/>
              <a:buChar char="•"/>
            </a:pPr>
            <a:r>
              <a:rPr lang="en-US" sz="2400" b="1" spc="-35" dirty="0">
                <a:latin typeface="Times New Roman"/>
                <a:cs typeface="Times New Roman"/>
              </a:rPr>
              <a:t>Total features - </a:t>
            </a:r>
            <a:r>
              <a:rPr lang="en-US" sz="2400" spc="-35" dirty="0">
                <a:latin typeface="Times New Roman"/>
                <a:cs typeface="Times New Roman"/>
              </a:rPr>
              <a:t>29</a:t>
            </a:r>
            <a:endParaRPr lang="en-US" sz="2400" dirty="0">
              <a:latin typeface="Times New Roman"/>
              <a:cs typeface="Times New Roman"/>
            </a:endParaRPr>
          </a:p>
          <a:p>
            <a:pPr marL="298450" indent="-285750">
              <a:lnSpc>
                <a:spcPct val="100000"/>
              </a:lnSpc>
              <a:spcBef>
                <a:spcPts val="100"/>
              </a:spcBef>
              <a:buFont typeface="Arial" panose="020B0604020202020204" pitchFamily="34" charset="0"/>
              <a:buChar char="•"/>
            </a:pPr>
            <a:r>
              <a:rPr lang="en-US" sz="2400" b="1" spc="-35" dirty="0">
                <a:latin typeface="Times New Roman"/>
                <a:cs typeface="Times New Roman"/>
              </a:rPr>
              <a:t>Selected features - </a:t>
            </a:r>
            <a:r>
              <a:rPr lang="en-US" sz="2400" spc="-35" dirty="0">
                <a:latin typeface="Times New Roman"/>
                <a:cs typeface="Times New Roman"/>
              </a:rPr>
              <a:t>9 features</a:t>
            </a:r>
          </a:p>
          <a:p>
            <a:pPr marL="298450" indent="-285750">
              <a:lnSpc>
                <a:spcPct val="100000"/>
              </a:lnSpc>
              <a:spcBef>
                <a:spcPts val="100"/>
              </a:spcBef>
              <a:buFont typeface="Arial" panose="020B0604020202020204" pitchFamily="34" charset="0"/>
              <a:buChar char="•"/>
            </a:pPr>
            <a:r>
              <a:rPr lang="en-US" sz="2400" b="1" spc="-35" dirty="0">
                <a:latin typeface="Times New Roman"/>
                <a:cs typeface="Times New Roman"/>
              </a:rPr>
              <a:t>First name – </a:t>
            </a:r>
            <a:r>
              <a:rPr lang="en-US" sz="2400" spc="-35" dirty="0">
                <a:latin typeface="Times New Roman"/>
                <a:cs typeface="Times New Roman"/>
              </a:rPr>
              <a:t>first name of the employees</a:t>
            </a:r>
          </a:p>
          <a:p>
            <a:pPr marL="298450" indent="-285750">
              <a:lnSpc>
                <a:spcPct val="100000"/>
              </a:lnSpc>
              <a:spcBef>
                <a:spcPts val="100"/>
              </a:spcBef>
              <a:buFont typeface="Arial" panose="020B0604020202020204" pitchFamily="34" charset="0"/>
              <a:buChar char="•"/>
            </a:pPr>
            <a:r>
              <a:rPr lang="en-US" sz="2400" b="1" spc="-35" dirty="0">
                <a:latin typeface="Times New Roman"/>
                <a:cs typeface="Times New Roman"/>
              </a:rPr>
              <a:t>Gender – </a:t>
            </a:r>
            <a:r>
              <a:rPr lang="en-US" sz="2400" spc="-35" dirty="0">
                <a:latin typeface="Times New Roman"/>
                <a:cs typeface="Times New Roman"/>
              </a:rPr>
              <a:t>A code representing the gender of the employees (male or female)</a:t>
            </a:r>
          </a:p>
          <a:p>
            <a:pPr marL="298450" indent="-285750">
              <a:lnSpc>
                <a:spcPct val="100000"/>
              </a:lnSpc>
              <a:spcBef>
                <a:spcPts val="100"/>
              </a:spcBef>
              <a:buFont typeface="Arial" panose="020B0604020202020204" pitchFamily="34" charset="0"/>
              <a:buChar char="•"/>
            </a:pPr>
            <a:r>
              <a:rPr lang="en-US" sz="2400" b="1" spc="-35" dirty="0">
                <a:latin typeface="Times New Roman"/>
                <a:cs typeface="Times New Roman"/>
              </a:rPr>
              <a:t>Performance score – </a:t>
            </a:r>
            <a:r>
              <a:rPr lang="en-US" sz="2400" spc="-35" dirty="0">
                <a:latin typeface="Times New Roman"/>
                <a:cs typeface="Times New Roman"/>
              </a:rPr>
              <a:t>A score indicating the employee’s performance level (e.g., Excellent, satisfactory, need improvement</a:t>
            </a:r>
          </a:p>
          <a:p>
            <a:pPr marL="298450" indent="-285750">
              <a:lnSpc>
                <a:spcPct val="100000"/>
              </a:lnSpc>
              <a:spcBef>
                <a:spcPts val="100"/>
              </a:spcBef>
              <a:buFont typeface="Arial" panose="020B0604020202020204" pitchFamily="34" charset="0"/>
              <a:buChar char="•"/>
            </a:pPr>
            <a:r>
              <a:rPr lang="en-US" sz="2400" b="1" spc="-35" dirty="0">
                <a:latin typeface="Times New Roman"/>
                <a:cs typeface="Times New Roman"/>
              </a:rPr>
              <a:t>Current employee rating – </a:t>
            </a:r>
            <a:r>
              <a:rPr lang="en-US" sz="2400" spc="-35" dirty="0">
                <a:latin typeface="Times New Roman"/>
                <a:cs typeface="Times New Roman"/>
              </a:rPr>
              <a:t>The current rating of the employees overall performance.</a:t>
            </a:r>
          </a:p>
          <a:p>
            <a:pPr marL="298450" indent="-285750">
              <a:lnSpc>
                <a:spcPct val="100000"/>
              </a:lnSpc>
              <a:spcBef>
                <a:spcPts val="100"/>
              </a:spcBef>
              <a:buFont typeface="Arial" panose="020B0604020202020204" pitchFamily="34" charset="0"/>
              <a:buChar char="•"/>
            </a:pPr>
            <a:r>
              <a:rPr lang="en-US" sz="2400" b="1" spc="-35" dirty="0">
                <a:latin typeface="Times New Roman"/>
                <a:cs typeface="Times New Roman"/>
              </a:rPr>
              <a:t>Performance level </a:t>
            </a:r>
            <a:r>
              <a:rPr lang="en-US" sz="2400" spc="-35" dirty="0">
                <a:latin typeface="Times New Roman"/>
                <a:cs typeface="Times New Roman"/>
              </a:rPr>
              <a:t>– A level indicating the employee’s performance (e.g., very high, high, medium, low</a:t>
            </a:r>
            <a:r>
              <a:rPr lang="en-US" spc="-35" dirty="0">
                <a:latin typeface="Times New Roman"/>
                <a:cs typeface="Times New Roman"/>
              </a:rPr>
              <a:t>) </a:t>
            </a:r>
            <a:endParaRPr lang="en-US" b="1" spc="-35" dirty="0">
              <a:latin typeface="Times New Roman"/>
              <a:cs typeface="Times New Roman"/>
            </a:endParaRPr>
          </a:p>
          <a:p>
            <a:pPr marL="12700">
              <a:lnSpc>
                <a:spcPct val="100000"/>
              </a:lnSpc>
              <a:spcBef>
                <a:spcPts val="100"/>
              </a:spcBef>
            </a:pPr>
            <a:endParaRPr lang="en-US" sz="1800" b="1" spc="-35" dirty="0">
              <a:latin typeface="Times New Roman"/>
              <a:cs typeface="Times New Roman"/>
            </a:endParaRPr>
          </a:p>
          <a:p>
            <a:pPr marL="12700">
              <a:lnSpc>
                <a:spcPct val="100000"/>
              </a:lnSpc>
              <a:spcBef>
                <a:spcPts val="100"/>
              </a:spcBef>
            </a:pPr>
            <a:endParaRPr lang="en-US" sz="1800" dirty="0">
              <a:latin typeface="Times New Roman"/>
              <a:cs typeface="Times New Roman"/>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76D9F63-B6E9-36A6-24F2-639C39BC6B4C}"/>
              </a:ext>
            </a:extLst>
          </p:cNvPr>
          <p:cNvSpPr txBox="1"/>
          <p:nvPr/>
        </p:nvSpPr>
        <p:spPr>
          <a:xfrm>
            <a:off x="2209800" y="2354703"/>
            <a:ext cx="6781800" cy="2105705"/>
          </a:xfrm>
          <a:prstGeom prst="rect">
            <a:avLst/>
          </a:prstGeom>
          <a:noFill/>
        </p:spPr>
        <p:txBody>
          <a:bodyPr wrap="square" rtlCol="0">
            <a:spAutoFit/>
          </a:bodyPr>
          <a:lstStyle/>
          <a:p>
            <a:pPr marL="12700">
              <a:lnSpc>
                <a:spcPct val="100000"/>
              </a:lnSpc>
              <a:spcBef>
                <a:spcPts val="95"/>
              </a:spcBef>
            </a:pPr>
            <a:r>
              <a:rPr lang="en-US" sz="2800" dirty="0">
                <a:latin typeface="Times New Roman"/>
                <a:cs typeface="Times New Roman"/>
              </a:rPr>
              <a:t>New</a:t>
            </a:r>
            <a:r>
              <a:rPr lang="en-US" sz="2800" spc="-40" dirty="0">
                <a:latin typeface="Times New Roman"/>
                <a:cs typeface="Times New Roman"/>
              </a:rPr>
              <a:t> </a:t>
            </a:r>
            <a:r>
              <a:rPr lang="en-US" sz="2800" dirty="0">
                <a:latin typeface="Times New Roman"/>
                <a:cs typeface="Times New Roman"/>
              </a:rPr>
              <a:t>Formula</a:t>
            </a:r>
            <a:r>
              <a:rPr lang="en-US" sz="2800" spc="-35" dirty="0">
                <a:latin typeface="Times New Roman"/>
                <a:cs typeface="Times New Roman"/>
              </a:rPr>
              <a:t> </a:t>
            </a:r>
            <a:r>
              <a:rPr lang="en-US" sz="2800" dirty="0">
                <a:latin typeface="Times New Roman"/>
                <a:cs typeface="Times New Roman"/>
              </a:rPr>
              <a:t>Used</a:t>
            </a:r>
            <a:r>
              <a:rPr lang="en-US" sz="2800" spc="-40" dirty="0">
                <a:latin typeface="Times New Roman"/>
                <a:cs typeface="Times New Roman"/>
              </a:rPr>
              <a:t> </a:t>
            </a:r>
            <a:r>
              <a:rPr lang="en-US" sz="2800" dirty="0">
                <a:latin typeface="Times New Roman"/>
                <a:cs typeface="Times New Roman"/>
              </a:rPr>
              <a:t>:</a:t>
            </a:r>
            <a:r>
              <a:rPr lang="en-US" sz="2800" spc="-35" dirty="0">
                <a:latin typeface="Times New Roman"/>
                <a:cs typeface="Times New Roman"/>
              </a:rPr>
              <a:t> </a:t>
            </a:r>
            <a:r>
              <a:rPr lang="en-US" sz="2800" spc="-25" dirty="0">
                <a:latin typeface="Times New Roman"/>
                <a:cs typeface="Times New Roman"/>
              </a:rPr>
              <a:t>IFS</a:t>
            </a:r>
            <a:endParaRPr lang="en-US" sz="2800" dirty="0">
              <a:latin typeface="Times New Roman"/>
              <a:cs typeface="Times New Roman"/>
            </a:endParaRPr>
          </a:p>
          <a:p>
            <a:pPr>
              <a:lnSpc>
                <a:spcPct val="100000"/>
              </a:lnSpc>
              <a:spcBef>
                <a:spcPts val="140"/>
              </a:spcBef>
            </a:pPr>
            <a:endParaRPr lang="en-US" sz="2800" dirty="0">
              <a:latin typeface="Times New Roman"/>
              <a:cs typeface="Times New Roman"/>
            </a:endParaRPr>
          </a:p>
          <a:p>
            <a:pPr marL="12700" marR="5080">
              <a:lnSpc>
                <a:spcPct val="100000"/>
              </a:lnSpc>
            </a:pPr>
            <a:r>
              <a:rPr lang="en-US" sz="2800" spc="-60" dirty="0">
                <a:latin typeface="Times New Roman"/>
                <a:cs typeface="Times New Roman"/>
              </a:rPr>
              <a:t>To</a:t>
            </a:r>
            <a:r>
              <a:rPr lang="en-US" sz="2800" spc="-50" dirty="0">
                <a:latin typeface="Times New Roman"/>
                <a:cs typeface="Times New Roman"/>
              </a:rPr>
              <a:t> </a:t>
            </a:r>
            <a:r>
              <a:rPr lang="en-US" sz="2800" dirty="0">
                <a:latin typeface="Times New Roman"/>
                <a:cs typeface="Times New Roman"/>
              </a:rPr>
              <a:t>Find</a:t>
            </a:r>
            <a:r>
              <a:rPr lang="en-US" sz="2800" spc="-45" dirty="0">
                <a:latin typeface="Times New Roman"/>
                <a:cs typeface="Times New Roman"/>
              </a:rPr>
              <a:t> </a:t>
            </a:r>
            <a:r>
              <a:rPr lang="en-US" sz="2800" dirty="0">
                <a:latin typeface="Times New Roman"/>
                <a:cs typeface="Times New Roman"/>
              </a:rPr>
              <a:t>out</a:t>
            </a:r>
            <a:r>
              <a:rPr lang="en-US" sz="2800" spc="-45" dirty="0">
                <a:latin typeface="Times New Roman"/>
                <a:cs typeface="Times New Roman"/>
              </a:rPr>
              <a:t> </a:t>
            </a:r>
            <a:r>
              <a:rPr lang="en-US" sz="2800" dirty="0">
                <a:latin typeface="Times New Roman"/>
                <a:cs typeface="Times New Roman"/>
              </a:rPr>
              <a:t>the</a:t>
            </a:r>
            <a:r>
              <a:rPr lang="en-US" sz="2800" spc="-45" dirty="0">
                <a:latin typeface="Times New Roman"/>
                <a:cs typeface="Times New Roman"/>
              </a:rPr>
              <a:t> Employee’s performance level  from very high to low</a:t>
            </a:r>
            <a:endParaRPr lang="en-US" sz="2800" dirty="0">
              <a:latin typeface="Times New Roman"/>
              <a:cs typeface="Times New Roman"/>
            </a:endParaRP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222</TotalTime>
  <Words>601</Words>
  <Application>Microsoft Office PowerPoint</Application>
  <PresentationFormat>Widescreen</PresentationFormat>
  <Paragraphs>138</Paragraphs>
  <Slides>14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Kaviya D</cp:lastModifiedBy>
  <cp:revision>15</cp:revision>
  <dcterms:created xsi:type="dcterms:W3CDTF">2024-03-29T15:07:22Z</dcterms:created>
  <dcterms:modified xsi:type="dcterms:W3CDTF">2024-09-02T14:20:50Z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